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8"/>
  </p:notesMasterIdLst>
  <p:handoutMasterIdLst>
    <p:handoutMasterId r:id="rId49"/>
  </p:handoutMasterIdLst>
  <p:sldIdLst>
    <p:sldId id="330" r:id="rId2"/>
    <p:sldId id="356" r:id="rId3"/>
    <p:sldId id="399" r:id="rId4"/>
    <p:sldId id="375" r:id="rId5"/>
    <p:sldId id="382" r:id="rId6"/>
    <p:sldId id="376" r:id="rId7"/>
    <p:sldId id="380" r:id="rId8"/>
    <p:sldId id="381" r:id="rId9"/>
    <p:sldId id="361" r:id="rId10"/>
    <p:sldId id="398" r:id="rId11"/>
    <p:sldId id="418" r:id="rId12"/>
    <p:sldId id="365" r:id="rId13"/>
    <p:sldId id="395" r:id="rId14"/>
    <p:sldId id="403" r:id="rId15"/>
    <p:sldId id="389" r:id="rId16"/>
    <p:sldId id="397" r:id="rId17"/>
    <p:sldId id="390" r:id="rId18"/>
    <p:sldId id="404" r:id="rId19"/>
    <p:sldId id="392" r:id="rId20"/>
    <p:sldId id="394" r:id="rId21"/>
    <p:sldId id="405" r:id="rId22"/>
    <p:sldId id="367" r:id="rId23"/>
    <p:sldId id="406" r:id="rId24"/>
    <p:sldId id="387" r:id="rId25"/>
    <p:sldId id="407" r:id="rId26"/>
    <p:sldId id="362" r:id="rId27"/>
    <p:sldId id="408" r:id="rId28"/>
    <p:sldId id="366" r:id="rId29"/>
    <p:sldId id="409" r:id="rId30"/>
    <p:sldId id="364" r:id="rId31"/>
    <p:sldId id="411" r:id="rId32"/>
    <p:sldId id="383" r:id="rId33"/>
    <p:sldId id="412" r:id="rId34"/>
    <p:sldId id="384" r:id="rId35"/>
    <p:sldId id="410" r:id="rId36"/>
    <p:sldId id="400" r:id="rId37"/>
    <p:sldId id="386" r:id="rId38"/>
    <p:sldId id="413" r:id="rId39"/>
    <p:sldId id="401" r:id="rId40"/>
    <p:sldId id="372" r:id="rId41"/>
    <p:sldId id="355" r:id="rId42"/>
    <p:sldId id="402" r:id="rId43"/>
    <p:sldId id="414" r:id="rId44"/>
    <p:sldId id="415" r:id="rId45"/>
    <p:sldId id="417" r:id="rId46"/>
    <p:sldId id="416" r:id="rId47"/>
  </p:sldIdLst>
  <p:sldSz cx="13004800" cy="7315200"/>
  <p:notesSz cx="7077075" cy="9363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04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CC66"/>
    <a:srgbClr val="CCEC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5" autoAdjust="0"/>
    <p:restoredTop sz="94090" autoAdjust="0"/>
  </p:normalViewPr>
  <p:slideViewPr>
    <p:cSldViewPr>
      <p:cViewPr varScale="1">
        <p:scale>
          <a:sx n="58" d="100"/>
          <a:sy n="58" d="100"/>
        </p:scale>
        <p:origin x="33" y="582"/>
      </p:cViewPr>
      <p:guideLst>
        <p:guide orient="horz" pos="2304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8705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8705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7CD459D-E2F3-4FE0-BAEB-5D23A90BE6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94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8705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7513" y="701675"/>
            <a:ext cx="6242050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7708" y="4447461"/>
            <a:ext cx="5661660" cy="421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705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D2B7343-4559-4655-B0BC-11E2F39BB6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839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8392" indent="-528392">
              <a:buSzPct val="100000"/>
              <a:buFont typeface="+mj-lt"/>
              <a:buAutoNum type="arabicPeriod"/>
            </a:pPr>
            <a:r>
              <a:rPr lang="en-US" dirty="0"/>
              <a:t>The Trinity</a:t>
            </a:r>
          </a:p>
          <a:p>
            <a:pPr marL="528392" indent="-528392">
              <a:buSzPct val="100000"/>
              <a:buFont typeface="+mj-lt"/>
              <a:buAutoNum type="arabicPeriod"/>
            </a:pPr>
            <a:r>
              <a:rPr lang="en-US" dirty="0"/>
              <a:t>The full deity and humanity of Christ</a:t>
            </a:r>
          </a:p>
          <a:p>
            <a:pPr marL="528392" indent="-528392">
              <a:buSzPct val="100000"/>
              <a:buFont typeface="+mj-lt"/>
              <a:buAutoNum type="arabicPeriod"/>
            </a:pPr>
            <a:r>
              <a:rPr lang="en-US" dirty="0"/>
              <a:t>The spiritual </a:t>
            </a:r>
            <a:r>
              <a:rPr lang="en-US" dirty="0" err="1"/>
              <a:t>lostness</a:t>
            </a:r>
            <a:r>
              <a:rPr lang="en-US" dirty="0"/>
              <a:t> of the human race</a:t>
            </a:r>
          </a:p>
          <a:p>
            <a:pPr marL="528392" indent="-528392">
              <a:buSzPct val="100000"/>
              <a:buFont typeface="+mj-lt"/>
              <a:buAutoNum type="arabicPeriod"/>
            </a:pPr>
            <a:r>
              <a:rPr lang="en-US" dirty="0"/>
              <a:t>The substitutionary atonement and bodily resurrection of Christ</a:t>
            </a:r>
          </a:p>
          <a:p>
            <a:pPr marL="528392" indent="-528392">
              <a:buSzPct val="100000"/>
              <a:buFont typeface="+mj-lt"/>
              <a:buAutoNum type="arabicPeriod"/>
            </a:pPr>
            <a:r>
              <a:rPr lang="en-US" dirty="0"/>
              <a:t>Salvation by grace alone through faith alone in Christ alone</a:t>
            </a:r>
          </a:p>
          <a:p>
            <a:pPr marL="528392" indent="-528392">
              <a:buSzPct val="100000"/>
              <a:buFont typeface="+mj-lt"/>
              <a:buAutoNum type="arabicPeriod"/>
            </a:pPr>
            <a:r>
              <a:rPr lang="en-US" dirty="0"/>
              <a:t>The physical return of Christ</a:t>
            </a:r>
          </a:p>
          <a:p>
            <a:pPr marL="528392" indent="-528392">
              <a:buSzPct val="100000"/>
              <a:buFont typeface="+mj-lt"/>
              <a:buAutoNum type="arabicPeriod"/>
            </a:pPr>
            <a:r>
              <a:rPr lang="en-US" dirty="0"/>
              <a:t>The authority and inerrancy of Scripture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B7343-4559-4655-B0BC-11E2F39BB6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00911" y="1625601"/>
            <a:ext cx="10841634" cy="1870075"/>
          </a:xfrm>
        </p:spPr>
        <p:txBody>
          <a:bodyPr/>
          <a:lstStyle>
            <a:lvl1pPr>
              <a:defRPr sz="53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16847" y="4225926"/>
            <a:ext cx="9321398" cy="187007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0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442447" y="6659563"/>
            <a:ext cx="4119907" cy="487362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9B8C130-83AE-45C9-96DC-9BAD79FDAF9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47" name="Freeform 7"/>
          <p:cNvSpPr>
            <a:spLocks noChangeArrowheads="1"/>
          </p:cNvSpPr>
          <p:nvPr/>
        </p:nvSpPr>
        <p:spPr bwMode="auto">
          <a:xfrm>
            <a:off x="866558" y="1300163"/>
            <a:ext cx="11271687" cy="976312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2816847" y="4225925"/>
            <a:ext cx="926119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249" name="Picture 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51" y="152400"/>
            <a:ext cx="113534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C39F4-4F17-4AEB-9DA2-B93E40DF9AF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2459" y="296864"/>
            <a:ext cx="2932961" cy="6288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9277" y="296864"/>
            <a:ext cx="8596758" cy="6288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10BC9-97AA-4083-8B1A-EFDF6D83FA0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829" y="296864"/>
            <a:ext cx="10497592" cy="8461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76" y="1371600"/>
            <a:ext cx="11706040" cy="483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D80B4-CD89-403B-BB19-E43D76EFD30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826" y="4700588"/>
            <a:ext cx="11054511" cy="1452562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826" y="3100388"/>
            <a:ext cx="11054511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577CB-DC19-42DE-BF48-B80190C32E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277" y="1752600"/>
            <a:ext cx="5749807" cy="4832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5510" y="1752600"/>
            <a:ext cx="5749807" cy="4832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C33E0-110E-435F-9BD3-B0E65100DE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380" y="293688"/>
            <a:ext cx="1170604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380" y="1636714"/>
            <a:ext cx="574765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380" y="2319338"/>
            <a:ext cx="574765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614" y="1636714"/>
            <a:ext cx="5749807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614" y="2319338"/>
            <a:ext cx="5749807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44A67-185F-4B1A-B1B2-D7AF3754150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E2D21-97A3-45A3-B1CA-17A52A7241A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663FC-48E2-4696-831B-9C14E8FF401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381" y="290514"/>
            <a:ext cx="4279026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377" y="290514"/>
            <a:ext cx="7270044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381" y="1530350"/>
            <a:ext cx="4279026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6AFA3-8D8B-4CDA-9312-832A97FC910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065" y="5121275"/>
            <a:ext cx="7803309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065" y="654050"/>
            <a:ext cx="7803309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065" y="5724525"/>
            <a:ext cx="7803309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21E5A-A755-4463-A4BD-4321D377690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57829" y="296864"/>
            <a:ext cx="10497592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9276" y="1752600"/>
            <a:ext cx="1170604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9380" y="6659563"/>
            <a:ext cx="3036174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+mj-lt"/>
              </a:defRPr>
            </a:lvl1pPr>
          </a:lstStyle>
          <a:p>
            <a:endParaRPr lang="en-US" alt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2447" y="6664325"/>
            <a:ext cx="411990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b" anchorCtr="0" compatLnSpc="1">
            <a:prstTxWarp prst="textNoShape">
              <a:avLst/>
            </a:prstTxWarp>
          </a:bodyPr>
          <a:lstStyle>
            <a:lvl1pPr algn="ctr" defTabSz="966788">
              <a:defRPr sz="1300">
                <a:latin typeface="+mj-lt"/>
              </a:defRPr>
            </a:lvl1pPr>
          </a:lstStyle>
          <a:p>
            <a:endParaRPr lang="en-US" alt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19246" y="6659563"/>
            <a:ext cx="3036174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+mj-lt"/>
              </a:defRPr>
            </a:lvl1pPr>
          </a:lstStyle>
          <a:p>
            <a:fld id="{5ABA91E8-6EBE-4BF6-8E33-00CD92C22D1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223" name="Freeform 7"/>
          <p:cNvSpPr>
            <a:spLocks noChangeArrowheads="1"/>
          </p:cNvSpPr>
          <p:nvPr/>
        </p:nvSpPr>
        <p:spPr bwMode="auto">
          <a:xfrm>
            <a:off x="541867" y="244475"/>
            <a:ext cx="11703891" cy="649288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649380" y="7162800"/>
            <a:ext cx="1170604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76" y="304800"/>
            <a:ext cx="92891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l" defTabSz="9667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defTabSz="9667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  <a:cs typeface="Arial" charset="0"/>
        </a:defRPr>
      </a:lvl2pPr>
      <a:lvl3pPr algn="l" defTabSz="9667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  <a:cs typeface="Arial" charset="0"/>
        </a:defRPr>
      </a:lvl3pPr>
      <a:lvl4pPr algn="l" defTabSz="9667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  <a:cs typeface="Arial" charset="0"/>
        </a:defRPr>
      </a:lvl4pPr>
      <a:lvl5pPr algn="l" defTabSz="9667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defTabSz="9667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defTabSz="9667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defTabSz="9667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defTabSz="966788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61950" indent="-361950" algn="l" defTabSz="966788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08025" indent="-344488" algn="l" defTabSz="966788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700">
          <a:solidFill>
            <a:schemeClr val="tx1"/>
          </a:solidFill>
          <a:latin typeface="+mn-lt"/>
          <a:cs typeface="+mn-cs"/>
        </a:defRPr>
      </a:lvl2pPr>
      <a:lvl3pPr marL="1081088" indent="-371475" algn="l" defTabSz="966788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300">
          <a:solidFill>
            <a:schemeClr val="tx1"/>
          </a:solidFill>
          <a:latin typeface="+mn-lt"/>
          <a:cs typeface="+mn-cs"/>
        </a:defRPr>
      </a:lvl3pPr>
      <a:lvl4pPr marL="1416050" indent="-333375" algn="l" defTabSz="966788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100">
          <a:solidFill>
            <a:schemeClr val="tx1"/>
          </a:solidFill>
          <a:latin typeface="+mn-lt"/>
          <a:cs typeface="+mn-cs"/>
        </a:defRPr>
      </a:lvl4pPr>
      <a:lvl5pPr marL="1774825" indent="-357188" algn="l" defTabSz="966788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100">
          <a:solidFill>
            <a:schemeClr val="tx1"/>
          </a:solidFill>
          <a:latin typeface="+mn-lt"/>
          <a:cs typeface="+mn-cs"/>
        </a:defRPr>
      </a:lvl5pPr>
      <a:lvl6pPr marL="2232025" indent="-357188" algn="l" defTabSz="966788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100">
          <a:solidFill>
            <a:schemeClr val="tx1"/>
          </a:solidFill>
          <a:latin typeface="+mn-lt"/>
          <a:cs typeface="+mn-cs"/>
        </a:defRPr>
      </a:lvl6pPr>
      <a:lvl7pPr marL="2689225" indent="-357188" algn="l" defTabSz="966788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100">
          <a:solidFill>
            <a:schemeClr val="tx1"/>
          </a:solidFill>
          <a:latin typeface="+mn-lt"/>
          <a:cs typeface="+mn-cs"/>
        </a:defRPr>
      </a:lvl7pPr>
      <a:lvl8pPr marL="3146425" indent="-357188" algn="l" defTabSz="966788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100">
          <a:solidFill>
            <a:schemeClr val="tx1"/>
          </a:solidFill>
          <a:latin typeface="+mn-lt"/>
          <a:cs typeface="+mn-cs"/>
        </a:defRPr>
      </a:lvl8pPr>
      <a:lvl9pPr marL="3603625" indent="-357188" algn="l" defTabSz="966788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1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hyperlink" Target="https://www.studylight.org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blestudytools.com/" TargetMode="External"/><Relationship Id="rId3" Type="http://schemas.openxmlformats.org/officeDocument/2006/relationships/hyperlink" Target="https://www.blueletterbible.org/" TargetMode="External"/><Relationship Id="rId7" Type="http://schemas.openxmlformats.org/officeDocument/2006/relationships/hyperlink" Target="http://www.biblelessonsintl.com/index.html" TargetMode="External"/><Relationship Id="rId12" Type="http://schemas.openxmlformats.org/officeDocument/2006/relationships/hyperlink" Target="https://www.logos.com/" TargetMode="External"/><Relationship Id="rId2" Type="http://schemas.openxmlformats.org/officeDocument/2006/relationships/hyperlink" Target="https://www.biblegatewa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udylight.org/" TargetMode="External"/><Relationship Id="rId11" Type="http://schemas.openxmlformats.org/officeDocument/2006/relationships/hyperlink" Target="https://www.olivetree.com/" TargetMode="External"/><Relationship Id="rId5" Type="http://schemas.openxmlformats.org/officeDocument/2006/relationships/hyperlink" Target="http://planobiblechapel.org/soniclight/" TargetMode="External"/><Relationship Id="rId10" Type="http://schemas.openxmlformats.org/officeDocument/2006/relationships/hyperlink" Target="http://www.biblewebapp.com/" TargetMode="External"/><Relationship Id="rId4" Type="http://schemas.openxmlformats.org/officeDocument/2006/relationships/hyperlink" Target="https://biblehub.com/" TargetMode="External"/><Relationship Id="rId9" Type="http://schemas.openxmlformats.org/officeDocument/2006/relationships/hyperlink" Target="https://www.preceptaustin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biblegateway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blegateway.c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letterbible.org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blueletterbible.org/lang/lexicon/lexicon.cfm?Strongs=G1834&amp;t=NASB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lueletterbible.org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biblehub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biblehub.com/greek/1834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biblehub.com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planobiblechapel.org/sonicligh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planobiblechapel.org/soniclight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studylight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udylight.org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freebiblecommentary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://www.biblelessonsintl.com/index.html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blelessonsintl.com/index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blestudytools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preceptausti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eceptaustin.org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biblewebapp.com/study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blewebapp.com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hyperlink" Target="olivetree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livetree.com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blestudytools.com/" TargetMode="External"/><Relationship Id="rId3" Type="http://schemas.openxmlformats.org/officeDocument/2006/relationships/hyperlink" Target="https://www.blueletterbible.org/" TargetMode="External"/><Relationship Id="rId7" Type="http://schemas.openxmlformats.org/officeDocument/2006/relationships/hyperlink" Target="http://www.biblelessonsintl.com/index.html" TargetMode="External"/><Relationship Id="rId12" Type="http://schemas.openxmlformats.org/officeDocument/2006/relationships/hyperlink" Target="https://www.logos.com/" TargetMode="External"/><Relationship Id="rId2" Type="http://schemas.openxmlformats.org/officeDocument/2006/relationships/hyperlink" Target="https://www.biblegatewa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udylight.org/" TargetMode="External"/><Relationship Id="rId11" Type="http://schemas.openxmlformats.org/officeDocument/2006/relationships/hyperlink" Target="https://www.olivetree.com/" TargetMode="External"/><Relationship Id="rId5" Type="http://schemas.openxmlformats.org/officeDocument/2006/relationships/hyperlink" Target="http://planobiblechapel.org/soniclight/" TargetMode="External"/><Relationship Id="rId10" Type="http://schemas.openxmlformats.org/officeDocument/2006/relationships/hyperlink" Target="http://www.biblewebapp.com/" TargetMode="External"/><Relationship Id="rId4" Type="http://schemas.openxmlformats.org/officeDocument/2006/relationships/hyperlink" Target="https://biblehub.com/" TargetMode="External"/><Relationship Id="rId9" Type="http://schemas.openxmlformats.org/officeDocument/2006/relationships/hyperlink" Target="https://www.preceptaustin.org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bibleandtech.blogspo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hyperlink" Target="bibleandtech.blogspot.com/2018/01/online-and-free-bible-study-resources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bibleproject.com/other-resources/" TargetMode="External"/><Relationship Id="rId7" Type="http://schemas.openxmlformats.org/officeDocument/2006/relationships/hyperlink" Target="https://www.youtube.com/watch?v=ALsluAKBZ-c" TargetMode="External"/><Relationship Id="rId2" Type="http://schemas.openxmlformats.org/officeDocument/2006/relationships/hyperlink" Target="https://bibleproject.com/all-videos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bibleproject.com/podcasts/" TargetMode="External"/><Relationship Id="rId9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youtube.com/watch?v=ALsluAKBZ-c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ts.edu/about/doctrinal-statemen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immanuelbible.church/discover/teach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bestcommentarie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Online Bible Resources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1956" y="1960561"/>
            <a:ext cx="2895600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8756" y="4459284"/>
            <a:ext cx="1828800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3871" y="3301363"/>
            <a:ext cx="2590801" cy="807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5200" y="4495800"/>
            <a:ext cx="2209800" cy="76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5600" y="3047999"/>
            <a:ext cx="2743200" cy="609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4799" y="3429000"/>
            <a:ext cx="2133601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386" y="4528882"/>
            <a:ext cx="2743200" cy="778383"/>
          </a:xfrm>
          <a:prstGeom prst="rect">
            <a:avLst/>
          </a:prstGeom>
        </p:spPr>
      </p:pic>
      <p:pic>
        <p:nvPicPr>
          <p:cNvPr id="14" name="Picture 2" descr="Color Scheme &#10;Not a member? Click here &#10;Sign in &#10;CSTUDYLIGHT.ORG &#10;BIBLE STUDY TOOLS ORIGINAL LANGUAGE TOOLS HISTORICAL WRITINGS PASTORAL RESOURCES &#10;PERSONAL RESOURCES &#10;ver. 2.0.20.0&quot;1 &#10;SITE INFO &#10;Finding the new version too difficult to understand? Go to classic.studylight.org/ &#10;General Bible Search &#10;Enter a Bible Verse, &quot;phrase&quot; or Topic to start &#10;Search examples: John 3:16 &quot;Lue of God- peace AND mercy &#10;Whole Bible &#10;Search! &#10;Reference Builder • Help • Set Preferences &#10;Your Source for FREE Online Bible study Tools &#10;Welcome to StudyLight.org, the largest collection of online Bible study tools and resource. We provide advanced &#10;Bible search and study tools for FREE so can find Bible verses faster and then understand them better &#10;StudyLight has more Bible commentaries, encyclopedias, dictionaries, lexicons and original language tools than any &#10;other website on the intemet! Explore our site and benefit from all the amazing features and resources that will help &#10;to illuminate the Word of God like never before. &#10;Read the Bible &#10;New American Standard &#10;Genesis &#10;Genesis &#10;Chapter 1 &#10;Chapter 1 &#10;Daily Dose &#10;Read! &#10;Study! &#10;Study the Interlinear Bible &#10;Today's Audio Shows &#10;Click &#10;Relaciones Familiares Tensas &#10;with Sixto Porras from 'Cada Minuto Cuenta' &#10;Relacjones Familiares Tensas &#10;(click here to read more) &#10;Today's Articles &#10;from &#10;Additional Articles &#10;• MENO* - 2014-04-20 &#10;• läqach - 2015-06-20 &#10;• The Peshitta - 2014-04-18 &#10;StudyLight and LiveAslf &#10;• Is Gad Jacob's son, a troop, fortune or a pagan deity? - 2007-03-08 &#10;• Bible and Quote - September 8-12, 2014 - Bible verse and quote &#10;• Jesus Relinquished His Will - God's Words For US &#10;Daily Refractions &#10;Daily Wisdom &#10;Proverbs 26:22 - The words of a whisperer are like dainty morsels, And they &#10;go down into the innermost parts of the body &#10;Words to Ponder &#10;Legalism more than simply following man-made rules or keeping a correct &#10;extemal behaviour while letting our hearts wander from God. These are both &#10;forms of legalism, but the essence of legalism is far worse than either of &#10;Daily Devotionals for April 11 &#10;Daily Light on the Daily Path &#10;Moming Evening Devotional — April 11 &#10;In the multitude of words there wanteth not sin: but he that refraineth his lips is wise. My beloved brethren, &#10;let every man be swift to hear, slow to spea&amp; slow to wrath. — He that IS slow to anger is better than the &#10;mighty: and he that mleth his spirit than he that taketh a city — any man offend not in word, the same is &#10;a perfect man,. &#10;( click here to read more ) &#10;Christian Headlines from The Christian Post &#10;April 11, 2020: Church coronavirus &#10;outbreak, Easter services, Dial-a-Priest &#10;Health officials praise church's response to &#10;coronavirus outbreak, Judge bans Easter services &#10;of more than 10 people; Seminaries launch 'Dial-a- &#10;Priest' to give prayers, last rites to patients &#10;Atter coronavirus outbreak at church &#10;that left one dead, health officials praise &#10;pastor tor response &#10;Health officials Shasta County, California, have &#10;praised pastor Paul Tilley and his Faith Assembly &#10;Church in Redding for how they responded to a &#10;Lectionary Calendar &#10;Saturday, April 11th, 2020 &#10;Holy Saturday &#10;Easter is tomorrow &#10;ADVERTISEMENT &#10;Today in Christian History &#10;1834 &#10;Birth of Marcus Dods, Scottish &#10;clergyman and biblical scholar His &#10;published works in New Testament studies helped &#10;popularize modem biblical scholarship in Great &#10;Britain &#10;Click to read more &#10;ADVERTISEMENT &#10;ADVERTISEMENT &#10;Daily Reading Plan &#10;Bible-in-a-year — NIV &#10;Deuteronomy 15-16; Job Il; Acts 2:14-47: &#10;At the end of every seven years you must cancel &#10;debts.This is how it is to be done Every creditor shall &#10;cancel any loan they have made to a fellow Israelite. &#10;They shall not require payment from anyone among &#10;their own people, because the 's time for canceling &#10;debts has been proclaimed You may require payment &#10;from a foreigner, but you must cancel any debt your &#10;fellow Israelite owes you However, there need be no &#10;poor people among you, for in the &#10;Click to continue reading! &#10;advertise &#10;@ 2001-2020, StudyLightorg • terms of use • privacy policy • rnhts and perm—sions • &#10;contact sl • &#10;about sl • &#10;ink to sl • &#10;To report dead links, typos, or html errors or suggestions about making these resources more useful use our convenient contact form &#10;Powered by Lightspesd Technology 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2698749"/>
            <a:ext cx="3733800" cy="46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66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Online Resources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Ten Resources to consider</a:t>
            </a:r>
          </a:p>
          <a:p>
            <a:r>
              <a:rPr lang="en-US" dirty="0"/>
              <a:t>Snapshot Comparison</a:t>
            </a:r>
          </a:p>
          <a:p>
            <a:r>
              <a:rPr lang="en-US" dirty="0"/>
              <a:t>Apologetics </a:t>
            </a:r>
            <a:r>
              <a:rPr lang="en-US" dirty="0" smtClean="0"/>
              <a:t>Summary (another video)</a:t>
            </a:r>
            <a:endParaRPr lang="en-US" dirty="0"/>
          </a:p>
          <a:p>
            <a:r>
              <a:rPr lang="en-US" dirty="0"/>
              <a:t>Pastoral Blog Summary </a:t>
            </a:r>
            <a:r>
              <a:rPr lang="en-US" dirty="0" smtClean="0"/>
              <a:t>(another video)</a:t>
            </a:r>
          </a:p>
          <a:p>
            <a:r>
              <a:rPr lang="en-US" dirty="0" smtClean="0"/>
              <a:t>Multi-Media (another video)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8602442">
            <a:off x="10753055" y="3338593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App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602442">
            <a:off x="3094085" y="3373652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Bibles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8602442">
            <a:off x="8283988" y="301041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 Features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602442">
            <a:off x="7213081" y="3221499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Downloadable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8602442">
            <a:off x="6589729" y="3108593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Resources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602442">
            <a:off x="5953346" y="3034100"/>
            <a:ext cx="2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Concordance/Tools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8602442">
            <a:off x="5428870" y="3206771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Commentaries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8602442">
            <a:off x="4811174" y="3167501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Bible Dictionary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8602442">
            <a:off x="3708120" y="338840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Interlinear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8602442">
            <a:off x="4191824" y="3148281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Strong's/Lexicon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8602442">
            <a:off x="8992412" y="3325741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8602442">
            <a:off x="10126541" y="312332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Priced Upgrades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8602442">
            <a:off x="9487770" y="310859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Linked Resources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8602442">
            <a:off x="7791070" y="320677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Reading Plans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54802" y="3234066"/>
            <a:ext cx="1894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FACTORS</a:t>
            </a:r>
            <a:endParaRPr lang="en-US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7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11200" y="1970904"/>
          <a:ext cx="11429994" cy="5029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28428">
                  <a:extLst>
                    <a:ext uri="{9D8B030D-6E8A-4147-A177-3AD203B41FA5}">
                      <a16:colId xmlns:a16="http://schemas.microsoft.com/office/drawing/2014/main" val="240030586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63196339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2855965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3391978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9563795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82868912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05985813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3993582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15593164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80359787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91072067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1875409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401720057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9460772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70367424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2"/>
                        </a:rPr>
                        <a:t>Biblegateway.com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721913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3"/>
                        </a:rPr>
                        <a:t>Blueletterbible.org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2601182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  <a:hlinkClick r:id="rId4"/>
                        </a:rPr>
                        <a:t>Biblehub.com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8331089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5"/>
                        </a:rPr>
                        <a:t>Dr. Constable's Notes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9050747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StudyLight.org</a:t>
                      </a:r>
                      <a:endParaRPr lang="en-US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203090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7"/>
                        </a:rPr>
                        <a:t>Biblelessonsintl.com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3471592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8"/>
                        </a:rPr>
                        <a:t>Biblestudytools.com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05171253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9"/>
                        </a:rPr>
                        <a:t>Precept Austin 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02262149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10"/>
                        </a:rPr>
                        <a:t>Biblewebapp.com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1319191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11"/>
                        </a:rPr>
                        <a:t>Olivetree.com</a:t>
                      </a:r>
                      <a:r>
                        <a:rPr lang="en-US" sz="2000" b="1" u="none" strike="noStrike" baseline="0" dirty="0" smtClean="0">
                          <a:effectLst/>
                        </a:rPr>
                        <a:t> $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1479993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  <a:hlinkClick r:id="rId12"/>
                        </a:rPr>
                        <a:t>Logos.com</a:t>
                      </a:r>
                      <a:r>
                        <a:rPr lang="en-US" sz="2000" b="1" u="none" strike="noStrike" dirty="0" smtClean="0">
                          <a:effectLst/>
                        </a:rPr>
                        <a:t> $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7667364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8602442">
            <a:off x="11443636" y="1215664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App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8602442">
            <a:off x="3784666" y="1250723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Bibles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602442">
            <a:off x="8974569" y="88748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 Features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8602442">
            <a:off x="7903662" y="109857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Downloadable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602442">
            <a:off x="7280310" y="98566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Resources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8602442">
            <a:off x="6643927" y="911171"/>
            <a:ext cx="2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Concordance/Tools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602442">
            <a:off x="6119451" y="108384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Commentaries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8602442">
            <a:off x="5501755" y="104457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Bible Dictionary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8602442">
            <a:off x="4398701" y="12654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Interlinear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8602442">
            <a:off x="4882405" y="10253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Strong's/Lexicon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8602442">
            <a:off x="9682993" y="120281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8602442">
            <a:off x="10817122" y="100039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Priced Upgrades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8602442">
            <a:off x="10178351" y="98566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Linked Resources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8602442">
            <a:off x="8481651" y="108384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Reading Plans</a:t>
            </a:r>
            <a:endParaRPr lang="en-US" dirty="0"/>
          </a:p>
        </p:txBody>
      </p:sp>
      <p:sp>
        <p:nvSpPr>
          <p:cNvPr id="19" name="Flowchart: Connector 18"/>
          <p:cNvSpPr/>
          <p:nvPr/>
        </p:nvSpPr>
        <p:spPr>
          <a:xfrm>
            <a:off x="3961996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/>
          <p:cNvSpPr/>
          <p:nvPr/>
        </p:nvSpPr>
        <p:spPr>
          <a:xfrm>
            <a:off x="7518670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/>
          <p:cNvSpPr/>
          <p:nvPr/>
        </p:nvSpPr>
        <p:spPr>
          <a:xfrm>
            <a:off x="8111449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/>
          <p:cNvSpPr/>
          <p:nvPr/>
        </p:nvSpPr>
        <p:spPr>
          <a:xfrm>
            <a:off x="8704228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Connector 31"/>
          <p:cNvSpPr/>
          <p:nvPr/>
        </p:nvSpPr>
        <p:spPr>
          <a:xfrm>
            <a:off x="11075344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$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lowchart: Connector 33"/>
          <p:cNvSpPr/>
          <p:nvPr/>
        </p:nvSpPr>
        <p:spPr>
          <a:xfrm>
            <a:off x="11668125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/>
          <p:cNvSpPr/>
          <p:nvPr/>
        </p:nvSpPr>
        <p:spPr>
          <a:xfrm>
            <a:off x="3961996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/>
          <p:cNvSpPr/>
          <p:nvPr/>
        </p:nvSpPr>
        <p:spPr>
          <a:xfrm>
            <a:off x="6333112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/>
          <p:cNvSpPr/>
          <p:nvPr/>
        </p:nvSpPr>
        <p:spPr>
          <a:xfrm>
            <a:off x="7518670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/>
          <p:cNvSpPr/>
          <p:nvPr/>
        </p:nvSpPr>
        <p:spPr>
          <a:xfrm>
            <a:off x="8111449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8704228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>
            <a:off x="11668125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>
            <a:off x="3961996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>
            <a:off x="4554775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>
            <a:off x="5147554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740333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6333112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6925891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7518670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8704228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lowchart: Connector 61"/>
          <p:cNvSpPr/>
          <p:nvPr/>
        </p:nvSpPr>
        <p:spPr>
          <a:xfrm>
            <a:off x="11668125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lowchart: Connector 66"/>
          <p:cNvSpPr/>
          <p:nvPr/>
        </p:nvSpPr>
        <p:spPr>
          <a:xfrm>
            <a:off x="6333112" y="33909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lowchart: Connector 69"/>
          <p:cNvSpPr/>
          <p:nvPr/>
        </p:nvSpPr>
        <p:spPr>
          <a:xfrm>
            <a:off x="8111449" y="33909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lowchart: Connector 79"/>
          <p:cNvSpPr/>
          <p:nvPr/>
        </p:nvSpPr>
        <p:spPr>
          <a:xfrm>
            <a:off x="5740333" y="4335474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Connector 80"/>
          <p:cNvSpPr/>
          <p:nvPr/>
        </p:nvSpPr>
        <p:spPr>
          <a:xfrm>
            <a:off x="6333112" y="4335474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lowchart: Connector 82"/>
          <p:cNvSpPr/>
          <p:nvPr/>
        </p:nvSpPr>
        <p:spPr>
          <a:xfrm>
            <a:off x="7518670" y="4335474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lowchart: Connector 89"/>
          <p:cNvSpPr/>
          <p:nvPr/>
        </p:nvSpPr>
        <p:spPr>
          <a:xfrm>
            <a:off x="11668125" y="4335474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1" name="Flowchart: Connector 90"/>
          <p:cNvSpPr/>
          <p:nvPr/>
        </p:nvSpPr>
        <p:spPr>
          <a:xfrm>
            <a:off x="3961996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lowchart: Connector 91"/>
          <p:cNvSpPr/>
          <p:nvPr/>
        </p:nvSpPr>
        <p:spPr>
          <a:xfrm>
            <a:off x="4554775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lowchart: Connector 92"/>
          <p:cNvSpPr/>
          <p:nvPr/>
        </p:nvSpPr>
        <p:spPr>
          <a:xfrm>
            <a:off x="5147554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lowchart: Connector 93"/>
          <p:cNvSpPr/>
          <p:nvPr/>
        </p:nvSpPr>
        <p:spPr>
          <a:xfrm>
            <a:off x="5740333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lowchart: Connector 94"/>
          <p:cNvSpPr/>
          <p:nvPr/>
        </p:nvSpPr>
        <p:spPr>
          <a:xfrm>
            <a:off x="6333112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lowchart: Connector 95"/>
          <p:cNvSpPr/>
          <p:nvPr/>
        </p:nvSpPr>
        <p:spPr>
          <a:xfrm>
            <a:off x="6925891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lowchart: Connector 96"/>
          <p:cNvSpPr/>
          <p:nvPr/>
        </p:nvSpPr>
        <p:spPr>
          <a:xfrm>
            <a:off x="7518670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lowchart: Connector 98"/>
          <p:cNvSpPr/>
          <p:nvPr/>
        </p:nvSpPr>
        <p:spPr>
          <a:xfrm>
            <a:off x="8704228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lowchart: Connector 99"/>
          <p:cNvSpPr/>
          <p:nvPr/>
        </p:nvSpPr>
        <p:spPr>
          <a:xfrm>
            <a:off x="9297007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lowchart: Connector 100"/>
          <p:cNvSpPr/>
          <p:nvPr/>
        </p:nvSpPr>
        <p:spPr>
          <a:xfrm>
            <a:off x="9889786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lowchart: Connector 107"/>
          <p:cNvSpPr/>
          <p:nvPr/>
        </p:nvSpPr>
        <p:spPr>
          <a:xfrm>
            <a:off x="5740333" y="52312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lowchart: Connector 108"/>
          <p:cNvSpPr/>
          <p:nvPr/>
        </p:nvSpPr>
        <p:spPr>
          <a:xfrm>
            <a:off x="6333112" y="52312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lowchart: Connector 109"/>
          <p:cNvSpPr/>
          <p:nvPr/>
        </p:nvSpPr>
        <p:spPr>
          <a:xfrm>
            <a:off x="6925891" y="52312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lowchart: Connector 110"/>
          <p:cNvSpPr/>
          <p:nvPr/>
        </p:nvSpPr>
        <p:spPr>
          <a:xfrm>
            <a:off x="7518670" y="52312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lowchart: Connector 111"/>
          <p:cNvSpPr/>
          <p:nvPr/>
        </p:nvSpPr>
        <p:spPr>
          <a:xfrm>
            <a:off x="8111449" y="52312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lowchart: Connector 112"/>
          <p:cNvSpPr/>
          <p:nvPr/>
        </p:nvSpPr>
        <p:spPr>
          <a:xfrm>
            <a:off x="8704228" y="52312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lowchart: Connector 118"/>
          <p:cNvSpPr/>
          <p:nvPr/>
        </p:nvSpPr>
        <p:spPr>
          <a:xfrm>
            <a:off x="3961996" y="56893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lowchart: Connector 119"/>
          <p:cNvSpPr/>
          <p:nvPr/>
        </p:nvSpPr>
        <p:spPr>
          <a:xfrm>
            <a:off x="4554775" y="56893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lowchart: Connector 120"/>
          <p:cNvSpPr/>
          <p:nvPr/>
        </p:nvSpPr>
        <p:spPr>
          <a:xfrm>
            <a:off x="5147554" y="56893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lowchart: Connector 122"/>
          <p:cNvSpPr/>
          <p:nvPr/>
        </p:nvSpPr>
        <p:spPr>
          <a:xfrm>
            <a:off x="6333112" y="56893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lowchart: Connector 127"/>
          <p:cNvSpPr/>
          <p:nvPr/>
        </p:nvSpPr>
        <p:spPr>
          <a:xfrm>
            <a:off x="9297007" y="56893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lowchart: Connector 128"/>
          <p:cNvSpPr/>
          <p:nvPr/>
        </p:nvSpPr>
        <p:spPr>
          <a:xfrm>
            <a:off x="9889786" y="56893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lowchart: Connector 129"/>
          <p:cNvSpPr/>
          <p:nvPr/>
        </p:nvSpPr>
        <p:spPr>
          <a:xfrm>
            <a:off x="10482565" y="56893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lowchart: Connector 131"/>
          <p:cNvSpPr/>
          <p:nvPr/>
        </p:nvSpPr>
        <p:spPr>
          <a:xfrm>
            <a:off x="11668125" y="56893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lowchart: Connector 132"/>
          <p:cNvSpPr/>
          <p:nvPr/>
        </p:nvSpPr>
        <p:spPr>
          <a:xfrm>
            <a:off x="3961996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lowchart: Connector 133"/>
          <p:cNvSpPr/>
          <p:nvPr/>
        </p:nvSpPr>
        <p:spPr>
          <a:xfrm>
            <a:off x="4554775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lowchart: Connector 134"/>
          <p:cNvSpPr/>
          <p:nvPr/>
        </p:nvSpPr>
        <p:spPr>
          <a:xfrm>
            <a:off x="5147554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lowchart: Connector 135"/>
          <p:cNvSpPr/>
          <p:nvPr/>
        </p:nvSpPr>
        <p:spPr>
          <a:xfrm>
            <a:off x="5740333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lowchart: Connector 136"/>
          <p:cNvSpPr/>
          <p:nvPr/>
        </p:nvSpPr>
        <p:spPr>
          <a:xfrm>
            <a:off x="6333112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lowchart: Connector 137"/>
          <p:cNvSpPr/>
          <p:nvPr/>
        </p:nvSpPr>
        <p:spPr>
          <a:xfrm>
            <a:off x="6925891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lowchart: Connector 138"/>
          <p:cNvSpPr/>
          <p:nvPr/>
        </p:nvSpPr>
        <p:spPr>
          <a:xfrm>
            <a:off x="7518670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lowchart: Connector 139"/>
          <p:cNvSpPr/>
          <p:nvPr/>
        </p:nvSpPr>
        <p:spPr>
          <a:xfrm>
            <a:off x="8111449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lowchart: Connector 140"/>
          <p:cNvSpPr/>
          <p:nvPr/>
        </p:nvSpPr>
        <p:spPr>
          <a:xfrm>
            <a:off x="8704228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lowchart: Connector 141"/>
          <p:cNvSpPr/>
          <p:nvPr/>
        </p:nvSpPr>
        <p:spPr>
          <a:xfrm>
            <a:off x="9297007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lowchart: Connector 142"/>
          <p:cNvSpPr/>
          <p:nvPr/>
        </p:nvSpPr>
        <p:spPr>
          <a:xfrm>
            <a:off x="9889786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lowchart: Connector 143"/>
          <p:cNvSpPr/>
          <p:nvPr/>
        </p:nvSpPr>
        <p:spPr>
          <a:xfrm>
            <a:off x="10482565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lowchart: Connector 144"/>
          <p:cNvSpPr/>
          <p:nvPr/>
        </p:nvSpPr>
        <p:spPr>
          <a:xfrm>
            <a:off x="11075344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$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6" name="Flowchart: Connector 145"/>
          <p:cNvSpPr/>
          <p:nvPr/>
        </p:nvSpPr>
        <p:spPr>
          <a:xfrm>
            <a:off x="11668125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lowchart: Connector 146"/>
          <p:cNvSpPr/>
          <p:nvPr/>
        </p:nvSpPr>
        <p:spPr>
          <a:xfrm>
            <a:off x="3961996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lowchart: Connector 147"/>
          <p:cNvSpPr/>
          <p:nvPr/>
        </p:nvSpPr>
        <p:spPr>
          <a:xfrm>
            <a:off x="4554775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lowchart: Connector 148"/>
          <p:cNvSpPr/>
          <p:nvPr/>
        </p:nvSpPr>
        <p:spPr>
          <a:xfrm>
            <a:off x="5147554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lowchart: Connector 149"/>
          <p:cNvSpPr/>
          <p:nvPr/>
        </p:nvSpPr>
        <p:spPr>
          <a:xfrm>
            <a:off x="5740333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lowchart: Connector 150"/>
          <p:cNvSpPr/>
          <p:nvPr/>
        </p:nvSpPr>
        <p:spPr>
          <a:xfrm>
            <a:off x="6333112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lowchart: Connector 151"/>
          <p:cNvSpPr/>
          <p:nvPr/>
        </p:nvSpPr>
        <p:spPr>
          <a:xfrm>
            <a:off x="6925891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lowchart: Connector 152"/>
          <p:cNvSpPr/>
          <p:nvPr/>
        </p:nvSpPr>
        <p:spPr>
          <a:xfrm>
            <a:off x="7518670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lowchart: Connector 153"/>
          <p:cNvSpPr/>
          <p:nvPr/>
        </p:nvSpPr>
        <p:spPr>
          <a:xfrm>
            <a:off x="8111449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lowchart: Connector 154"/>
          <p:cNvSpPr/>
          <p:nvPr/>
        </p:nvSpPr>
        <p:spPr>
          <a:xfrm>
            <a:off x="8704228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Flowchart: Connector 155"/>
          <p:cNvSpPr/>
          <p:nvPr/>
        </p:nvSpPr>
        <p:spPr>
          <a:xfrm>
            <a:off x="9297007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lowchart: Connector 156"/>
          <p:cNvSpPr/>
          <p:nvPr/>
        </p:nvSpPr>
        <p:spPr>
          <a:xfrm>
            <a:off x="9889786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Flowchart: Connector 157"/>
          <p:cNvSpPr/>
          <p:nvPr/>
        </p:nvSpPr>
        <p:spPr>
          <a:xfrm>
            <a:off x="10482565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Flowchart: Connector 158"/>
          <p:cNvSpPr/>
          <p:nvPr/>
        </p:nvSpPr>
        <p:spPr>
          <a:xfrm>
            <a:off x="11075344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$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0" name="Flowchart: Connector 159"/>
          <p:cNvSpPr/>
          <p:nvPr/>
        </p:nvSpPr>
        <p:spPr>
          <a:xfrm>
            <a:off x="11668125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5-Point Star 171"/>
          <p:cNvSpPr/>
          <p:nvPr/>
        </p:nvSpPr>
        <p:spPr>
          <a:xfrm>
            <a:off x="7466127" y="5174141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5-Point Star 173"/>
          <p:cNvSpPr/>
          <p:nvPr/>
        </p:nvSpPr>
        <p:spPr>
          <a:xfrm>
            <a:off x="11617190" y="6106690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5-Point Star 174"/>
          <p:cNvSpPr/>
          <p:nvPr/>
        </p:nvSpPr>
        <p:spPr>
          <a:xfrm>
            <a:off x="6288104" y="4714788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5-Point Star 175"/>
          <p:cNvSpPr/>
          <p:nvPr/>
        </p:nvSpPr>
        <p:spPr>
          <a:xfrm>
            <a:off x="10431630" y="5651291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5-Point Star 176"/>
          <p:cNvSpPr/>
          <p:nvPr/>
        </p:nvSpPr>
        <p:spPr>
          <a:xfrm>
            <a:off x="6275404" y="3352029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lowchart: Connector 177"/>
          <p:cNvSpPr/>
          <p:nvPr/>
        </p:nvSpPr>
        <p:spPr>
          <a:xfrm>
            <a:off x="3959225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lowchart: Connector 178"/>
          <p:cNvSpPr/>
          <p:nvPr/>
        </p:nvSpPr>
        <p:spPr>
          <a:xfrm>
            <a:off x="4552004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lowchart: Connector 179"/>
          <p:cNvSpPr/>
          <p:nvPr/>
        </p:nvSpPr>
        <p:spPr>
          <a:xfrm>
            <a:off x="5144783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Flowchart: Connector 180"/>
          <p:cNvSpPr/>
          <p:nvPr/>
        </p:nvSpPr>
        <p:spPr>
          <a:xfrm>
            <a:off x="5737562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Flowchart: Connector 181"/>
          <p:cNvSpPr/>
          <p:nvPr/>
        </p:nvSpPr>
        <p:spPr>
          <a:xfrm>
            <a:off x="6330341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lowchart: Connector 182"/>
          <p:cNvSpPr/>
          <p:nvPr/>
        </p:nvSpPr>
        <p:spPr>
          <a:xfrm>
            <a:off x="6923120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lowchart: Connector 183"/>
          <p:cNvSpPr/>
          <p:nvPr/>
        </p:nvSpPr>
        <p:spPr>
          <a:xfrm>
            <a:off x="7515899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Flowchart: Connector 185"/>
          <p:cNvSpPr/>
          <p:nvPr/>
        </p:nvSpPr>
        <p:spPr>
          <a:xfrm>
            <a:off x="8701457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lowchart: Connector 186"/>
          <p:cNvSpPr/>
          <p:nvPr/>
        </p:nvSpPr>
        <p:spPr>
          <a:xfrm>
            <a:off x="9294236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lowchart: Connector 187"/>
          <p:cNvSpPr/>
          <p:nvPr/>
        </p:nvSpPr>
        <p:spPr>
          <a:xfrm>
            <a:off x="9887015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lowchart: Connector 192"/>
          <p:cNvSpPr/>
          <p:nvPr/>
        </p:nvSpPr>
        <p:spPr>
          <a:xfrm>
            <a:off x="6333112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lowchart: Connector 193"/>
          <p:cNvSpPr/>
          <p:nvPr/>
        </p:nvSpPr>
        <p:spPr>
          <a:xfrm>
            <a:off x="5139143" y="5222633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5-Point Star 194"/>
          <p:cNvSpPr/>
          <p:nvPr/>
        </p:nvSpPr>
        <p:spPr>
          <a:xfrm>
            <a:off x="9252963" y="6575248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5-Point Star 195"/>
          <p:cNvSpPr/>
          <p:nvPr/>
        </p:nvSpPr>
        <p:spPr>
          <a:xfrm>
            <a:off x="11617190" y="6577763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5-Point Star 196"/>
          <p:cNvSpPr/>
          <p:nvPr/>
        </p:nvSpPr>
        <p:spPr>
          <a:xfrm>
            <a:off x="9255063" y="6120086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5-Point Star 197"/>
          <p:cNvSpPr/>
          <p:nvPr/>
        </p:nvSpPr>
        <p:spPr>
          <a:xfrm>
            <a:off x="7480715" y="4268799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5-Point Star 198"/>
          <p:cNvSpPr/>
          <p:nvPr/>
        </p:nvSpPr>
        <p:spPr>
          <a:xfrm>
            <a:off x="5096619" y="2878542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5-Point Star 199"/>
          <p:cNvSpPr/>
          <p:nvPr/>
        </p:nvSpPr>
        <p:spPr>
          <a:xfrm>
            <a:off x="6872185" y="3800330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lowchart: Connector 200"/>
          <p:cNvSpPr/>
          <p:nvPr/>
        </p:nvSpPr>
        <p:spPr>
          <a:xfrm>
            <a:off x="4554775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lowchart: Connector 201"/>
          <p:cNvSpPr/>
          <p:nvPr/>
        </p:nvSpPr>
        <p:spPr>
          <a:xfrm>
            <a:off x="5147554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lowchart: Connector 202"/>
          <p:cNvSpPr/>
          <p:nvPr/>
        </p:nvSpPr>
        <p:spPr>
          <a:xfrm>
            <a:off x="9889786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5-Point Star 203"/>
          <p:cNvSpPr/>
          <p:nvPr/>
        </p:nvSpPr>
        <p:spPr>
          <a:xfrm>
            <a:off x="6288104" y="2436914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5-Point Star 204"/>
          <p:cNvSpPr/>
          <p:nvPr/>
        </p:nvSpPr>
        <p:spPr>
          <a:xfrm>
            <a:off x="3917426" y="1972089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lowchart: Connector 205"/>
          <p:cNvSpPr/>
          <p:nvPr/>
        </p:nvSpPr>
        <p:spPr>
          <a:xfrm>
            <a:off x="5147554" y="20388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lowchart: Connector 206"/>
          <p:cNvSpPr/>
          <p:nvPr/>
        </p:nvSpPr>
        <p:spPr>
          <a:xfrm>
            <a:off x="5731922" y="20388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extBox 207"/>
          <p:cNvSpPr txBox="1"/>
          <p:nvPr/>
        </p:nvSpPr>
        <p:spPr>
          <a:xfrm>
            <a:off x="707356" y="1400206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Resources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3882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biblegateway.com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276" y="1371600"/>
            <a:ext cx="6645124" cy="2848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7800" y="3496646"/>
            <a:ext cx="5029200" cy="3385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6625" y="1743762"/>
            <a:ext cx="5029200" cy="146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46138" y="4568470"/>
            <a:ext cx="7391400" cy="229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marL="361950" indent="-361950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8025" indent="-3444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700">
                <a:solidFill>
                  <a:schemeClr val="tx1"/>
                </a:solidFill>
                <a:latin typeface="+mn-lt"/>
                <a:cs typeface="+mn-cs"/>
              </a:defRPr>
            </a:lvl2pPr>
            <a:lvl3pPr marL="1081088" indent="-371475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416050" indent="-333375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100">
                <a:solidFill>
                  <a:schemeClr val="tx1"/>
                </a:solidFill>
                <a:latin typeface="+mn-lt"/>
                <a:cs typeface="+mn-cs"/>
              </a:defRPr>
            </a:lvl4pPr>
            <a:lvl5pPr marL="17748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+mn-lt"/>
                <a:cs typeface="+mn-cs"/>
              </a:defRPr>
            </a:lvl5pPr>
            <a:lvl6pPr marL="22320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+mn-lt"/>
                <a:cs typeface="+mn-cs"/>
              </a:defRPr>
            </a:lvl6pPr>
            <a:lvl7pPr marL="26892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+mn-lt"/>
                <a:cs typeface="+mn-cs"/>
              </a:defRPr>
            </a:lvl7pPr>
            <a:lvl8pPr marL="31464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+mn-lt"/>
                <a:cs typeface="+mn-cs"/>
              </a:defRPr>
            </a:lvl8pPr>
            <a:lvl9pPr marL="36036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200" dirty="0"/>
              <a:t>Bible Gateway is a searchable online Bible in more than 200 versions and 70 languages that you can freely read, research, and reference anywhere. With a library of audio Bibles, a mobile app, devotionals, email newsletters, and other free resources, Bible Gateway equips you not only to </a:t>
            </a:r>
            <a:r>
              <a:rPr lang="en-US" sz="2200" i="1" dirty="0"/>
              <a:t>read</a:t>
            </a:r>
            <a:r>
              <a:rPr lang="en-US" sz="2200" dirty="0"/>
              <a:t> the Bible, but to </a:t>
            </a:r>
            <a:r>
              <a:rPr lang="en-US" sz="2200" i="1" dirty="0"/>
              <a:t>understand</a:t>
            </a:r>
            <a:r>
              <a:rPr lang="en-US" sz="2200" dirty="0"/>
              <a:t> it.</a:t>
            </a:r>
            <a:endParaRPr lang="en-US" sz="2200" kern="0" dirty="0"/>
          </a:p>
        </p:txBody>
      </p:sp>
    </p:spTree>
    <p:extLst>
      <p:ext uri="{BB962C8B-B14F-4D97-AF65-F5344CB8AC3E}">
        <p14:creationId xmlns:p14="http://schemas.microsoft.com/office/powerpoint/2010/main" val="168085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Bible Gateway Plus ($)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00" y="2354264"/>
            <a:ext cx="11106319" cy="464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9400" y="395178"/>
            <a:ext cx="2971800" cy="2476499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19276" y="1371600"/>
            <a:ext cx="8550124" cy="1524000"/>
          </a:xfrm>
        </p:spPr>
        <p:txBody>
          <a:bodyPr/>
          <a:lstStyle/>
          <a:p>
            <a:r>
              <a:rPr lang="en-US" sz="2400" dirty="0"/>
              <a:t>Bible Gateway Plus is a paid service that gives members a banner ad-free Scripture reading experience on Bible </a:t>
            </a:r>
            <a:r>
              <a:rPr lang="en-US" sz="2400" dirty="0" smtClean="0"/>
              <a:t>Gateway.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776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11200" y="1970904"/>
          <a:ext cx="11429994" cy="45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28428">
                  <a:extLst>
                    <a:ext uri="{9D8B030D-6E8A-4147-A177-3AD203B41FA5}">
                      <a16:colId xmlns:a16="http://schemas.microsoft.com/office/drawing/2014/main" val="240030586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63196339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2855965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3391978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9563795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82868912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05985813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3993582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15593164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80359787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91072067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1875409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401720057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9460772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70367424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2"/>
                        </a:rPr>
                        <a:t>Biblegateway.com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721913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8602442">
            <a:off x="11443636" y="1215664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App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8602442">
            <a:off x="3784666" y="1250723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Bibles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602442">
            <a:off x="8974569" y="88748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 Features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8602442">
            <a:off x="7903662" y="109857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Downloadable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602442">
            <a:off x="7280310" y="98566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Resources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8602442">
            <a:off x="6643927" y="911171"/>
            <a:ext cx="2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Concordance/Tools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602442">
            <a:off x="6119451" y="108384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Commentaries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8602442">
            <a:off x="5501755" y="104457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Bible Dictionary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8602442">
            <a:off x="4398701" y="12654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Interlinear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8602442">
            <a:off x="4882405" y="10253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Strong's/Lexicon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8602442">
            <a:off x="9682993" y="120281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8602442">
            <a:off x="10817122" y="100039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Priced Upgrades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8602442">
            <a:off x="10178351" y="98566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Linked Resources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8602442">
            <a:off x="8481651" y="108384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Reading Plans</a:t>
            </a:r>
            <a:endParaRPr lang="en-US" dirty="0"/>
          </a:p>
        </p:txBody>
      </p:sp>
      <p:sp>
        <p:nvSpPr>
          <p:cNvPr id="19" name="Flowchart: Connector 18"/>
          <p:cNvSpPr/>
          <p:nvPr/>
        </p:nvSpPr>
        <p:spPr>
          <a:xfrm>
            <a:off x="3961996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/>
          <p:cNvSpPr/>
          <p:nvPr/>
        </p:nvSpPr>
        <p:spPr>
          <a:xfrm>
            <a:off x="7518670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/>
          <p:cNvSpPr/>
          <p:nvPr/>
        </p:nvSpPr>
        <p:spPr>
          <a:xfrm>
            <a:off x="8111449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/>
          <p:cNvSpPr/>
          <p:nvPr/>
        </p:nvSpPr>
        <p:spPr>
          <a:xfrm>
            <a:off x="8704228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Connector 31"/>
          <p:cNvSpPr/>
          <p:nvPr/>
        </p:nvSpPr>
        <p:spPr>
          <a:xfrm>
            <a:off x="11075344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$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lowchart: Connector 33"/>
          <p:cNvSpPr/>
          <p:nvPr/>
        </p:nvSpPr>
        <p:spPr>
          <a:xfrm>
            <a:off x="11668125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lowchart: Connector 192"/>
          <p:cNvSpPr/>
          <p:nvPr/>
        </p:nvSpPr>
        <p:spPr>
          <a:xfrm>
            <a:off x="6333112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5-Point Star 204"/>
          <p:cNvSpPr/>
          <p:nvPr/>
        </p:nvSpPr>
        <p:spPr>
          <a:xfrm>
            <a:off x="3917426" y="1972089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lowchart: Connector 205"/>
          <p:cNvSpPr/>
          <p:nvPr/>
        </p:nvSpPr>
        <p:spPr>
          <a:xfrm>
            <a:off x="5147554" y="20388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lowchart: Connector 206"/>
          <p:cNvSpPr/>
          <p:nvPr/>
        </p:nvSpPr>
        <p:spPr>
          <a:xfrm>
            <a:off x="5731922" y="20388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extBox 207"/>
          <p:cNvSpPr txBox="1"/>
          <p:nvPr/>
        </p:nvSpPr>
        <p:spPr>
          <a:xfrm>
            <a:off x="707356" y="1400206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Resources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49400" y="3352800"/>
            <a:ext cx="9989341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 good bible reference resource to quickly look up a passage or have numerous bible translations.  It also has a free audio app!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09493" y="5410200"/>
            <a:ext cx="7580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Strength: Really easy to use bible translations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9913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Biblegateway.com – John 1:14-18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7199" y="1295400"/>
            <a:ext cx="7042243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075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https://www.blueletterbible.org/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721600" y="3276600"/>
            <a:ext cx="4602070" cy="3385103"/>
          </a:xfrm>
        </p:spPr>
        <p:txBody>
          <a:bodyPr/>
          <a:lstStyle/>
          <a:p>
            <a:r>
              <a:rPr lang="en-US" sz="2000" dirty="0"/>
              <a:t>Blue Letter Bible is a free, searchable online Bible program providing access to many different Bible translations including: KJV, NKJV, NLT, ESV, NASB and many others. In addition, in-depth study tools are provided on the site with access to commentaries, encyclopedias, dictionaries, and other theological resources.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676" y="2501348"/>
            <a:ext cx="6172200" cy="4293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400" y="1257301"/>
            <a:ext cx="12115800" cy="1253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267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BlueLetterBible.org 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6600" y="1143000"/>
            <a:ext cx="8991600" cy="586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82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11200" y="1970904"/>
          <a:ext cx="11429994" cy="45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28428">
                  <a:extLst>
                    <a:ext uri="{9D8B030D-6E8A-4147-A177-3AD203B41FA5}">
                      <a16:colId xmlns:a16="http://schemas.microsoft.com/office/drawing/2014/main" val="240030586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63196339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2855965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3391978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9563795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82868912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05985813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3993582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15593164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80359787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91072067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1875409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401720057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9460772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70367424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2"/>
                        </a:rPr>
                        <a:t>Blueletterbible.org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2601182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8602442">
            <a:off x="11443636" y="1215664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App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8602442">
            <a:off x="3784666" y="1250723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Bibles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602442">
            <a:off x="8974569" y="88748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 Features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8602442">
            <a:off x="7903662" y="109857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Downloadable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602442">
            <a:off x="7280310" y="98566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Resources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8602442">
            <a:off x="6643927" y="911171"/>
            <a:ext cx="2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Concordance/Tools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602442">
            <a:off x="6119451" y="108384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Commentaries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8602442">
            <a:off x="5501755" y="104457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Bible Dictionary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8602442">
            <a:off x="4398701" y="12654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Interlinear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8602442">
            <a:off x="4882405" y="10253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Strong's/Lexicon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8602442">
            <a:off x="9682993" y="120281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8602442">
            <a:off x="10817122" y="100039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Priced Upgrades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8602442">
            <a:off x="10178351" y="98566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Linked Resources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8602442">
            <a:off x="8481651" y="108384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Reading Plans</a:t>
            </a:r>
            <a:endParaRPr lang="en-US" dirty="0"/>
          </a:p>
        </p:txBody>
      </p:sp>
      <p:sp>
        <p:nvSpPr>
          <p:cNvPr id="35" name="Flowchart: Connector 34"/>
          <p:cNvSpPr/>
          <p:nvPr/>
        </p:nvSpPr>
        <p:spPr>
          <a:xfrm>
            <a:off x="3961996" y="206311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/>
          <p:cNvSpPr/>
          <p:nvPr/>
        </p:nvSpPr>
        <p:spPr>
          <a:xfrm>
            <a:off x="6333112" y="206311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/>
          <p:cNvSpPr/>
          <p:nvPr/>
        </p:nvSpPr>
        <p:spPr>
          <a:xfrm>
            <a:off x="7518670" y="206311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/>
          <p:cNvSpPr/>
          <p:nvPr/>
        </p:nvSpPr>
        <p:spPr>
          <a:xfrm>
            <a:off x="8111449" y="206311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8704228" y="206311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>
            <a:off x="11668125" y="206311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lowchart: Connector 200"/>
          <p:cNvSpPr/>
          <p:nvPr/>
        </p:nvSpPr>
        <p:spPr>
          <a:xfrm>
            <a:off x="4554775" y="206311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lowchart: Connector 201"/>
          <p:cNvSpPr/>
          <p:nvPr/>
        </p:nvSpPr>
        <p:spPr>
          <a:xfrm>
            <a:off x="5147554" y="206311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lowchart: Connector 202"/>
          <p:cNvSpPr/>
          <p:nvPr/>
        </p:nvSpPr>
        <p:spPr>
          <a:xfrm>
            <a:off x="9889786" y="206311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5-Point Star 203"/>
          <p:cNvSpPr/>
          <p:nvPr/>
        </p:nvSpPr>
        <p:spPr>
          <a:xfrm>
            <a:off x="6288104" y="2021840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extBox 207"/>
          <p:cNvSpPr txBox="1"/>
          <p:nvPr/>
        </p:nvSpPr>
        <p:spPr>
          <a:xfrm>
            <a:off x="707356" y="1400206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Resources</a:t>
            </a:r>
            <a:endParaRPr lang="en-US" sz="2400" b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1549400" y="3352800"/>
            <a:ext cx="9989341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 strong bible search capability and bible tools with lots of bible study resources available.  It also has a free app!  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489883" y="5410200"/>
            <a:ext cx="9701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Strength: a range of commentaries and references for study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0776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Biblehub.com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76" y="1485900"/>
            <a:ext cx="4130524" cy="2286000"/>
          </a:xfrm>
        </p:spPr>
        <p:txBody>
          <a:bodyPr/>
          <a:lstStyle/>
          <a:p>
            <a:r>
              <a:rPr lang="en-US" sz="2000" dirty="0"/>
              <a:t>Bible </a:t>
            </a:r>
            <a:r>
              <a:rPr lang="en-US" sz="2000" dirty="0" smtClean="0"/>
              <a:t>Hub features topical</a:t>
            </a:r>
            <a:r>
              <a:rPr lang="en-US" sz="2000" dirty="0"/>
              <a:t>, Greek and Hebrew study tools, plus concordances, commentaries, dictionaries, sermons and devotionals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Biblehub.net includes  free downloads of bibles</a:t>
            </a:r>
            <a:endParaRPr lang="en-US" sz="2000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5600" y="1371600"/>
            <a:ext cx="6176306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97" y="3840522"/>
            <a:ext cx="4065960" cy="3002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778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9276" y="1371600"/>
            <a:ext cx="5349724" cy="4832350"/>
          </a:xfrm>
        </p:spPr>
        <p:txBody>
          <a:bodyPr/>
          <a:lstStyle/>
          <a:p>
            <a:r>
              <a:rPr lang="en-US" sz="3600" dirty="0" smtClean="0"/>
              <a:t>Considerations</a:t>
            </a:r>
          </a:p>
          <a:p>
            <a:r>
              <a:rPr lang="en-US" sz="3600" dirty="0" smtClean="0"/>
              <a:t>Ten on-line resources</a:t>
            </a:r>
          </a:p>
          <a:p>
            <a:r>
              <a:rPr lang="en-US" sz="3600" dirty="0" smtClean="0"/>
              <a:t>Apologetics, Pastoral Blogs &amp; multi-media</a:t>
            </a:r>
          </a:p>
          <a:p>
            <a:pPr lvl="1"/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807200" y="953884"/>
            <a:ext cx="5029200" cy="48782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lIns="182880" tIns="91440" rtlCol="0">
            <a:spAutoFit/>
          </a:bodyPr>
          <a:lstStyle/>
          <a:p>
            <a:r>
              <a:rPr lang="en-US" sz="2800" b="1" dirty="0" smtClean="0"/>
              <a:t>Getting Started</a:t>
            </a:r>
          </a:p>
          <a:p>
            <a:endParaRPr lang="en-US" sz="2800" dirty="0" smtClean="0"/>
          </a:p>
          <a:p>
            <a:pPr marL="285750" indent="-285750">
              <a:buSzPct val="150000"/>
              <a:buFont typeface="Wingdings" panose="05000000000000000000" pitchFamily="2" charset="2"/>
              <a:buChar char="ü"/>
            </a:pPr>
            <a:r>
              <a:rPr lang="en-US" sz="2800" dirty="0" smtClean="0"/>
              <a:t>We’ll focus on applications from a desktop computer</a:t>
            </a:r>
          </a:p>
          <a:p>
            <a:pPr marL="285750" indent="-285750">
              <a:buSzPct val="150000"/>
              <a:buFont typeface="Wingdings" panose="05000000000000000000" pitchFamily="2" charset="2"/>
              <a:buChar char="ü"/>
            </a:pPr>
            <a:endParaRPr lang="en-US" sz="2800" dirty="0"/>
          </a:p>
          <a:p>
            <a:pPr marL="285750" indent="-285750">
              <a:buSzPct val="150000"/>
              <a:buFont typeface="Wingdings" panose="05000000000000000000" pitchFamily="2" charset="2"/>
              <a:buChar char="ü"/>
            </a:pPr>
            <a:r>
              <a:rPr lang="en-US" sz="2800" dirty="0" smtClean="0"/>
              <a:t>Only looked at non-member capabilities</a:t>
            </a:r>
          </a:p>
          <a:p>
            <a:pPr marL="285750" indent="-285750">
              <a:buSzPct val="150000"/>
              <a:buFont typeface="Wingdings" panose="05000000000000000000" pitchFamily="2" charset="2"/>
              <a:buChar char="ü"/>
            </a:pPr>
            <a:endParaRPr lang="en-US" sz="2800" dirty="0"/>
          </a:p>
          <a:p>
            <a:pPr marL="285750" indent="-285750">
              <a:buSzPct val="150000"/>
              <a:buFont typeface="Wingdings" panose="05000000000000000000" pitchFamily="2" charset="2"/>
              <a:buChar char="ü"/>
            </a:pPr>
            <a:r>
              <a:rPr lang="en-US" sz="2800" dirty="0" smtClean="0"/>
              <a:t>Most resources are free, but priced options and offer powerful tools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73" y="3962400"/>
            <a:ext cx="344277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1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Biblehub.com - </a:t>
            </a:r>
            <a:r>
              <a:rPr lang="en-US" dirty="0" err="1"/>
              <a:t>exégeomai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76" y="1524000"/>
            <a:ext cx="6187924" cy="990600"/>
          </a:xfrm>
        </p:spPr>
        <p:txBody>
          <a:bodyPr/>
          <a:lstStyle/>
          <a:p>
            <a:r>
              <a:rPr lang="en-US" dirty="0" smtClean="0"/>
              <a:t>Nice summary of the </a:t>
            </a:r>
            <a:r>
              <a:rPr lang="en-US" dirty="0" err="1" smtClean="0"/>
              <a:t>greek</a:t>
            </a:r>
            <a:r>
              <a:rPr lang="en-US" dirty="0" smtClean="0"/>
              <a:t> words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1600" y="1333500"/>
            <a:ext cx="4983952" cy="485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400" y="2743200"/>
            <a:ext cx="7945865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471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11200" y="1970904"/>
          <a:ext cx="11429994" cy="45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28428">
                  <a:extLst>
                    <a:ext uri="{9D8B030D-6E8A-4147-A177-3AD203B41FA5}">
                      <a16:colId xmlns:a16="http://schemas.microsoft.com/office/drawing/2014/main" val="240030586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63196339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2855965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3391978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9563795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82868912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05985813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3993582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15593164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80359787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91072067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1875409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401720057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9460772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70367424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  <a:hlinkClick r:id="rId2"/>
                        </a:rPr>
                        <a:t>Biblehub.com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8331089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8602442">
            <a:off x="11443636" y="1215664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App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8602442">
            <a:off x="3784666" y="1250723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Bibles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602442">
            <a:off x="8974569" y="88748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 Features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8602442">
            <a:off x="7903662" y="109857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Downloadable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602442">
            <a:off x="7280310" y="98566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Resources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8602442">
            <a:off x="6643927" y="911171"/>
            <a:ext cx="2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Concordance/Tools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602442">
            <a:off x="6119451" y="108384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Commentaries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8602442">
            <a:off x="5501755" y="104457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Bible Dictionary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8602442">
            <a:off x="4398701" y="12654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Interlinear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8602442">
            <a:off x="4882405" y="10253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Strong's/Lexicon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8602442">
            <a:off x="9682993" y="120281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8602442">
            <a:off x="10817122" y="100039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Priced Upgrades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8602442">
            <a:off x="10178351" y="98566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Linked Resources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8602442">
            <a:off x="8481651" y="108384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Reading Plans</a:t>
            </a:r>
            <a:endParaRPr lang="en-US" dirty="0"/>
          </a:p>
        </p:txBody>
      </p:sp>
      <p:sp>
        <p:nvSpPr>
          <p:cNvPr id="49" name="Flowchart: Connector 48"/>
          <p:cNvSpPr/>
          <p:nvPr/>
        </p:nvSpPr>
        <p:spPr>
          <a:xfrm>
            <a:off x="3961996" y="203574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>
            <a:off x="4554775" y="203574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>
            <a:off x="5147554" y="203574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740333" y="203574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6333112" y="203574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6925891" y="203574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7518670" y="203574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8704228" y="203574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lowchart: Connector 61"/>
          <p:cNvSpPr/>
          <p:nvPr/>
        </p:nvSpPr>
        <p:spPr>
          <a:xfrm>
            <a:off x="11668125" y="203574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5-Point Star 198"/>
          <p:cNvSpPr/>
          <p:nvPr/>
        </p:nvSpPr>
        <p:spPr>
          <a:xfrm>
            <a:off x="5096619" y="1990253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extBox 207"/>
          <p:cNvSpPr txBox="1"/>
          <p:nvPr/>
        </p:nvSpPr>
        <p:spPr>
          <a:xfrm>
            <a:off x="707356" y="1400206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Resources</a:t>
            </a:r>
            <a:endParaRPr lang="en-US" sz="2400" b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1549400" y="3352800"/>
            <a:ext cx="9989341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Allows you to dig deeper into the original languages with bible, topical and strong number (lemma) searches.  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489883" y="5410200"/>
            <a:ext cx="1086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Strength: provides a very broad concordance and interlinear tools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020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http://planobiblechapel.org/soniclight/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600" y="1295400"/>
            <a:ext cx="1042416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35000" y="4606165"/>
            <a:ext cx="7102324" cy="175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marL="361950" indent="-361950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8025" indent="-3444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700">
                <a:solidFill>
                  <a:schemeClr val="tx1"/>
                </a:solidFill>
                <a:latin typeface="+mn-lt"/>
                <a:cs typeface="+mn-cs"/>
              </a:defRPr>
            </a:lvl2pPr>
            <a:lvl3pPr marL="1081088" indent="-371475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416050" indent="-333375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100">
                <a:solidFill>
                  <a:schemeClr val="tx1"/>
                </a:solidFill>
                <a:latin typeface="+mn-lt"/>
                <a:cs typeface="+mn-cs"/>
              </a:defRPr>
            </a:lvl4pPr>
            <a:lvl5pPr marL="17748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+mn-lt"/>
                <a:cs typeface="+mn-cs"/>
              </a:defRPr>
            </a:lvl5pPr>
            <a:lvl6pPr marL="22320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+mn-lt"/>
                <a:cs typeface="+mn-cs"/>
              </a:defRPr>
            </a:lvl6pPr>
            <a:lvl7pPr marL="26892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+mn-lt"/>
                <a:cs typeface="+mn-cs"/>
              </a:defRPr>
            </a:lvl7pPr>
            <a:lvl8pPr marL="31464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+mn-lt"/>
                <a:cs typeface="+mn-cs"/>
              </a:defRPr>
            </a:lvl8pPr>
            <a:lvl9pPr marL="36036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i="1" kern="0" dirty="0" smtClean="0"/>
              <a:t>Dr. Constable's Notes</a:t>
            </a:r>
            <a:r>
              <a:rPr lang="en-US" sz="2400" kern="0" dirty="0" smtClean="0"/>
              <a:t>, authored by Dr. Thomas L. Constable since 1985, provide commentary on all 66 books of the Bible, and contain 8,900 pages of material in the .pdf online format. </a:t>
            </a:r>
          </a:p>
          <a:p>
            <a:r>
              <a:rPr lang="en-US" sz="2400" kern="0" dirty="0" smtClean="0"/>
              <a:t>All notes are also downloadable</a:t>
            </a:r>
            <a:endParaRPr lang="en-US" sz="2400" kern="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55" y="1328738"/>
            <a:ext cx="4248150" cy="120015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80" y="3581400"/>
            <a:ext cx="2095500" cy="315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33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11200" y="1970904"/>
          <a:ext cx="11429994" cy="45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28428">
                  <a:extLst>
                    <a:ext uri="{9D8B030D-6E8A-4147-A177-3AD203B41FA5}">
                      <a16:colId xmlns:a16="http://schemas.microsoft.com/office/drawing/2014/main" val="240030586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63196339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2855965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3391978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9563795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82868912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05985813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3993582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15593164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80359787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91072067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1875409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401720057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9460772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70367424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2"/>
                        </a:rPr>
                        <a:t>Dr. Constable's Notes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721913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8602442">
            <a:off x="11443636" y="1215664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App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8602442">
            <a:off x="3784666" y="1250723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Bibles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602442">
            <a:off x="8974569" y="88748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 Features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8602442">
            <a:off x="7903662" y="109857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Downloadable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602442">
            <a:off x="7280310" y="98566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Resources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8602442">
            <a:off x="6643927" y="911171"/>
            <a:ext cx="2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Concordance/Tools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602442">
            <a:off x="6119451" y="108384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Commentaries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8602442">
            <a:off x="5501755" y="104457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Bible Dictionary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8602442">
            <a:off x="4398701" y="12654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Interlinear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8602442">
            <a:off x="4882405" y="10253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Strong's/Lexicon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8602442">
            <a:off x="9682993" y="120281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8602442">
            <a:off x="10817122" y="100039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Priced Upgrades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8602442">
            <a:off x="10178351" y="98566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Linked Resources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8602442">
            <a:off x="8481651" y="108384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Reading Plans</a:t>
            </a:r>
            <a:endParaRPr lang="en-US" dirty="0"/>
          </a:p>
        </p:txBody>
      </p:sp>
      <p:sp>
        <p:nvSpPr>
          <p:cNvPr id="67" name="Flowchart: Connector 66"/>
          <p:cNvSpPr/>
          <p:nvPr/>
        </p:nvSpPr>
        <p:spPr>
          <a:xfrm>
            <a:off x="6333112" y="2039193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lowchart: Connector 69"/>
          <p:cNvSpPr/>
          <p:nvPr/>
        </p:nvSpPr>
        <p:spPr>
          <a:xfrm>
            <a:off x="8111449" y="2039193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5-Point Star 176"/>
          <p:cNvSpPr/>
          <p:nvPr/>
        </p:nvSpPr>
        <p:spPr>
          <a:xfrm>
            <a:off x="6275404" y="2000250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extBox 207"/>
          <p:cNvSpPr txBox="1"/>
          <p:nvPr/>
        </p:nvSpPr>
        <p:spPr>
          <a:xfrm>
            <a:off x="707356" y="1400206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Resources</a:t>
            </a:r>
            <a:endParaRPr lang="en-US" sz="2400" b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1549400" y="3352800"/>
            <a:ext cx="9989341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 full biblical commentary by a noted seminary professor that is available via online (and also in Spanish and Thai)!  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489883" y="5410200"/>
            <a:ext cx="10865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Strength: A high quality commentary for any study level (that is downloadable in .pdf form)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497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Studylight.org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2895600"/>
            <a:ext cx="4892524" cy="2546350"/>
          </a:xfrm>
        </p:spPr>
        <p:txBody>
          <a:bodyPr/>
          <a:lstStyle/>
          <a:p>
            <a:r>
              <a:rPr lang="en-US" sz="2400" dirty="0" smtClean="0"/>
              <a:t>States they are the largest </a:t>
            </a:r>
            <a:r>
              <a:rPr lang="en-US" sz="2400" dirty="0"/>
              <a:t>collection of online Bible study tools and resources. </a:t>
            </a:r>
            <a:r>
              <a:rPr lang="en-US" sz="2400" dirty="0" smtClean="0"/>
              <a:t>Provide free advanced </a:t>
            </a:r>
            <a:r>
              <a:rPr lang="en-US" sz="2400" dirty="0"/>
              <a:t>Bible search and study </a:t>
            </a:r>
            <a:r>
              <a:rPr lang="en-US" sz="2400" dirty="0" smtClean="0"/>
              <a:t>tools.  Includes Bible </a:t>
            </a:r>
            <a:r>
              <a:rPr lang="en-US" sz="2400" dirty="0"/>
              <a:t>commentaries, encyclopedias, dictionaries, lexicons and original language tools than any other website on the internet</a:t>
            </a:r>
            <a:r>
              <a:rPr lang="en-US" sz="2400" dirty="0" smtClean="0"/>
              <a:t>!</a:t>
            </a:r>
          </a:p>
          <a:p>
            <a:r>
              <a:rPr lang="en-US" sz="2400" dirty="0" smtClean="0"/>
              <a:t>Precept Austin links to this resource</a:t>
            </a:r>
            <a:endParaRPr lang="en-US" sz="2400" dirty="0"/>
          </a:p>
        </p:txBody>
      </p:sp>
      <p:pic>
        <p:nvPicPr>
          <p:cNvPr id="2050" name="Picture 2" descr="Color Scheme &#10;Not a member? Click here &#10;Sign in &#10;CSTUDYLIGHT.ORG &#10;BIBLE STUDY TOOLS ORIGINAL LANGUAGE TOOLS HISTORICAL WRITINGS PASTORAL RESOURCES &#10;PERSONAL RESOURCES &#10;ver. 2.0.20.0&quot;1 &#10;SITE INFO &#10;Finding the new version too difficult to understand? Go to classic.studylight.org/ &#10;General Bible Search &#10;Enter a Bible Verse, &quot;phrase&quot; or Topic to start &#10;Search examples: John 3:16 &quot;Lue of God- peace AND mercy &#10;Whole Bible &#10;Search! &#10;Reference Builder • Help • Set Preferences &#10;Your Source for FREE Online Bible study Tools &#10;Welcome to StudyLight.org, the largest collection of online Bible study tools and resource. We provide advanced &#10;Bible search and study tools for FREE so can find Bible verses faster and then understand them better &#10;StudyLight has more Bible commentaries, encyclopedias, dictionaries, lexicons and original language tools than any &#10;other website on the intemet! Explore our site and benefit from all the amazing features and resources that will help &#10;to illuminate the Word of God like never before. &#10;Read the Bible &#10;New American Standard &#10;Genesis &#10;Genesis &#10;Chapter 1 &#10;Chapter 1 &#10;Daily Dose &#10;Read! &#10;Study! &#10;Study the Interlinear Bible &#10;Today's Audio Shows &#10;Click &#10;Relaciones Familiares Tensas &#10;with Sixto Porras from 'Cada Minuto Cuenta' &#10;Relacjones Familiares Tensas &#10;(click here to read more) &#10;Today's Articles &#10;from &#10;Additional Articles &#10;• MENO* - 2014-04-20 &#10;• läqach - 2015-06-20 &#10;• The Peshitta - 2014-04-18 &#10;StudyLight and LiveAslf &#10;• Is Gad Jacob's son, a troop, fortune or a pagan deity? - 2007-03-08 &#10;• Bible and Quote - September 8-12, 2014 - Bible verse and quote &#10;• Jesus Relinquished His Will - God's Words For US &#10;Daily Refractions &#10;Daily Wisdom &#10;Proverbs 26:22 - The words of a whisperer are like dainty morsels, And they &#10;go down into the innermost parts of the body &#10;Words to Ponder &#10;Legalism more than simply following man-made rules or keeping a correct &#10;extemal behaviour while letting our hearts wander from God. These are both &#10;forms of legalism, but the essence of legalism is far worse than either of &#10;Daily Devotionals for April 11 &#10;Daily Light on the Daily Path &#10;Moming Evening Devotional — April 11 &#10;In the multitude of words there wanteth not sin: but he that refraineth his lips is wise. My beloved brethren, &#10;let every man be swift to hear, slow to spea&amp; slow to wrath. — He that IS slow to anger is better than the &#10;mighty: and he that mleth his spirit than he that taketh a city — any man offend not in word, the same is &#10;a perfect man,. &#10;( click here to read more ) &#10;Christian Headlines from The Christian Post &#10;April 11, 2020: Church coronavirus &#10;outbreak, Easter services, Dial-a-Priest &#10;Health officials praise church's response to &#10;coronavirus outbreak, Judge bans Easter services &#10;of more than 10 people; Seminaries launch 'Dial-a- &#10;Priest' to give prayers, last rites to patients &#10;Atter coronavirus outbreak at church &#10;that left one dead, health officials praise &#10;pastor tor response &#10;Health officials Shasta County, California, have &#10;praised pastor Paul Tilley and his Faith Assembly &#10;Church in Redding for how they responded to a &#10;Lectionary Calendar &#10;Saturday, April 11th, 2020 &#10;Holy Saturday &#10;Easter is tomorrow &#10;ADVERTISEMENT &#10;Today in Christian History &#10;1834 &#10;Birth of Marcus Dods, Scottish &#10;clergyman and biblical scholar His &#10;published works in New Testament studies helped &#10;popularize modem biblical scholarship in Great &#10;Britain &#10;Click to read more &#10;ADVERTISEMENT &#10;ADVERTISEMENT &#10;Daily Reading Plan &#10;Bible-in-a-year — NIV &#10;Deuteronomy 15-16; Job Il; Acts 2:14-47: &#10;At the end of every seven years you must cancel &#10;debts.This is how it is to be done Every creditor shall &#10;cancel any loan they have made to a fellow Israelite. &#10;They shall not require payment from anyone among &#10;their own people, because the 's time for canceling &#10;debts has been proclaimed You may require payment &#10;from a foreigner, but you must cancel any debt your &#10;fellow Israelite owes you However, there need be no &#10;poor people among you, for in the &#10;Click to continue reading! &#10;advertise &#10;@ 2001-2020, StudyLightorg • terms of use • privacy policy • rnhts and perm—sions • &#10;contact sl • &#10;about sl • &#10;ink to sl • &#10;To report dead links, typos, or html errors or suggestions about making these resources more useful use our convenient contact form &#10;Powered by Lightspesd Technology 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9800" y="1143001"/>
            <a:ext cx="10981038" cy="163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lor Scheme &#10;Not a member? Click here &#10;Sign in &#10;CSTUDYLIGHT.ORG &#10;BIBLE STUDY TOOLS ORIGINAL LANGUAGE TOOLS HISTORICAL WRITINGS PASTORAL RESOURCES &#10;PERSONAL RESOURCES &#10;ver. 2.0.20.0&quot;1 &#10;SITE INFO &#10;Finding the new version too difficult to understand? Go to classic.studylight.org/ &#10;General Bible Search &#10;Enter a Bible Verse, &quot;phrase&quot; or Topic to start &#10;Search examples: John 3:16 &quot;Lue of God- peace AND mercy &#10;Whole Bible &#10;Search! &#10;Reference Builder • Help • Set Preferences &#10;Your Source for FREE Online Bible study Tools &#10;Welcome to StudyLight.org, the largest collection of online Bible study tools and resource. We provide advanced &#10;Bible search and study tools for FREE so can find Bible verses faster and then understand them better &#10;StudyLight has more Bible commentaries, encyclopedias, dictionaries, lexicons and original language tools than any &#10;other website on the intemet! Explore our site and benefit from all the amazing features and resources that will help &#10;to illuminate the Word of God like never before. &#10;Read the Bible &#10;New American Standard &#10;Genesis &#10;Genesis &#10;Chapter 1 &#10;Chapter 1 &#10;Daily Dose &#10;Read! &#10;Study! &#10;Study the Interlinear Bible &#10;Today's Audio Shows &#10;Click &#10;Relaciones Familiares Tensas &#10;with Sixto Porras from 'Cada Minuto Cuenta' &#10;Relacjones Familiares Tensas &#10;(click here to read more) &#10;Today's Articles &#10;from &#10;Additional Articles &#10;• MENO* - 2014-04-20 &#10;• läqach - 2015-06-20 &#10;• The Peshitta - 2014-04-18 &#10;StudyLight and LiveAslf &#10;• Is Gad Jacob's son, a troop, fortune or a pagan deity? - 2007-03-08 &#10;• Bible and Quote - September 8-12, 2014 - Bible verse and quote &#10;• Jesus Relinquished His Will - God's Words For US &#10;Daily Refractions &#10;Daily Wisdom &#10;Proverbs 26:22 - The words of a whisperer are like dainty morsels, And they &#10;go down into the innermost parts of the body &#10;Words to Ponder &#10;Legalism more than simply following man-made rules or keeping a correct &#10;extemal behaviour while letting our hearts wander from God. These are both &#10;forms of legalism, but the essence of legalism is far worse than either of &#10;Daily Devotionals for April 11 &#10;Daily Light on the Daily Path &#10;Moming Evening Devotional — April 11 &#10;In the multitude of words there wanteth not sin: but he that refraineth his lips is wise. My beloved brethren, &#10;let every man be swift to hear, slow to spea&amp; slow to wrath. — He that IS slow to anger is better than the &#10;mighty: and he that mleth his spirit than he that taketh a city — any man offend not in word, the same is &#10;a perfect man,. &#10;( click here to read more ) &#10;Christian Headlines from The Christian Post &#10;April 11, 2020: Church coronavirus &#10;outbreak, Easter services, Dial-a-Priest &#10;Health officials praise church's response to &#10;coronavirus outbreak, Judge bans Easter services &#10;of more than 10 people; Seminaries launch 'Dial-a- &#10;Priest' to give prayers, last rites to patients &#10;Atter coronavirus outbreak at church &#10;that left one dead, health officials praise &#10;pastor tor response &#10;Health officials Shasta County, California, have &#10;praised pastor Paul Tilley and his Faith Assembly &#10;Church in Redding for how they responded to a &#10;Lectionary Calendar &#10;Saturday, April 11th, 2020 &#10;Holy Saturday &#10;Easter is tomorrow &#10;ADVERTISEMENT &#10;Today in Christian History &#10;1834 &#10;Birth of Marcus Dods, Scottish &#10;clergyman and biblical scholar His &#10;published works in New Testament studies helped &#10;popularize modem biblical scholarship in Great &#10;Britain &#10;Click to read more &#10;ADVERTISEMENT &#10;ADVERTISEMENT &#10;Daily Reading Plan &#10;Bible-in-a-year — NIV &#10;Deuteronomy 15-16; Job Il; Acts 2:14-47: &#10;At the end of every seven years you must cancel &#10;debts.This is how it is to be done Every creditor shall &#10;cancel any loan they have made to a fellow Israelite. &#10;They shall not require payment from anyone among &#10;their own people, because the 's time for canceling &#10;debts has been proclaimed You may require payment &#10;from a foreigner, but you must cancel any debt your &#10;fellow Israelite owes you However, there need be no &#10;poor people among you, for in the &#10;Click to continue reading! &#10;advertise &#10;@ 2001-2020, StudyLightorg • terms of use • privacy policy • rnhts and perm—sions • &#10;contact sl • &#10;about sl • &#10;ink to sl • &#10;To report dead links, typos, or html errors or suggestions about making these resources more useful use our convenient contact form &#10;Powered by Lightspesd Technology 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1260" y="3098689"/>
            <a:ext cx="6669561" cy="310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28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11200" y="1970904"/>
          <a:ext cx="11429994" cy="45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28428">
                  <a:extLst>
                    <a:ext uri="{9D8B030D-6E8A-4147-A177-3AD203B41FA5}">
                      <a16:colId xmlns:a16="http://schemas.microsoft.com/office/drawing/2014/main" val="240030586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63196339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2855965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3391978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9563795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82868912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05985813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3993582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15593164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80359787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91072067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1875409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401720057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9460772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70367424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StudyLight.org</a:t>
                      </a:r>
                      <a:endParaRPr lang="en-US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2030907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8602442">
            <a:off x="11443636" y="1215664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App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8602442">
            <a:off x="3784666" y="1250723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Bibles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602442">
            <a:off x="8974569" y="88748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 Features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8602442">
            <a:off x="7903662" y="109857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Downloadable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602442">
            <a:off x="7280310" y="98566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Resources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8602442">
            <a:off x="6643927" y="911171"/>
            <a:ext cx="2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Concordance/Tools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602442">
            <a:off x="6119451" y="108384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Commentaries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8602442">
            <a:off x="5501755" y="104457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Bible Dictionary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8602442">
            <a:off x="4398701" y="12654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Interlinear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8602442">
            <a:off x="4882405" y="10253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Strong's/Lexicon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8602442">
            <a:off x="9682993" y="120281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8602442">
            <a:off x="10817122" y="100039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Priced Upgrades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8602442">
            <a:off x="10178351" y="98566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Linked Resources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8602442">
            <a:off x="8481651" y="108384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Reading Plans</a:t>
            </a:r>
            <a:endParaRPr lang="en-US" dirty="0"/>
          </a:p>
        </p:txBody>
      </p:sp>
      <p:sp>
        <p:nvSpPr>
          <p:cNvPr id="178" name="Flowchart: Connector 177"/>
          <p:cNvSpPr/>
          <p:nvPr/>
        </p:nvSpPr>
        <p:spPr>
          <a:xfrm>
            <a:off x="3959225" y="205761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lowchart: Connector 178"/>
          <p:cNvSpPr/>
          <p:nvPr/>
        </p:nvSpPr>
        <p:spPr>
          <a:xfrm>
            <a:off x="4552004" y="205761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lowchart: Connector 179"/>
          <p:cNvSpPr/>
          <p:nvPr/>
        </p:nvSpPr>
        <p:spPr>
          <a:xfrm>
            <a:off x="5144783" y="205761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Flowchart: Connector 180"/>
          <p:cNvSpPr/>
          <p:nvPr/>
        </p:nvSpPr>
        <p:spPr>
          <a:xfrm>
            <a:off x="5737562" y="205761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Flowchart: Connector 181"/>
          <p:cNvSpPr/>
          <p:nvPr/>
        </p:nvSpPr>
        <p:spPr>
          <a:xfrm>
            <a:off x="6330341" y="205761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lowchart: Connector 182"/>
          <p:cNvSpPr/>
          <p:nvPr/>
        </p:nvSpPr>
        <p:spPr>
          <a:xfrm>
            <a:off x="6923120" y="205761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lowchart: Connector 183"/>
          <p:cNvSpPr/>
          <p:nvPr/>
        </p:nvSpPr>
        <p:spPr>
          <a:xfrm>
            <a:off x="7515899" y="205761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Flowchart: Connector 185"/>
          <p:cNvSpPr/>
          <p:nvPr/>
        </p:nvSpPr>
        <p:spPr>
          <a:xfrm>
            <a:off x="8701457" y="205761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lowchart: Connector 186"/>
          <p:cNvSpPr/>
          <p:nvPr/>
        </p:nvSpPr>
        <p:spPr>
          <a:xfrm>
            <a:off x="9294236" y="205761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lowchart: Connector 187"/>
          <p:cNvSpPr/>
          <p:nvPr/>
        </p:nvSpPr>
        <p:spPr>
          <a:xfrm>
            <a:off x="9887015" y="205761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5-Point Star 199"/>
          <p:cNvSpPr/>
          <p:nvPr/>
        </p:nvSpPr>
        <p:spPr>
          <a:xfrm>
            <a:off x="6872185" y="2009775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extBox 207"/>
          <p:cNvSpPr txBox="1"/>
          <p:nvPr/>
        </p:nvSpPr>
        <p:spPr>
          <a:xfrm>
            <a:off x="707356" y="1400206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Resources</a:t>
            </a:r>
            <a:endParaRPr lang="en-US" sz="2400" b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1549400" y="3352800"/>
            <a:ext cx="9989341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An impressive mix of bible translations, search capabilities and interlinear and lexicon tools.  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489883" y="5410200"/>
            <a:ext cx="10865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Strength: One of the broadest sets of tools on the list to allow you to study at many levels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709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http://www.freebiblecommentary.org/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0600" y="1219200"/>
            <a:ext cx="9087008" cy="447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00" y="2819400"/>
            <a:ext cx="5181600" cy="419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71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11200" y="1970904"/>
          <a:ext cx="11429994" cy="45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28428">
                  <a:extLst>
                    <a:ext uri="{9D8B030D-6E8A-4147-A177-3AD203B41FA5}">
                      <a16:colId xmlns:a16="http://schemas.microsoft.com/office/drawing/2014/main" val="240030586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63196339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2855965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3391978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9563795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82868912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05985813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3993582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15593164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80359787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91072067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1875409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401720057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9460772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70367424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2"/>
                        </a:rPr>
                        <a:t>Biblelessonsintl.com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3471592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8602442">
            <a:off x="11443636" y="1215664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App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8602442">
            <a:off x="3784666" y="1250723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Bibles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602442">
            <a:off x="8974569" y="88748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 Features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8602442">
            <a:off x="7903662" y="109857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Downloadable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602442">
            <a:off x="7280310" y="98566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Resources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8602442">
            <a:off x="6643927" y="911171"/>
            <a:ext cx="2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Concordance/Tools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602442">
            <a:off x="6119451" y="108384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Commentaries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8602442">
            <a:off x="5501755" y="104457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Bible Dictionary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8602442">
            <a:off x="4398701" y="12654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Interlinear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8602442">
            <a:off x="4882405" y="10253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Strong's/Lexicon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8602442">
            <a:off x="9682993" y="120281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8602442">
            <a:off x="10817122" y="100039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Priced Upgrades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8602442">
            <a:off x="10178351" y="98566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Linked Resources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8602442">
            <a:off x="8481651" y="108384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Reading Plans</a:t>
            </a:r>
            <a:endParaRPr lang="en-US" dirty="0"/>
          </a:p>
        </p:txBody>
      </p:sp>
      <p:sp>
        <p:nvSpPr>
          <p:cNvPr id="80" name="Flowchart: Connector 79"/>
          <p:cNvSpPr/>
          <p:nvPr/>
        </p:nvSpPr>
        <p:spPr>
          <a:xfrm>
            <a:off x="5740333" y="2078136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Connector 80"/>
          <p:cNvSpPr/>
          <p:nvPr/>
        </p:nvSpPr>
        <p:spPr>
          <a:xfrm>
            <a:off x="6333112" y="2078136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lowchart: Connector 82"/>
          <p:cNvSpPr/>
          <p:nvPr/>
        </p:nvSpPr>
        <p:spPr>
          <a:xfrm>
            <a:off x="7518670" y="2078136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lowchart: Connector 89"/>
          <p:cNvSpPr/>
          <p:nvPr/>
        </p:nvSpPr>
        <p:spPr>
          <a:xfrm>
            <a:off x="11668125" y="2078136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98" name="5-Point Star 197"/>
          <p:cNvSpPr/>
          <p:nvPr/>
        </p:nvSpPr>
        <p:spPr>
          <a:xfrm>
            <a:off x="7480715" y="2011461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extBox 207"/>
          <p:cNvSpPr txBox="1"/>
          <p:nvPr/>
        </p:nvSpPr>
        <p:spPr>
          <a:xfrm>
            <a:off x="707356" y="1400206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Resources</a:t>
            </a:r>
            <a:endParaRPr lang="en-US" sz="2400" b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1549400" y="3352800"/>
            <a:ext cx="9989341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Dr. Utley includes a lifetime of bible study material.  He also has numerous YouTube lessons posted. </a:t>
            </a:r>
            <a:r>
              <a:rPr lang="en-US" sz="4000" dirty="0"/>
              <a:t> </a:t>
            </a:r>
            <a:r>
              <a:rPr lang="en-US" sz="4000" dirty="0" smtClean="0"/>
              <a:t>Also referenced in other reliable resources.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454915" y="5907345"/>
            <a:ext cx="10865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Strength: One of the broadest sets of tools on the list to allow you to study at many levels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0288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https://www.biblestudytools.com/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3653" y="1295400"/>
            <a:ext cx="6990347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8801" y="2794339"/>
            <a:ext cx="1991825" cy="388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7525" y="2794339"/>
            <a:ext cx="1603176" cy="3400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7600" y="2667000"/>
            <a:ext cx="2137569" cy="4275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48914" y="1519603"/>
            <a:ext cx="3783570" cy="213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marL="361950" indent="-361950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8025" indent="-3444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700">
                <a:solidFill>
                  <a:schemeClr val="tx1"/>
                </a:solidFill>
                <a:latin typeface="+mn-lt"/>
                <a:cs typeface="+mn-cs"/>
              </a:defRPr>
            </a:lvl2pPr>
            <a:lvl3pPr marL="1081088" indent="-371475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416050" indent="-333375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100">
                <a:solidFill>
                  <a:schemeClr val="tx1"/>
                </a:solidFill>
                <a:latin typeface="+mn-lt"/>
                <a:cs typeface="+mn-cs"/>
              </a:defRPr>
            </a:lvl4pPr>
            <a:lvl5pPr marL="17748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+mn-lt"/>
                <a:cs typeface="+mn-cs"/>
              </a:defRPr>
            </a:lvl5pPr>
            <a:lvl6pPr marL="22320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+mn-lt"/>
                <a:cs typeface="+mn-cs"/>
              </a:defRPr>
            </a:lvl6pPr>
            <a:lvl7pPr marL="26892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+mn-lt"/>
                <a:cs typeface="+mn-cs"/>
              </a:defRPr>
            </a:lvl7pPr>
            <a:lvl8pPr marL="31464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+mn-lt"/>
                <a:cs typeface="+mn-cs"/>
              </a:defRPr>
            </a:lvl8pPr>
            <a:lvl9pPr marL="36036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1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b="1" dirty="0">
                <a:latin typeface="Roboto"/>
              </a:rPr>
              <a:t>BibleStudyTools.com is the largest free online Bible website for verse search and in-depth studies.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27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11200" y="1970904"/>
          <a:ext cx="11429994" cy="45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28428">
                  <a:extLst>
                    <a:ext uri="{9D8B030D-6E8A-4147-A177-3AD203B41FA5}">
                      <a16:colId xmlns:a16="http://schemas.microsoft.com/office/drawing/2014/main" val="240030586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63196339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2855965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3391978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9563795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82868912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05985813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3993582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15593164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80359787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91072067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1875409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401720057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9460772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70367424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2"/>
                        </a:rPr>
                        <a:t>Biblestudytools.com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05171253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8602442">
            <a:off x="11443636" y="1215664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App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8602442">
            <a:off x="3784666" y="1250723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Bibles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602442">
            <a:off x="8974569" y="88748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 Features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8602442">
            <a:off x="7903662" y="109857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Downloadable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602442">
            <a:off x="7280310" y="98566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Resources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8602442">
            <a:off x="6643927" y="911171"/>
            <a:ext cx="2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Concordance/Tools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602442">
            <a:off x="6119451" y="108384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Commentaries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8602442">
            <a:off x="5501755" y="104457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Bible Dictionary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8602442">
            <a:off x="4398701" y="12654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Interlinear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8602442">
            <a:off x="4882405" y="10253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Strong's/Lexicon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8602442">
            <a:off x="9682993" y="120281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8602442">
            <a:off x="10817122" y="100039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Priced Upgrades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8602442">
            <a:off x="10178351" y="98566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Linked Resources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8602442">
            <a:off x="8481651" y="108384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Reading Plans</a:t>
            </a:r>
            <a:endParaRPr lang="en-US" dirty="0"/>
          </a:p>
        </p:txBody>
      </p:sp>
      <p:sp>
        <p:nvSpPr>
          <p:cNvPr id="91" name="Flowchart: Connector 90"/>
          <p:cNvSpPr/>
          <p:nvPr/>
        </p:nvSpPr>
        <p:spPr>
          <a:xfrm>
            <a:off x="3961996" y="2039603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lowchart: Connector 91"/>
          <p:cNvSpPr/>
          <p:nvPr/>
        </p:nvSpPr>
        <p:spPr>
          <a:xfrm>
            <a:off x="4554775" y="2039603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lowchart: Connector 92"/>
          <p:cNvSpPr/>
          <p:nvPr/>
        </p:nvSpPr>
        <p:spPr>
          <a:xfrm>
            <a:off x="5147554" y="2039603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lowchart: Connector 93"/>
          <p:cNvSpPr/>
          <p:nvPr/>
        </p:nvSpPr>
        <p:spPr>
          <a:xfrm>
            <a:off x="5740333" y="2039603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lowchart: Connector 94"/>
          <p:cNvSpPr/>
          <p:nvPr/>
        </p:nvSpPr>
        <p:spPr>
          <a:xfrm>
            <a:off x="6333112" y="2039603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lowchart: Connector 95"/>
          <p:cNvSpPr/>
          <p:nvPr/>
        </p:nvSpPr>
        <p:spPr>
          <a:xfrm>
            <a:off x="6925891" y="2039603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lowchart: Connector 96"/>
          <p:cNvSpPr/>
          <p:nvPr/>
        </p:nvSpPr>
        <p:spPr>
          <a:xfrm>
            <a:off x="7518670" y="2039603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lowchart: Connector 98"/>
          <p:cNvSpPr/>
          <p:nvPr/>
        </p:nvSpPr>
        <p:spPr>
          <a:xfrm>
            <a:off x="8704228" y="2039603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lowchart: Connector 99"/>
          <p:cNvSpPr/>
          <p:nvPr/>
        </p:nvSpPr>
        <p:spPr>
          <a:xfrm>
            <a:off x="9297007" y="2039603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lowchart: Connector 100"/>
          <p:cNvSpPr/>
          <p:nvPr/>
        </p:nvSpPr>
        <p:spPr>
          <a:xfrm>
            <a:off x="9889786" y="2039603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5-Point Star 174"/>
          <p:cNvSpPr/>
          <p:nvPr/>
        </p:nvSpPr>
        <p:spPr>
          <a:xfrm>
            <a:off x="6288104" y="1981200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extBox 207"/>
          <p:cNvSpPr txBox="1"/>
          <p:nvPr/>
        </p:nvSpPr>
        <p:spPr>
          <a:xfrm>
            <a:off x="707356" y="1400206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Resources</a:t>
            </a:r>
            <a:endParaRPr lang="en-US" sz="2400" b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1549400" y="3352800"/>
            <a:ext cx="9989341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kern="0" dirty="0" smtClean="0"/>
              <a:t>An excellent </a:t>
            </a:r>
            <a:r>
              <a:rPr lang="en-US" sz="4000" kern="0" dirty="0"/>
              <a:t>rundown on the free </a:t>
            </a:r>
            <a:r>
              <a:rPr lang="en-US" sz="4000" kern="0" dirty="0" smtClean="0"/>
              <a:t>commentaries, lessons</a:t>
            </a:r>
            <a:r>
              <a:rPr lang="en-US" sz="4000" kern="0" dirty="0"/>
              <a:t>, articles sermons, </a:t>
            </a:r>
            <a:r>
              <a:rPr lang="en-US" sz="4000" kern="0" dirty="0" smtClean="0"/>
              <a:t>blogs with comparison </a:t>
            </a:r>
            <a:r>
              <a:rPr lang="en-US" sz="4000" kern="0" dirty="0"/>
              <a:t>and interlinear bible </a:t>
            </a:r>
            <a:r>
              <a:rPr lang="en-US" sz="4000" kern="0" dirty="0" smtClean="0"/>
              <a:t>features. Includes an audio bible </a:t>
            </a:r>
            <a:r>
              <a:rPr lang="en-US" sz="4000" kern="0" dirty="0"/>
              <a:t>option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454915" y="5907345"/>
            <a:ext cx="1086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Strength: Lots of resources and cool scripture formatting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7923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Considerations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  <a:p>
            <a:r>
              <a:rPr lang="en-US" dirty="0"/>
              <a:t>Doctrinal Non-negotiables</a:t>
            </a:r>
          </a:p>
          <a:p>
            <a:r>
              <a:rPr lang="en-US" dirty="0"/>
              <a:t>Scriptural Interpretation </a:t>
            </a:r>
            <a:endParaRPr lang="en-US" dirty="0" smtClean="0"/>
          </a:p>
          <a:p>
            <a:r>
              <a:rPr lang="en-US" dirty="0" smtClean="0"/>
              <a:t>Translations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https://www.preceptaustin.org/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4261756"/>
            <a:ext cx="7391400" cy="2291443"/>
          </a:xfrm>
        </p:spPr>
        <p:txBody>
          <a:bodyPr/>
          <a:lstStyle/>
          <a:p>
            <a:r>
              <a:rPr lang="en-US" dirty="0"/>
              <a:t>Over 2000 pages of commentary, verse-by-verse exposition, and search details for over 20,000 articles and devotionals </a:t>
            </a: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/>
          <a:stretch/>
        </p:blipFill>
        <p:spPr>
          <a:xfrm>
            <a:off x="635000" y="1600200"/>
            <a:ext cx="10515601" cy="1699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8385" y="990600"/>
            <a:ext cx="2684432" cy="586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318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11200" y="1970904"/>
          <a:ext cx="11429994" cy="45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28428">
                  <a:extLst>
                    <a:ext uri="{9D8B030D-6E8A-4147-A177-3AD203B41FA5}">
                      <a16:colId xmlns:a16="http://schemas.microsoft.com/office/drawing/2014/main" val="240030586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63196339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2855965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3391978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9563795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82868912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05985813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3993582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15593164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80359787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91072067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1875409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401720057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9460772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70367424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2"/>
                        </a:rPr>
                        <a:t>Precept Austin 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02262149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8602442">
            <a:off x="11443636" y="1215664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App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8602442">
            <a:off x="3784666" y="1250723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Bibles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602442">
            <a:off x="8974569" y="88748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 Features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8602442">
            <a:off x="7903662" y="109857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Downloadable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602442">
            <a:off x="7280310" y="98566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Resources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8602442">
            <a:off x="6643927" y="911171"/>
            <a:ext cx="2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Concordance/Tools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602442">
            <a:off x="6119451" y="108384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Commentaries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8602442">
            <a:off x="5501755" y="104457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Bible Dictionary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8602442">
            <a:off x="4398701" y="12654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Interlinear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8602442">
            <a:off x="4882405" y="10253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Strong's/Lexicon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8602442">
            <a:off x="9682993" y="120281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8602442">
            <a:off x="10817122" y="100039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Priced Upgrades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8602442">
            <a:off x="10178351" y="98566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Linked Resources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8602442">
            <a:off x="8481651" y="108384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Reading Plans</a:t>
            </a:r>
            <a:endParaRPr lang="en-US" dirty="0"/>
          </a:p>
        </p:txBody>
      </p:sp>
      <p:sp>
        <p:nvSpPr>
          <p:cNvPr id="108" name="Flowchart: Connector 107"/>
          <p:cNvSpPr/>
          <p:nvPr/>
        </p:nvSpPr>
        <p:spPr>
          <a:xfrm>
            <a:off x="5740333" y="204787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lowchart: Connector 108"/>
          <p:cNvSpPr/>
          <p:nvPr/>
        </p:nvSpPr>
        <p:spPr>
          <a:xfrm>
            <a:off x="6333112" y="204787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lowchart: Connector 109"/>
          <p:cNvSpPr/>
          <p:nvPr/>
        </p:nvSpPr>
        <p:spPr>
          <a:xfrm>
            <a:off x="6925891" y="204787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lowchart: Connector 110"/>
          <p:cNvSpPr/>
          <p:nvPr/>
        </p:nvSpPr>
        <p:spPr>
          <a:xfrm>
            <a:off x="7518670" y="204787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lowchart: Connector 111"/>
          <p:cNvSpPr/>
          <p:nvPr/>
        </p:nvSpPr>
        <p:spPr>
          <a:xfrm>
            <a:off x="8111449" y="204787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lowchart: Connector 112"/>
          <p:cNvSpPr/>
          <p:nvPr/>
        </p:nvSpPr>
        <p:spPr>
          <a:xfrm>
            <a:off x="8704228" y="204787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5-Point Star 171"/>
          <p:cNvSpPr/>
          <p:nvPr/>
        </p:nvSpPr>
        <p:spPr>
          <a:xfrm>
            <a:off x="7466127" y="1990725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lowchart: Connector 193"/>
          <p:cNvSpPr/>
          <p:nvPr/>
        </p:nvSpPr>
        <p:spPr>
          <a:xfrm>
            <a:off x="5139143" y="203921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extBox 207"/>
          <p:cNvSpPr txBox="1"/>
          <p:nvPr/>
        </p:nvSpPr>
        <p:spPr>
          <a:xfrm>
            <a:off x="707356" y="1400206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Resources</a:t>
            </a:r>
            <a:endParaRPr lang="en-US" sz="2400" b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1549400" y="3352800"/>
            <a:ext cx="9989341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kern="0" dirty="0" smtClean="0"/>
              <a:t>This compilation of material is MASSIVE!  Just start with any book </a:t>
            </a:r>
            <a:r>
              <a:rPr lang="en-US" sz="4000" u="sng" kern="0" dirty="0" smtClean="0"/>
              <a:t>or verse</a:t>
            </a:r>
            <a:r>
              <a:rPr lang="en-US" sz="4000" kern="0" dirty="0" smtClean="0"/>
              <a:t> and dive in.  Lots of study tools and resources.  </a:t>
            </a:r>
            <a:endParaRPr lang="en-US" sz="4000" kern="0" dirty="0"/>
          </a:p>
        </p:txBody>
      </p:sp>
      <p:sp>
        <p:nvSpPr>
          <p:cNvPr id="161" name="TextBox 160"/>
          <p:cNvSpPr txBox="1"/>
          <p:nvPr/>
        </p:nvSpPr>
        <p:spPr>
          <a:xfrm>
            <a:off x="1454915" y="5299424"/>
            <a:ext cx="1086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Strength: Lots of resources and leverages other well used tools</a:t>
            </a:r>
            <a:endParaRPr lang="en-US" sz="2800" dirty="0"/>
          </a:p>
        </p:txBody>
      </p:sp>
      <p:sp>
        <p:nvSpPr>
          <p:cNvPr id="162" name="Flowchart: Connector 161"/>
          <p:cNvSpPr/>
          <p:nvPr/>
        </p:nvSpPr>
        <p:spPr>
          <a:xfrm>
            <a:off x="11684000" y="2047875"/>
            <a:ext cx="304800" cy="304800"/>
          </a:xfrm>
          <a:prstGeom prst="flowChartConnector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3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http://www.biblewebapp.com/study/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676400"/>
            <a:ext cx="3444724" cy="4832350"/>
          </a:xfrm>
        </p:spPr>
        <p:txBody>
          <a:bodyPr/>
          <a:lstStyle/>
          <a:p>
            <a:r>
              <a:rPr lang="en-US" b="1" dirty="0">
                <a:hlinkClick r:id="rId2"/>
              </a:rPr>
              <a:t>Bible Web App </a:t>
            </a:r>
            <a:r>
              <a:rPr lang="en-US" b="1" dirty="0"/>
              <a:t>(3.0)</a:t>
            </a:r>
          </a:p>
          <a:p>
            <a:r>
              <a:rPr lang="en-US" dirty="0"/>
              <a:t>Online Bible study application with bonus study features for studying Greek and Hebrew.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9400" y="1335314"/>
            <a:ext cx="8620125" cy="531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79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11200" y="1970904"/>
          <a:ext cx="11429994" cy="45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28428">
                  <a:extLst>
                    <a:ext uri="{9D8B030D-6E8A-4147-A177-3AD203B41FA5}">
                      <a16:colId xmlns:a16="http://schemas.microsoft.com/office/drawing/2014/main" val="240030586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63196339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2855965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3391978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9563795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82868912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05985813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3993582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15593164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80359787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91072067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1875409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401720057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9460772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70367424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2"/>
                        </a:rPr>
                        <a:t>Biblewebapp.com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1319191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8602442">
            <a:off x="11443636" y="1215664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App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8602442">
            <a:off x="3784666" y="1250723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Bibles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602442">
            <a:off x="8974569" y="88748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 Features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8602442">
            <a:off x="7903662" y="109857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Downloadable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602442">
            <a:off x="7280310" y="98566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Resources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8602442">
            <a:off x="6643927" y="911171"/>
            <a:ext cx="2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Concordance/Tools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602442">
            <a:off x="6119451" y="108384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Commentaries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8602442">
            <a:off x="5501755" y="104457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Bible Dictionary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8602442">
            <a:off x="4398701" y="12654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Interlinear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8602442">
            <a:off x="4882405" y="10253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Strong's/Lexicon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8602442">
            <a:off x="9682993" y="120281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8602442">
            <a:off x="10817122" y="100039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Priced Upgrades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8602442">
            <a:off x="10178351" y="98566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Linked Resources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8602442">
            <a:off x="8481651" y="108384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Reading Plans</a:t>
            </a:r>
            <a:endParaRPr lang="en-US" dirty="0"/>
          </a:p>
        </p:txBody>
      </p:sp>
      <p:sp>
        <p:nvSpPr>
          <p:cNvPr id="119" name="Flowchart: Connector 118"/>
          <p:cNvSpPr/>
          <p:nvPr/>
        </p:nvSpPr>
        <p:spPr>
          <a:xfrm>
            <a:off x="3961996" y="204787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lowchart: Connector 119"/>
          <p:cNvSpPr/>
          <p:nvPr/>
        </p:nvSpPr>
        <p:spPr>
          <a:xfrm>
            <a:off x="4554775" y="204787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lowchart: Connector 120"/>
          <p:cNvSpPr/>
          <p:nvPr/>
        </p:nvSpPr>
        <p:spPr>
          <a:xfrm>
            <a:off x="5147554" y="204787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lowchart: Connector 122"/>
          <p:cNvSpPr/>
          <p:nvPr/>
        </p:nvSpPr>
        <p:spPr>
          <a:xfrm>
            <a:off x="6333112" y="204787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lowchart: Connector 127"/>
          <p:cNvSpPr/>
          <p:nvPr/>
        </p:nvSpPr>
        <p:spPr>
          <a:xfrm>
            <a:off x="9297007" y="204787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lowchart: Connector 128"/>
          <p:cNvSpPr/>
          <p:nvPr/>
        </p:nvSpPr>
        <p:spPr>
          <a:xfrm>
            <a:off x="9889786" y="204787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lowchart: Connector 129"/>
          <p:cNvSpPr/>
          <p:nvPr/>
        </p:nvSpPr>
        <p:spPr>
          <a:xfrm>
            <a:off x="10482565" y="204787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lowchart: Connector 131"/>
          <p:cNvSpPr/>
          <p:nvPr/>
        </p:nvSpPr>
        <p:spPr>
          <a:xfrm>
            <a:off x="11668125" y="2047875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5-Point Star 175"/>
          <p:cNvSpPr/>
          <p:nvPr/>
        </p:nvSpPr>
        <p:spPr>
          <a:xfrm>
            <a:off x="10431630" y="2009775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extBox 207"/>
          <p:cNvSpPr txBox="1"/>
          <p:nvPr/>
        </p:nvSpPr>
        <p:spPr>
          <a:xfrm>
            <a:off x="707356" y="1400206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Resources</a:t>
            </a:r>
            <a:endParaRPr lang="en-US" sz="2400" b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1549400" y="3352800"/>
            <a:ext cx="9989341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kern="0" dirty="0" smtClean="0"/>
              <a:t>The coolest Greek/Hebrew/English online interactive bible tool on the list.  It pulls other resources onto the visual display.  </a:t>
            </a:r>
            <a:endParaRPr lang="en-US" sz="4000" kern="0" dirty="0"/>
          </a:p>
        </p:txBody>
      </p:sp>
      <p:sp>
        <p:nvSpPr>
          <p:cNvPr id="161" name="TextBox 160"/>
          <p:cNvSpPr txBox="1"/>
          <p:nvPr/>
        </p:nvSpPr>
        <p:spPr>
          <a:xfrm>
            <a:off x="1454915" y="5299424"/>
            <a:ext cx="10865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Strength: Really powerful visual displays with text comparison and </a:t>
            </a:r>
            <a:r>
              <a:rPr lang="en-US" sz="2800" u="sng" dirty="0" smtClean="0"/>
              <a:t>linked</a:t>
            </a:r>
            <a:r>
              <a:rPr lang="en-US" sz="2800" dirty="0" smtClean="0"/>
              <a:t> resources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654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olivetree.com ($)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3201638"/>
            <a:ext cx="4267200" cy="3048000"/>
          </a:xfrm>
        </p:spPr>
        <p:txBody>
          <a:bodyPr/>
          <a:lstStyle/>
          <a:p>
            <a:r>
              <a:rPr lang="en-US" sz="2200" dirty="0" smtClean="0"/>
              <a:t>Extensive Bible app that includes </a:t>
            </a:r>
            <a:r>
              <a:rPr lang="en-US" sz="2200" dirty="0"/>
              <a:t>God's Word in numerous translations and </a:t>
            </a:r>
            <a:r>
              <a:rPr lang="en-US" sz="2200" dirty="0" smtClean="0"/>
              <a:t>languages! </a:t>
            </a:r>
          </a:p>
          <a:p>
            <a:r>
              <a:rPr lang="en-US" sz="2200" dirty="0" smtClean="0"/>
              <a:t>They offer </a:t>
            </a:r>
            <a:r>
              <a:rPr lang="en-US" sz="2200" dirty="0"/>
              <a:t>thousands of Bible study resources, such as commentaries, dictionaries, devotionals, and eBooks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Both desktop and mobile applications are available</a:t>
            </a:r>
          </a:p>
          <a:p>
            <a:endParaRPr lang="en-US" sz="2200" dirty="0"/>
          </a:p>
        </p:txBody>
      </p:sp>
      <p:pic>
        <p:nvPicPr>
          <p:cNvPr id="4" name="Picture 3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933" y="1143001"/>
            <a:ext cx="11582400" cy="161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7299" y="2758417"/>
            <a:ext cx="1702633" cy="1883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7242" y="2758417"/>
            <a:ext cx="2354705" cy="441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600" y="2762046"/>
            <a:ext cx="1557728" cy="441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0638" y="2787446"/>
            <a:ext cx="1195466" cy="159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4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11200" y="1970904"/>
          <a:ext cx="11429994" cy="45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28428">
                  <a:extLst>
                    <a:ext uri="{9D8B030D-6E8A-4147-A177-3AD203B41FA5}">
                      <a16:colId xmlns:a16="http://schemas.microsoft.com/office/drawing/2014/main" val="240030586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63196339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2855965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3391978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9563795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82868912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05985813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3993582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15593164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80359787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91072067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1875409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401720057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9460772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70367424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2"/>
                        </a:rPr>
                        <a:t>Olivetree.com</a:t>
                      </a:r>
                      <a:r>
                        <a:rPr lang="en-US" sz="2000" b="1" u="none" strike="noStrike" baseline="0" dirty="0" smtClean="0">
                          <a:effectLst/>
                        </a:rPr>
                        <a:t> $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1479993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8602442">
            <a:off x="11443636" y="1215664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App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8602442">
            <a:off x="3784666" y="1250723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Bibles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602442">
            <a:off x="8974569" y="88748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 Features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8602442">
            <a:off x="7903662" y="109857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Downloadable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602442">
            <a:off x="7280310" y="98566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Resources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8602442">
            <a:off x="6643927" y="911171"/>
            <a:ext cx="2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Concordance/Tools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602442">
            <a:off x="6119451" y="108384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Commentaries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8602442">
            <a:off x="5501755" y="104457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Bible Dictionary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8602442">
            <a:off x="4398701" y="12654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Interlinear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8602442">
            <a:off x="4882405" y="10253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Strong's/Lexicon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8602442">
            <a:off x="9682993" y="120281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8602442">
            <a:off x="10817122" y="100039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Priced Upgrades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8602442">
            <a:off x="10178351" y="98566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Linked Resources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8602442">
            <a:off x="8481651" y="108384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Reading Plans</a:t>
            </a:r>
            <a:endParaRPr lang="en-US" dirty="0"/>
          </a:p>
        </p:txBody>
      </p:sp>
      <p:sp>
        <p:nvSpPr>
          <p:cNvPr id="133" name="Flowchart: Connector 132"/>
          <p:cNvSpPr/>
          <p:nvPr/>
        </p:nvSpPr>
        <p:spPr>
          <a:xfrm>
            <a:off x="3961996" y="205532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lowchart: Connector 133"/>
          <p:cNvSpPr/>
          <p:nvPr/>
        </p:nvSpPr>
        <p:spPr>
          <a:xfrm>
            <a:off x="4554775" y="205532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lowchart: Connector 134"/>
          <p:cNvSpPr/>
          <p:nvPr/>
        </p:nvSpPr>
        <p:spPr>
          <a:xfrm>
            <a:off x="5147554" y="205532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lowchart: Connector 135"/>
          <p:cNvSpPr/>
          <p:nvPr/>
        </p:nvSpPr>
        <p:spPr>
          <a:xfrm>
            <a:off x="5740333" y="205532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lowchart: Connector 136"/>
          <p:cNvSpPr/>
          <p:nvPr/>
        </p:nvSpPr>
        <p:spPr>
          <a:xfrm>
            <a:off x="6333112" y="205532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lowchart: Connector 137"/>
          <p:cNvSpPr/>
          <p:nvPr/>
        </p:nvSpPr>
        <p:spPr>
          <a:xfrm>
            <a:off x="6925891" y="205532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lowchart: Connector 138"/>
          <p:cNvSpPr/>
          <p:nvPr/>
        </p:nvSpPr>
        <p:spPr>
          <a:xfrm>
            <a:off x="7518670" y="205532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lowchart: Connector 139"/>
          <p:cNvSpPr/>
          <p:nvPr/>
        </p:nvSpPr>
        <p:spPr>
          <a:xfrm>
            <a:off x="8111449" y="205532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lowchart: Connector 140"/>
          <p:cNvSpPr/>
          <p:nvPr/>
        </p:nvSpPr>
        <p:spPr>
          <a:xfrm>
            <a:off x="8704228" y="205532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lowchart: Connector 141"/>
          <p:cNvSpPr/>
          <p:nvPr/>
        </p:nvSpPr>
        <p:spPr>
          <a:xfrm>
            <a:off x="9297007" y="205532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lowchart: Connector 142"/>
          <p:cNvSpPr/>
          <p:nvPr/>
        </p:nvSpPr>
        <p:spPr>
          <a:xfrm>
            <a:off x="9889786" y="205532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lowchart: Connector 143"/>
          <p:cNvSpPr/>
          <p:nvPr/>
        </p:nvSpPr>
        <p:spPr>
          <a:xfrm>
            <a:off x="10482565" y="205532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lowchart: Connector 144"/>
          <p:cNvSpPr/>
          <p:nvPr/>
        </p:nvSpPr>
        <p:spPr>
          <a:xfrm>
            <a:off x="11075344" y="205532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$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6" name="Flowchart: Connector 145"/>
          <p:cNvSpPr/>
          <p:nvPr/>
        </p:nvSpPr>
        <p:spPr>
          <a:xfrm>
            <a:off x="11668125" y="205532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5-Point Star 173"/>
          <p:cNvSpPr/>
          <p:nvPr/>
        </p:nvSpPr>
        <p:spPr>
          <a:xfrm>
            <a:off x="11617190" y="2015429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5-Point Star 196"/>
          <p:cNvSpPr/>
          <p:nvPr/>
        </p:nvSpPr>
        <p:spPr>
          <a:xfrm>
            <a:off x="9255063" y="2028825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extBox 207"/>
          <p:cNvSpPr txBox="1"/>
          <p:nvPr/>
        </p:nvSpPr>
        <p:spPr>
          <a:xfrm>
            <a:off x="707356" y="1400206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Resources</a:t>
            </a:r>
            <a:endParaRPr lang="en-US" sz="2400" b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1549399" y="3352800"/>
            <a:ext cx="10423525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kern="0" dirty="0" smtClean="0"/>
              <a:t>Covers all the topics as a compact, integrated Bible study tool with a powerful mobile app for Android/Kindle/Mac/Windows.  </a:t>
            </a:r>
            <a:endParaRPr lang="en-US" sz="4000" kern="0" dirty="0"/>
          </a:p>
        </p:txBody>
      </p:sp>
      <p:sp>
        <p:nvSpPr>
          <p:cNvPr id="161" name="TextBox 160"/>
          <p:cNvSpPr txBox="1"/>
          <p:nvPr/>
        </p:nvSpPr>
        <p:spPr>
          <a:xfrm>
            <a:off x="1454915" y="5299424"/>
            <a:ext cx="1086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Strength: My favorite mobile application with integrated features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736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Logos.com ($) – the Cadillac option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76" y="1371600"/>
            <a:ext cx="4511524" cy="4832350"/>
          </a:xfrm>
        </p:spPr>
        <p:txBody>
          <a:bodyPr/>
          <a:lstStyle/>
          <a:p>
            <a:r>
              <a:rPr lang="en-US" sz="2400" dirty="0" smtClean="0"/>
              <a:t>Provides the most robust and integrated set of bible study and doctrinal resources, books and tools where a </a:t>
            </a:r>
            <a:r>
              <a:rPr lang="en-US" sz="2400" dirty="0"/>
              <a:t>single click can open dictionaries, commentaries, lexicons, and </a:t>
            </a:r>
            <a:r>
              <a:rPr lang="en-US" sz="2400" dirty="0" smtClean="0"/>
              <a:t>step-by-step </a:t>
            </a:r>
            <a:r>
              <a:rPr lang="en-US" sz="2400" dirty="0"/>
              <a:t>guides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2" y="1143000"/>
            <a:ext cx="7315198" cy="457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74" y="4648200"/>
            <a:ext cx="4514850" cy="24288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97600" y="6019800"/>
            <a:ext cx="5791200" cy="83099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Logos Features and Capabilities will be covered in a dedicated set of classes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848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1303468"/>
              </p:ext>
            </p:extLst>
          </p:nvPr>
        </p:nvGraphicFramePr>
        <p:xfrm>
          <a:off x="711200" y="1970904"/>
          <a:ext cx="11429994" cy="5029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28428">
                  <a:extLst>
                    <a:ext uri="{9D8B030D-6E8A-4147-A177-3AD203B41FA5}">
                      <a16:colId xmlns:a16="http://schemas.microsoft.com/office/drawing/2014/main" val="240030586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63196339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28559650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3391978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595637951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82868912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05985813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3993582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15593164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80359787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1910720676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2218754093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4017200574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94607722"/>
                    </a:ext>
                  </a:extLst>
                </a:gridCol>
                <a:gridCol w="592969">
                  <a:extLst>
                    <a:ext uri="{9D8B030D-6E8A-4147-A177-3AD203B41FA5}">
                      <a16:colId xmlns:a16="http://schemas.microsoft.com/office/drawing/2014/main" val="370367424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2"/>
                        </a:rPr>
                        <a:t>Biblegateway.com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721913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3"/>
                        </a:rPr>
                        <a:t>Blueletterbible.org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2601182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  <a:hlinkClick r:id="rId4"/>
                        </a:rPr>
                        <a:t>Biblehub.com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8331089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5"/>
                        </a:rPr>
                        <a:t>Dr. Constable's Notes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9050747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StudyLight.org</a:t>
                      </a:r>
                      <a:endParaRPr lang="en-US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203090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7"/>
                        </a:rPr>
                        <a:t>Biblelessonsintl.com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3471592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8"/>
                        </a:rPr>
                        <a:t>Biblestudytools.com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05171253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9"/>
                        </a:rPr>
                        <a:t>Precept Austin 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02262149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10"/>
                        </a:rPr>
                        <a:t>Biblewebapp.com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1319191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hlinkClick r:id="rId11"/>
                        </a:rPr>
                        <a:t>Olivetree.com</a:t>
                      </a:r>
                      <a:r>
                        <a:rPr lang="en-US" sz="2000" b="1" u="none" strike="noStrike" baseline="0" dirty="0" smtClean="0">
                          <a:effectLst/>
                        </a:rPr>
                        <a:t> $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1479993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  <a:hlinkClick r:id="rId12"/>
                        </a:rPr>
                        <a:t>Logos.com</a:t>
                      </a:r>
                      <a:r>
                        <a:rPr lang="en-US" sz="2000" b="1" u="none" strike="noStrike" dirty="0" smtClean="0">
                          <a:effectLst/>
                        </a:rPr>
                        <a:t> $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7667364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8602442">
            <a:off x="11443636" y="1215664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App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8602442">
            <a:off x="3784666" y="1250723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Bibles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602442">
            <a:off x="8974569" y="88748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 Features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8602442">
            <a:off x="7903662" y="109857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Downloadable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602442">
            <a:off x="7280310" y="98566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Study Resources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8602442">
            <a:off x="6643927" y="911171"/>
            <a:ext cx="2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Concordance/Tools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602442">
            <a:off x="6119451" y="108384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Commentaries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8602442">
            <a:off x="5501755" y="104457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Bible Dictionary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8602442">
            <a:off x="4398701" y="12654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Interlinear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8602442">
            <a:off x="4882405" y="10253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Strong's/Lexicon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8602442">
            <a:off x="9682993" y="120281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8602442">
            <a:off x="10817122" y="100039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Priced Upgrades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8602442">
            <a:off x="10178351" y="98566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Linked Resources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8602442">
            <a:off x="8481651" y="108384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Reading Plans</a:t>
            </a:r>
            <a:endParaRPr lang="en-US" dirty="0"/>
          </a:p>
        </p:txBody>
      </p:sp>
      <p:sp>
        <p:nvSpPr>
          <p:cNvPr id="19" name="Flowchart: Connector 18"/>
          <p:cNvSpPr/>
          <p:nvPr/>
        </p:nvSpPr>
        <p:spPr>
          <a:xfrm>
            <a:off x="3961996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/>
          <p:cNvSpPr/>
          <p:nvPr/>
        </p:nvSpPr>
        <p:spPr>
          <a:xfrm>
            <a:off x="7518670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/>
          <p:cNvSpPr/>
          <p:nvPr/>
        </p:nvSpPr>
        <p:spPr>
          <a:xfrm>
            <a:off x="8111449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/>
          <p:cNvSpPr/>
          <p:nvPr/>
        </p:nvSpPr>
        <p:spPr>
          <a:xfrm>
            <a:off x="8704228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Connector 31"/>
          <p:cNvSpPr/>
          <p:nvPr/>
        </p:nvSpPr>
        <p:spPr>
          <a:xfrm>
            <a:off x="11075344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$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lowchart: Connector 33"/>
          <p:cNvSpPr/>
          <p:nvPr/>
        </p:nvSpPr>
        <p:spPr>
          <a:xfrm>
            <a:off x="11668125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/>
          <p:cNvSpPr/>
          <p:nvPr/>
        </p:nvSpPr>
        <p:spPr>
          <a:xfrm>
            <a:off x="3961996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/>
          <p:cNvSpPr/>
          <p:nvPr/>
        </p:nvSpPr>
        <p:spPr>
          <a:xfrm>
            <a:off x="6333112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/>
          <p:cNvSpPr/>
          <p:nvPr/>
        </p:nvSpPr>
        <p:spPr>
          <a:xfrm>
            <a:off x="7518670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/>
          <p:cNvSpPr/>
          <p:nvPr/>
        </p:nvSpPr>
        <p:spPr>
          <a:xfrm>
            <a:off x="8111449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8704228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>
            <a:off x="11668125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>
            <a:off x="3961996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>
            <a:off x="4554775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>
            <a:off x="5147554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740333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6333112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6925891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7518670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8704228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lowchart: Connector 61"/>
          <p:cNvSpPr/>
          <p:nvPr/>
        </p:nvSpPr>
        <p:spPr>
          <a:xfrm>
            <a:off x="11668125" y="292403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lowchart: Connector 66"/>
          <p:cNvSpPr/>
          <p:nvPr/>
        </p:nvSpPr>
        <p:spPr>
          <a:xfrm>
            <a:off x="6333112" y="33909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lowchart: Connector 69"/>
          <p:cNvSpPr/>
          <p:nvPr/>
        </p:nvSpPr>
        <p:spPr>
          <a:xfrm>
            <a:off x="8111449" y="33909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lowchart: Connector 79"/>
          <p:cNvSpPr/>
          <p:nvPr/>
        </p:nvSpPr>
        <p:spPr>
          <a:xfrm>
            <a:off x="5740333" y="4335474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Connector 80"/>
          <p:cNvSpPr/>
          <p:nvPr/>
        </p:nvSpPr>
        <p:spPr>
          <a:xfrm>
            <a:off x="6333112" y="4335474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lowchart: Connector 82"/>
          <p:cNvSpPr/>
          <p:nvPr/>
        </p:nvSpPr>
        <p:spPr>
          <a:xfrm>
            <a:off x="7518670" y="4335474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lowchart: Connector 89"/>
          <p:cNvSpPr/>
          <p:nvPr/>
        </p:nvSpPr>
        <p:spPr>
          <a:xfrm>
            <a:off x="11668125" y="4335474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1" name="Flowchart: Connector 90"/>
          <p:cNvSpPr/>
          <p:nvPr/>
        </p:nvSpPr>
        <p:spPr>
          <a:xfrm>
            <a:off x="3961996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lowchart: Connector 91"/>
          <p:cNvSpPr/>
          <p:nvPr/>
        </p:nvSpPr>
        <p:spPr>
          <a:xfrm>
            <a:off x="4554775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lowchart: Connector 92"/>
          <p:cNvSpPr/>
          <p:nvPr/>
        </p:nvSpPr>
        <p:spPr>
          <a:xfrm>
            <a:off x="5147554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lowchart: Connector 93"/>
          <p:cNvSpPr/>
          <p:nvPr/>
        </p:nvSpPr>
        <p:spPr>
          <a:xfrm>
            <a:off x="5740333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lowchart: Connector 94"/>
          <p:cNvSpPr/>
          <p:nvPr/>
        </p:nvSpPr>
        <p:spPr>
          <a:xfrm>
            <a:off x="6333112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lowchart: Connector 95"/>
          <p:cNvSpPr/>
          <p:nvPr/>
        </p:nvSpPr>
        <p:spPr>
          <a:xfrm>
            <a:off x="6925891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lowchart: Connector 96"/>
          <p:cNvSpPr/>
          <p:nvPr/>
        </p:nvSpPr>
        <p:spPr>
          <a:xfrm>
            <a:off x="7518670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lowchart: Connector 98"/>
          <p:cNvSpPr/>
          <p:nvPr/>
        </p:nvSpPr>
        <p:spPr>
          <a:xfrm>
            <a:off x="8704228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lowchart: Connector 99"/>
          <p:cNvSpPr/>
          <p:nvPr/>
        </p:nvSpPr>
        <p:spPr>
          <a:xfrm>
            <a:off x="9297007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lowchart: Connector 100"/>
          <p:cNvSpPr/>
          <p:nvPr/>
        </p:nvSpPr>
        <p:spPr>
          <a:xfrm>
            <a:off x="9889786" y="47731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lowchart: Connector 107"/>
          <p:cNvSpPr/>
          <p:nvPr/>
        </p:nvSpPr>
        <p:spPr>
          <a:xfrm>
            <a:off x="5740333" y="52312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lowchart: Connector 108"/>
          <p:cNvSpPr/>
          <p:nvPr/>
        </p:nvSpPr>
        <p:spPr>
          <a:xfrm>
            <a:off x="6333112" y="52312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lowchart: Connector 109"/>
          <p:cNvSpPr/>
          <p:nvPr/>
        </p:nvSpPr>
        <p:spPr>
          <a:xfrm>
            <a:off x="6925891" y="52312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lowchart: Connector 110"/>
          <p:cNvSpPr/>
          <p:nvPr/>
        </p:nvSpPr>
        <p:spPr>
          <a:xfrm>
            <a:off x="7518670" y="52312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lowchart: Connector 111"/>
          <p:cNvSpPr/>
          <p:nvPr/>
        </p:nvSpPr>
        <p:spPr>
          <a:xfrm>
            <a:off x="8111449" y="52312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lowchart: Connector 112"/>
          <p:cNvSpPr/>
          <p:nvPr/>
        </p:nvSpPr>
        <p:spPr>
          <a:xfrm>
            <a:off x="8704228" y="52312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lowchart: Connector 118"/>
          <p:cNvSpPr/>
          <p:nvPr/>
        </p:nvSpPr>
        <p:spPr>
          <a:xfrm>
            <a:off x="3961996" y="56893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lowchart: Connector 119"/>
          <p:cNvSpPr/>
          <p:nvPr/>
        </p:nvSpPr>
        <p:spPr>
          <a:xfrm>
            <a:off x="4554775" y="56893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lowchart: Connector 120"/>
          <p:cNvSpPr/>
          <p:nvPr/>
        </p:nvSpPr>
        <p:spPr>
          <a:xfrm>
            <a:off x="5147554" y="56893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lowchart: Connector 122"/>
          <p:cNvSpPr/>
          <p:nvPr/>
        </p:nvSpPr>
        <p:spPr>
          <a:xfrm>
            <a:off x="6333112" y="56893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lowchart: Connector 127"/>
          <p:cNvSpPr/>
          <p:nvPr/>
        </p:nvSpPr>
        <p:spPr>
          <a:xfrm>
            <a:off x="9297007" y="56893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lowchart: Connector 128"/>
          <p:cNvSpPr/>
          <p:nvPr/>
        </p:nvSpPr>
        <p:spPr>
          <a:xfrm>
            <a:off x="9889786" y="56893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lowchart: Connector 129"/>
          <p:cNvSpPr/>
          <p:nvPr/>
        </p:nvSpPr>
        <p:spPr>
          <a:xfrm>
            <a:off x="10482565" y="56893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lowchart: Connector 131"/>
          <p:cNvSpPr/>
          <p:nvPr/>
        </p:nvSpPr>
        <p:spPr>
          <a:xfrm>
            <a:off x="11668125" y="5689391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lowchart: Connector 132"/>
          <p:cNvSpPr/>
          <p:nvPr/>
        </p:nvSpPr>
        <p:spPr>
          <a:xfrm>
            <a:off x="3961996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lowchart: Connector 133"/>
          <p:cNvSpPr/>
          <p:nvPr/>
        </p:nvSpPr>
        <p:spPr>
          <a:xfrm>
            <a:off x="4554775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lowchart: Connector 134"/>
          <p:cNvSpPr/>
          <p:nvPr/>
        </p:nvSpPr>
        <p:spPr>
          <a:xfrm>
            <a:off x="5147554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lowchart: Connector 135"/>
          <p:cNvSpPr/>
          <p:nvPr/>
        </p:nvSpPr>
        <p:spPr>
          <a:xfrm>
            <a:off x="5740333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lowchart: Connector 136"/>
          <p:cNvSpPr/>
          <p:nvPr/>
        </p:nvSpPr>
        <p:spPr>
          <a:xfrm>
            <a:off x="6333112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lowchart: Connector 137"/>
          <p:cNvSpPr/>
          <p:nvPr/>
        </p:nvSpPr>
        <p:spPr>
          <a:xfrm>
            <a:off x="6925891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lowchart: Connector 138"/>
          <p:cNvSpPr/>
          <p:nvPr/>
        </p:nvSpPr>
        <p:spPr>
          <a:xfrm>
            <a:off x="7518670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lowchart: Connector 139"/>
          <p:cNvSpPr/>
          <p:nvPr/>
        </p:nvSpPr>
        <p:spPr>
          <a:xfrm>
            <a:off x="8111449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lowchart: Connector 140"/>
          <p:cNvSpPr/>
          <p:nvPr/>
        </p:nvSpPr>
        <p:spPr>
          <a:xfrm>
            <a:off x="8704228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lowchart: Connector 141"/>
          <p:cNvSpPr/>
          <p:nvPr/>
        </p:nvSpPr>
        <p:spPr>
          <a:xfrm>
            <a:off x="9297007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lowchart: Connector 142"/>
          <p:cNvSpPr/>
          <p:nvPr/>
        </p:nvSpPr>
        <p:spPr>
          <a:xfrm>
            <a:off x="9889786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lowchart: Connector 143"/>
          <p:cNvSpPr/>
          <p:nvPr/>
        </p:nvSpPr>
        <p:spPr>
          <a:xfrm>
            <a:off x="10482565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lowchart: Connector 144"/>
          <p:cNvSpPr/>
          <p:nvPr/>
        </p:nvSpPr>
        <p:spPr>
          <a:xfrm>
            <a:off x="11075344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$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6" name="Flowchart: Connector 145"/>
          <p:cNvSpPr/>
          <p:nvPr/>
        </p:nvSpPr>
        <p:spPr>
          <a:xfrm>
            <a:off x="11668125" y="6146590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lowchart: Connector 146"/>
          <p:cNvSpPr/>
          <p:nvPr/>
        </p:nvSpPr>
        <p:spPr>
          <a:xfrm>
            <a:off x="3961996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lowchart: Connector 147"/>
          <p:cNvSpPr/>
          <p:nvPr/>
        </p:nvSpPr>
        <p:spPr>
          <a:xfrm>
            <a:off x="4554775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lowchart: Connector 148"/>
          <p:cNvSpPr/>
          <p:nvPr/>
        </p:nvSpPr>
        <p:spPr>
          <a:xfrm>
            <a:off x="5147554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lowchart: Connector 149"/>
          <p:cNvSpPr/>
          <p:nvPr/>
        </p:nvSpPr>
        <p:spPr>
          <a:xfrm>
            <a:off x="5740333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lowchart: Connector 150"/>
          <p:cNvSpPr/>
          <p:nvPr/>
        </p:nvSpPr>
        <p:spPr>
          <a:xfrm>
            <a:off x="6333112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lowchart: Connector 151"/>
          <p:cNvSpPr/>
          <p:nvPr/>
        </p:nvSpPr>
        <p:spPr>
          <a:xfrm>
            <a:off x="6925891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lowchart: Connector 152"/>
          <p:cNvSpPr/>
          <p:nvPr/>
        </p:nvSpPr>
        <p:spPr>
          <a:xfrm>
            <a:off x="7518670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lowchart: Connector 153"/>
          <p:cNvSpPr/>
          <p:nvPr/>
        </p:nvSpPr>
        <p:spPr>
          <a:xfrm>
            <a:off x="8111449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lowchart: Connector 154"/>
          <p:cNvSpPr/>
          <p:nvPr/>
        </p:nvSpPr>
        <p:spPr>
          <a:xfrm>
            <a:off x="8704228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Flowchart: Connector 155"/>
          <p:cNvSpPr/>
          <p:nvPr/>
        </p:nvSpPr>
        <p:spPr>
          <a:xfrm>
            <a:off x="9297007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lowchart: Connector 156"/>
          <p:cNvSpPr/>
          <p:nvPr/>
        </p:nvSpPr>
        <p:spPr>
          <a:xfrm>
            <a:off x="9889786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Flowchart: Connector 157"/>
          <p:cNvSpPr/>
          <p:nvPr/>
        </p:nvSpPr>
        <p:spPr>
          <a:xfrm>
            <a:off x="10482565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Flowchart: Connector 158"/>
          <p:cNvSpPr/>
          <p:nvPr/>
        </p:nvSpPr>
        <p:spPr>
          <a:xfrm>
            <a:off x="11075344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$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0" name="Flowchart: Connector 159"/>
          <p:cNvSpPr/>
          <p:nvPr/>
        </p:nvSpPr>
        <p:spPr>
          <a:xfrm>
            <a:off x="11668125" y="6613348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5-Point Star 171"/>
          <p:cNvSpPr/>
          <p:nvPr/>
        </p:nvSpPr>
        <p:spPr>
          <a:xfrm>
            <a:off x="7466127" y="5174141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5-Point Star 173"/>
          <p:cNvSpPr/>
          <p:nvPr/>
        </p:nvSpPr>
        <p:spPr>
          <a:xfrm>
            <a:off x="11617190" y="6106690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5-Point Star 174"/>
          <p:cNvSpPr/>
          <p:nvPr/>
        </p:nvSpPr>
        <p:spPr>
          <a:xfrm>
            <a:off x="6288104" y="4714788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5-Point Star 175"/>
          <p:cNvSpPr/>
          <p:nvPr/>
        </p:nvSpPr>
        <p:spPr>
          <a:xfrm>
            <a:off x="10431630" y="5651291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5-Point Star 176"/>
          <p:cNvSpPr/>
          <p:nvPr/>
        </p:nvSpPr>
        <p:spPr>
          <a:xfrm>
            <a:off x="6275404" y="3352029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lowchart: Connector 177"/>
          <p:cNvSpPr/>
          <p:nvPr/>
        </p:nvSpPr>
        <p:spPr>
          <a:xfrm>
            <a:off x="3959225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lowchart: Connector 178"/>
          <p:cNvSpPr/>
          <p:nvPr/>
        </p:nvSpPr>
        <p:spPr>
          <a:xfrm>
            <a:off x="4552004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lowchart: Connector 179"/>
          <p:cNvSpPr/>
          <p:nvPr/>
        </p:nvSpPr>
        <p:spPr>
          <a:xfrm>
            <a:off x="5144783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Flowchart: Connector 180"/>
          <p:cNvSpPr/>
          <p:nvPr/>
        </p:nvSpPr>
        <p:spPr>
          <a:xfrm>
            <a:off x="5737562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Flowchart: Connector 181"/>
          <p:cNvSpPr/>
          <p:nvPr/>
        </p:nvSpPr>
        <p:spPr>
          <a:xfrm>
            <a:off x="6330341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lowchart: Connector 182"/>
          <p:cNvSpPr/>
          <p:nvPr/>
        </p:nvSpPr>
        <p:spPr>
          <a:xfrm>
            <a:off x="6923120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lowchart: Connector 183"/>
          <p:cNvSpPr/>
          <p:nvPr/>
        </p:nvSpPr>
        <p:spPr>
          <a:xfrm>
            <a:off x="7515899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Flowchart: Connector 185"/>
          <p:cNvSpPr/>
          <p:nvPr/>
        </p:nvSpPr>
        <p:spPr>
          <a:xfrm>
            <a:off x="8701457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Flowchart: Connector 186"/>
          <p:cNvSpPr/>
          <p:nvPr/>
        </p:nvSpPr>
        <p:spPr>
          <a:xfrm>
            <a:off x="9294236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lowchart: Connector 187"/>
          <p:cNvSpPr/>
          <p:nvPr/>
        </p:nvSpPr>
        <p:spPr>
          <a:xfrm>
            <a:off x="9887015" y="3848172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lowchart: Connector 192"/>
          <p:cNvSpPr/>
          <p:nvPr/>
        </p:nvSpPr>
        <p:spPr>
          <a:xfrm>
            <a:off x="6333112" y="20323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lowchart: Connector 193"/>
          <p:cNvSpPr/>
          <p:nvPr/>
        </p:nvSpPr>
        <p:spPr>
          <a:xfrm>
            <a:off x="5139143" y="5222633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5-Point Star 194"/>
          <p:cNvSpPr/>
          <p:nvPr/>
        </p:nvSpPr>
        <p:spPr>
          <a:xfrm>
            <a:off x="9252963" y="6575248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5-Point Star 195"/>
          <p:cNvSpPr/>
          <p:nvPr/>
        </p:nvSpPr>
        <p:spPr>
          <a:xfrm>
            <a:off x="11617190" y="6577763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5-Point Star 196"/>
          <p:cNvSpPr/>
          <p:nvPr/>
        </p:nvSpPr>
        <p:spPr>
          <a:xfrm>
            <a:off x="9255063" y="6120086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5-Point Star 197"/>
          <p:cNvSpPr/>
          <p:nvPr/>
        </p:nvSpPr>
        <p:spPr>
          <a:xfrm>
            <a:off x="7480715" y="4268799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5-Point Star 198"/>
          <p:cNvSpPr/>
          <p:nvPr/>
        </p:nvSpPr>
        <p:spPr>
          <a:xfrm>
            <a:off x="5096619" y="2878542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5-Point Star 199"/>
          <p:cNvSpPr/>
          <p:nvPr/>
        </p:nvSpPr>
        <p:spPr>
          <a:xfrm>
            <a:off x="6872185" y="3800330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lowchart: Connector 200"/>
          <p:cNvSpPr/>
          <p:nvPr/>
        </p:nvSpPr>
        <p:spPr>
          <a:xfrm>
            <a:off x="4554775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lowchart: Connector 201"/>
          <p:cNvSpPr/>
          <p:nvPr/>
        </p:nvSpPr>
        <p:spPr>
          <a:xfrm>
            <a:off x="5147554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lowchart: Connector 202"/>
          <p:cNvSpPr/>
          <p:nvPr/>
        </p:nvSpPr>
        <p:spPr>
          <a:xfrm>
            <a:off x="9889786" y="2478189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5-Point Star 203"/>
          <p:cNvSpPr/>
          <p:nvPr/>
        </p:nvSpPr>
        <p:spPr>
          <a:xfrm>
            <a:off x="6288104" y="2436914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5-Point Star 204"/>
          <p:cNvSpPr/>
          <p:nvPr/>
        </p:nvSpPr>
        <p:spPr>
          <a:xfrm>
            <a:off x="3917426" y="1972089"/>
            <a:ext cx="40667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lowchart: Connector 205"/>
          <p:cNvSpPr/>
          <p:nvPr/>
        </p:nvSpPr>
        <p:spPr>
          <a:xfrm>
            <a:off x="5147554" y="20388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lowchart: Connector 206"/>
          <p:cNvSpPr/>
          <p:nvPr/>
        </p:nvSpPr>
        <p:spPr>
          <a:xfrm>
            <a:off x="5731922" y="2038847"/>
            <a:ext cx="304800" cy="30480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extBox 207"/>
          <p:cNvSpPr txBox="1"/>
          <p:nvPr/>
        </p:nvSpPr>
        <p:spPr>
          <a:xfrm>
            <a:off x="707356" y="1400206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Resources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7421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Others to Add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Bible.org</a:t>
            </a:r>
          </a:p>
          <a:p>
            <a:pPr lvl="1"/>
            <a:r>
              <a:rPr lang="en-US" dirty="0"/>
              <a:t>Nondenominational Bible based site that provides free access to over 20,000 articles which represent from trusted evangelical sources.  It includes articles, sermon illustrations, men/women/children and pastor sections, and a focused theology section</a:t>
            </a:r>
            <a:r>
              <a:rPr lang="en-US" dirty="0" smtClean="0"/>
              <a:t>.</a:t>
            </a:r>
          </a:p>
          <a:p>
            <a:r>
              <a:rPr lang="en-US" dirty="0"/>
              <a:t>Net Bible (https://</a:t>
            </a:r>
            <a:r>
              <a:rPr lang="en-US" dirty="0" smtClean="0"/>
              <a:t>netbible.org)</a:t>
            </a:r>
          </a:p>
          <a:p>
            <a:pPr lvl="1"/>
            <a:r>
              <a:rPr lang="en-US" dirty="0"/>
              <a:t>This free tool has the NET Bible (2nd edition) with its 58,000+ notes, Greek, Hebrew, texts linked to </a:t>
            </a:r>
            <a:r>
              <a:rPr lang="en-US" dirty="0" err="1"/>
              <a:t>Strongs</a:t>
            </a:r>
            <a:r>
              <a:rPr lang="en-US" dirty="0"/>
              <a:t> numbers, and it allows you to search all the translations of the Bible to find your favorite verses.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400" y="1400175"/>
            <a:ext cx="2000254" cy="533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7200" y="3657600"/>
            <a:ext cx="1994542" cy="5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9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Technical Resource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76" y="3581400"/>
            <a:ext cx="10912324" cy="838200"/>
          </a:xfrm>
        </p:spPr>
        <p:txBody>
          <a:bodyPr/>
          <a:lstStyle/>
          <a:p>
            <a:r>
              <a:rPr lang="en-US" dirty="0">
                <a:hlinkClick r:id="rId2"/>
              </a:rPr>
              <a:t>http://bibleandtech.blogspot.com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 </a:t>
            </a:r>
          </a:p>
          <a:p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00" y="1384634"/>
            <a:ext cx="11430000" cy="1955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4320356"/>
            <a:ext cx="5986462" cy="2027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2400" y="6347644"/>
            <a:ext cx="833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Online Resource Review, Jan 2018</a:t>
            </a:r>
          </a:p>
          <a:p>
            <a:pPr algn="ctr"/>
            <a:r>
              <a:rPr lang="en-US" dirty="0" smtClean="0"/>
              <a:t>bibleandtech.blogspot.com/2018/01/online-and-free-bible-study-resources.html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7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to consider reliable sources…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276" y="1371600"/>
            <a:ext cx="11706040" cy="3124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Published with a clear </a:t>
            </a:r>
            <a:r>
              <a:rPr lang="en-US" i="1" dirty="0" smtClean="0"/>
              <a:t>Statement of Faith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Includes well-known and reliable sources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Include a diverse and recognizable set of bible translations, commentaries and tools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600" y="5029200"/>
            <a:ext cx="11461716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sz="3200" b="1" dirty="0"/>
              <a:t>Diversity </a:t>
            </a:r>
            <a:r>
              <a:rPr lang="en-US" sz="3200" b="1" dirty="0" smtClean="0"/>
              <a:t>is not </a:t>
            </a:r>
            <a:r>
              <a:rPr lang="en-US" sz="3200" b="1" dirty="0"/>
              <a:t>necessarily bad; </a:t>
            </a:r>
            <a:r>
              <a:rPr lang="en-US" sz="3200" b="1" dirty="0" smtClean="0"/>
              <a:t>poor </a:t>
            </a:r>
            <a:r>
              <a:rPr lang="en-US" sz="3200" b="1" dirty="0"/>
              <a:t>theology </a:t>
            </a:r>
            <a:r>
              <a:rPr lang="en-US" sz="3200" b="1" dirty="0" smtClean="0"/>
              <a:t>is bad!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6870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Pastoral Blogs/Resources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1800" y="1033257"/>
            <a:ext cx="9220199" cy="603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118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Apologetic Resources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000" y="1219200"/>
            <a:ext cx="9730595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55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Kirk Streitmater</a:t>
            </a:r>
          </a:p>
          <a:p>
            <a:r>
              <a:rPr lang="en-US" dirty="0" smtClean="0"/>
              <a:t>streitmaterk@verizon.net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3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Multi-Media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Rightnowmedia</a:t>
            </a:r>
            <a:r>
              <a:rPr lang="en-US" dirty="0"/>
              <a:t> </a:t>
            </a:r>
            <a:r>
              <a:rPr lang="en-US" dirty="0" smtClean="0"/>
              <a:t>(rightnowmedia.org)</a:t>
            </a:r>
          </a:p>
          <a:p>
            <a:pPr lvl="1"/>
            <a:r>
              <a:rPr lang="en-US" dirty="0" err="1"/>
              <a:t>RightNow</a:t>
            </a:r>
            <a:r>
              <a:rPr lang="en-US" dirty="0"/>
              <a:t> Media’s mission is to work with the global church to inspire people to love others before self and Christ above all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Subscription based…</a:t>
            </a:r>
          </a:p>
          <a:p>
            <a:r>
              <a:rPr lang="en-US" dirty="0" smtClean="0"/>
              <a:t>The Bibleproject.com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79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Bibleproject.com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err="1"/>
              <a:t>BibleProject</a:t>
            </a:r>
            <a:r>
              <a:rPr lang="en-US" sz="2000" dirty="0"/>
              <a:t> is a nonprofit animation studio that produces short-form, fully animated </a:t>
            </a:r>
            <a:r>
              <a:rPr lang="en-US" sz="2000" dirty="0">
                <a:hlinkClick r:id="rId2"/>
              </a:rPr>
              <a:t>Bible videos</a:t>
            </a:r>
            <a:r>
              <a:rPr lang="en-US" sz="2000" dirty="0"/>
              <a:t> and other </a:t>
            </a:r>
            <a:r>
              <a:rPr lang="en-US" sz="2000" dirty="0">
                <a:hlinkClick r:id="rId3"/>
              </a:rPr>
              <a:t>Bible resources</a:t>
            </a:r>
            <a:r>
              <a:rPr lang="en-US" sz="2000" dirty="0"/>
              <a:t> to make the biblical story accessible to everyone, everywhere. We create 100% </a:t>
            </a:r>
            <a:r>
              <a:rPr lang="en-US" sz="2000" dirty="0">
                <a:hlinkClick r:id="rId2"/>
              </a:rPr>
              <a:t>free Bible videos</a:t>
            </a:r>
            <a:r>
              <a:rPr lang="en-US" sz="2000" dirty="0"/>
              <a:t>, </a:t>
            </a:r>
            <a:r>
              <a:rPr lang="en-US" sz="2000" dirty="0">
                <a:hlinkClick r:id="rId4"/>
              </a:rPr>
              <a:t>podcasts</a:t>
            </a:r>
            <a:r>
              <a:rPr lang="en-US" sz="2000" dirty="0"/>
              <a:t>, and </a:t>
            </a:r>
            <a:r>
              <a:rPr lang="en-US" sz="2000" dirty="0">
                <a:hlinkClick r:id="rId3"/>
              </a:rPr>
              <a:t>Bible resources</a:t>
            </a:r>
            <a:r>
              <a:rPr lang="en-US" sz="2000" dirty="0"/>
              <a:t> to help people experience the story of the Bible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Over </a:t>
            </a:r>
            <a:r>
              <a:rPr lang="en-US" sz="2000" dirty="0"/>
              <a:t>140 videos and 200 podcasts, which can all be viewed on </a:t>
            </a:r>
            <a:r>
              <a:rPr lang="en-US" sz="2000" dirty="0" smtClean="0"/>
              <a:t>the website</a:t>
            </a:r>
            <a:r>
              <a:rPr lang="en-US" sz="2000" dirty="0"/>
              <a:t>, The Bible App, YouTube, Vimeo, and more. </a:t>
            </a:r>
            <a:r>
              <a:rPr lang="en-US" sz="2000" dirty="0" smtClean="0"/>
              <a:t>There have been over </a:t>
            </a:r>
            <a:r>
              <a:rPr lang="en-US" sz="2000" dirty="0"/>
              <a:t>100 million views across all of </a:t>
            </a:r>
            <a:r>
              <a:rPr lang="en-US" sz="2000" dirty="0" smtClean="0"/>
              <a:t>their </a:t>
            </a:r>
            <a:r>
              <a:rPr lang="en-US" sz="2000" dirty="0"/>
              <a:t>media channels in over 200 countries, and </a:t>
            </a:r>
            <a:r>
              <a:rPr lang="en-US" sz="2000" dirty="0" smtClean="0"/>
              <a:t>over </a:t>
            </a:r>
            <a:r>
              <a:rPr lang="en-US" sz="2000" dirty="0"/>
              <a:t>one million subscribers worldwide.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84600" y="-7543800"/>
            <a:ext cx="6200959" cy="5131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/>
          <a:stretch/>
        </p:blipFill>
        <p:spPr>
          <a:xfrm>
            <a:off x="7106625" y="457199"/>
            <a:ext cx="4600575" cy="1295401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132025" y="1951035"/>
            <a:ext cx="2265975" cy="1249365"/>
          </a:xfrm>
        </p:spPr>
        <p:txBody>
          <a:bodyPr/>
          <a:lstStyle/>
          <a:p>
            <a:r>
              <a:rPr lang="en-US" sz="2000" dirty="0" smtClean="0"/>
              <a:t>Series</a:t>
            </a:r>
          </a:p>
          <a:p>
            <a:r>
              <a:rPr lang="en-US" sz="2000" dirty="0" smtClean="0"/>
              <a:t>Themes </a:t>
            </a:r>
          </a:p>
          <a:p>
            <a:r>
              <a:rPr lang="en-US" sz="2000" dirty="0" smtClean="0"/>
              <a:t>Word Studies</a:t>
            </a:r>
          </a:p>
        </p:txBody>
      </p:sp>
      <p:pic>
        <p:nvPicPr>
          <p:cNvPr id="9" name="Picture 8">
            <a:hlinkClick r:id="rId7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39" t="39924" r="26998" b="25819"/>
          <a:stretch/>
        </p:blipFill>
        <p:spPr>
          <a:xfrm>
            <a:off x="6883400" y="3384550"/>
            <a:ext cx="5741894" cy="3200400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9550400" y="1951035"/>
            <a:ext cx="3962400" cy="88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marL="361950" indent="-361950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8025" indent="-3444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081088" indent="-371475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416050" indent="-333375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7748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2320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6892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1464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603625" indent="-357188" algn="l" defTabSz="966788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kern="0" dirty="0" smtClean="0"/>
              <a:t>Old Testament (</a:t>
            </a:r>
            <a:r>
              <a:rPr lang="en-US" sz="2000" kern="0" dirty="0" err="1" smtClean="0"/>
              <a:t>TaNaK</a:t>
            </a:r>
            <a:r>
              <a:rPr lang="en-US" sz="2000" kern="0" dirty="0" smtClean="0"/>
              <a:t>)</a:t>
            </a:r>
          </a:p>
          <a:p>
            <a:r>
              <a:rPr lang="en-US" sz="2000" kern="0" dirty="0" smtClean="0"/>
              <a:t>New Testament</a:t>
            </a:r>
          </a:p>
        </p:txBody>
      </p:sp>
    </p:spTree>
    <p:extLst>
      <p:ext uri="{BB962C8B-B14F-4D97-AF65-F5344CB8AC3E}">
        <p14:creationId xmlns:p14="http://schemas.microsoft.com/office/powerpoint/2010/main" val="248470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06663" y="296863"/>
            <a:ext cx="10498137" cy="1216025"/>
          </a:xfrm>
        </p:spPr>
        <p:txBody>
          <a:bodyPr/>
          <a:lstStyle/>
          <a:p>
            <a:r>
              <a:rPr lang="en-US" dirty="0" smtClean="0"/>
              <a:t>Bibleproject.com</a:t>
            </a:r>
            <a:endParaRPr lang="en-US" dirty="0"/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39" t="39924" r="26998" b="25819"/>
          <a:stretch/>
        </p:blipFill>
        <p:spPr>
          <a:xfrm>
            <a:off x="-122472" y="0"/>
            <a:ext cx="13124329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4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on the Family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026400" y="1752600"/>
            <a:ext cx="4298917" cy="48323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98800" y="-2590800"/>
            <a:ext cx="5943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04" y="1295400"/>
            <a:ext cx="6248400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8031" t="22292" r="19591" b="57557"/>
          <a:stretch/>
        </p:blipFill>
        <p:spPr>
          <a:xfrm>
            <a:off x="773996" y="5306469"/>
            <a:ext cx="6332629" cy="15831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878" t="41939" r="26607" b="22293"/>
          <a:stretch/>
        </p:blipFill>
        <p:spPr>
          <a:xfrm>
            <a:off x="482600" y="2286000"/>
            <a:ext cx="7391400" cy="282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9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hlinkClick r:id="rId3"/>
              </a:rPr>
              <a:t>DTS</a:t>
            </a:r>
            <a:r>
              <a:rPr lang="en-US" dirty="0" smtClean="0"/>
              <a:t> Seven non-negotiables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62314" y="4730085"/>
            <a:ext cx="36576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21 full doctrinal articles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806700" y="5717202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Where is </a:t>
            </a:r>
            <a:r>
              <a:rPr lang="en-US" sz="2800" i="1" dirty="0" smtClean="0"/>
              <a:t>your </a:t>
            </a:r>
            <a:r>
              <a:rPr lang="en-US" sz="2800" dirty="0" smtClean="0"/>
              <a:t>line for non-negotiable doctrinal stances and why?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53571" y="4069082"/>
            <a:ext cx="3858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For board and faculty: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473200" y="2562634"/>
            <a:ext cx="3657600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7 Essential Doctrinal Commitment Statements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31042" y="1998254"/>
            <a:ext cx="342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For students: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82600" y="1245716"/>
            <a:ext cx="4940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Dallas Theological Seminary…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97600" y="1998254"/>
            <a:ext cx="657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392" indent="-528392">
              <a:buSzPct val="100000"/>
              <a:buFont typeface="+mj-lt"/>
              <a:buAutoNum type="arabicPeriod"/>
            </a:pPr>
            <a:r>
              <a:rPr lang="en-US" sz="2400" dirty="0"/>
              <a:t>The Trinity</a:t>
            </a:r>
          </a:p>
          <a:p>
            <a:pPr marL="528392" indent="-528392">
              <a:buSzPct val="100000"/>
              <a:buFont typeface="+mj-lt"/>
              <a:buAutoNum type="arabicPeriod"/>
            </a:pPr>
            <a:r>
              <a:rPr lang="en-US" sz="2400" dirty="0"/>
              <a:t>The full deity and humanity of Christ</a:t>
            </a:r>
          </a:p>
          <a:p>
            <a:pPr marL="528392" indent="-528392">
              <a:buSzPct val="100000"/>
              <a:buFont typeface="+mj-lt"/>
              <a:buAutoNum type="arabicPeriod"/>
            </a:pPr>
            <a:r>
              <a:rPr lang="en-US" sz="2400" dirty="0"/>
              <a:t>The spiritual </a:t>
            </a:r>
            <a:r>
              <a:rPr lang="en-US" sz="2400" dirty="0" err="1"/>
              <a:t>lostness</a:t>
            </a:r>
            <a:r>
              <a:rPr lang="en-US" sz="2400" dirty="0"/>
              <a:t> of the human race</a:t>
            </a:r>
          </a:p>
          <a:p>
            <a:pPr marL="528392" indent="-528392">
              <a:buSzPct val="100000"/>
              <a:buFont typeface="+mj-lt"/>
              <a:buAutoNum type="arabicPeriod"/>
            </a:pPr>
            <a:r>
              <a:rPr lang="en-US" sz="2400" dirty="0"/>
              <a:t>The substitutionary atonement and bodily resurrection of Christ</a:t>
            </a:r>
          </a:p>
          <a:p>
            <a:pPr marL="528392" indent="-528392">
              <a:buSzPct val="100000"/>
              <a:buFont typeface="+mj-lt"/>
              <a:buAutoNum type="arabicPeriod"/>
            </a:pPr>
            <a:r>
              <a:rPr lang="en-US" sz="2400" dirty="0"/>
              <a:t>Salvation by grace alone through faith alone in Christ alone</a:t>
            </a:r>
          </a:p>
          <a:p>
            <a:pPr marL="528392" indent="-528392">
              <a:buSzPct val="100000"/>
              <a:buFont typeface="+mj-lt"/>
              <a:buAutoNum type="arabicPeriod"/>
            </a:pPr>
            <a:r>
              <a:rPr lang="en-US" sz="2400" dirty="0"/>
              <a:t>The physical return of Christ</a:t>
            </a:r>
          </a:p>
          <a:p>
            <a:pPr marL="528392" indent="-528392">
              <a:buSzPct val="100000"/>
              <a:buFont typeface="+mj-lt"/>
              <a:buAutoNum type="arabicPeriod"/>
            </a:pPr>
            <a:r>
              <a:rPr lang="en-US" sz="2400" dirty="0"/>
              <a:t>The authority and inerrancy of </a:t>
            </a:r>
            <a:r>
              <a:rPr lang="en-US" sz="2400" dirty="0" smtClean="0"/>
              <a:t>Scripture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497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Scriptural Interpretation </a:t>
            </a:r>
            <a:r>
              <a:rPr lang="en-US" sz="3600" dirty="0" smtClean="0"/>
              <a:t>(</a:t>
            </a:r>
            <a:r>
              <a:rPr lang="en-US" sz="3600" dirty="0" smtClean="0">
                <a:hlinkClick r:id="rId2"/>
              </a:rPr>
              <a:t>Immanuel Bible Church</a:t>
            </a:r>
            <a:r>
              <a:rPr lang="en-US" sz="3600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71600"/>
            <a:ext cx="12192000" cy="4832350"/>
          </a:xfrm>
        </p:spPr>
        <p:txBody>
          <a:bodyPr spcCol="274320"/>
          <a:lstStyle/>
          <a:p>
            <a:pPr lvl="0">
              <a:spcBef>
                <a:spcPct val="0"/>
              </a:spcBef>
              <a:buClr>
                <a:srgbClr val="CC9900"/>
              </a:buClr>
            </a:pPr>
            <a:r>
              <a:rPr lang="en-US" altLang="en-US" sz="48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No</a:t>
            </a:r>
            <a:r>
              <a:rPr lang="en-US" altLang="en-US" sz="36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rmal</a:t>
            </a:r>
            <a:r>
              <a:rPr lang="en-US" altLang="en-US" sz="3600" dirty="0">
                <a:solidFill>
                  <a:srgbClr val="000000"/>
                </a:solidFill>
              </a:rPr>
              <a:t> </a:t>
            </a:r>
            <a:r>
              <a:rPr lang="en-US" altLang="en-US" sz="2560" i="1" dirty="0">
                <a:solidFill>
                  <a:srgbClr val="000000"/>
                </a:solidFill>
              </a:rPr>
              <a:t>- </a:t>
            </a:r>
            <a:r>
              <a:rPr lang="en-US" altLang="en-US" sz="2400" i="1" dirty="0">
                <a:solidFill>
                  <a:srgbClr val="000000"/>
                </a:solidFill>
              </a:rPr>
              <a:t>understanding the words of Scripture in their common usage unless otherwise indicated by the context.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lvl="0">
              <a:spcBef>
                <a:spcPct val="0"/>
              </a:spcBef>
              <a:buClr>
                <a:srgbClr val="CC9900"/>
              </a:buClr>
            </a:pPr>
            <a:r>
              <a:rPr lang="en-US" altLang="en-US" sz="48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Li</a:t>
            </a:r>
            <a:r>
              <a:rPr lang="en-US" altLang="en-US" sz="36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teral</a:t>
            </a:r>
            <a:r>
              <a:rPr lang="en-US" altLang="en-US" sz="3600" dirty="0">
                <a:solidFill>
                  <a:srgbClr val="000000"/>
                </a:solidFill>
              </a:rPr>
              <a:t> </a:t>
            </a:r>
            <a:r>
              <a:rPr lang="en-US" altLang="en-US" sz="2560" i="1" dirty="0">
                <a:solidFill>
                  <a:srgbClr val="000000"/>
                </a:solidFill>
              </a:rPr>
              <a:t>- </a:t>
            </a:r>
            <a:r>
              <a:rPr lang="en-US" altLang="en-US" sz="2400" i="1" dirty="0">
                <a:solidFill>
                  <a:srgbClr val="000000"/>
                </a:solidFill>
              </a:rPr>
              <a:t>understanding the meaning of Scripture in its ordinary sense unless the context requires a figurative interpretation.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lvl="0">
              <a:spcBef>
                <a:spcPct val="0"/>
              </a:spcBef>
              <a:buClr>
                <a:srgbClr val="CC9900"/>
              </a:buClr>
            </a:pPr>
            <a:r>
              <a:rPr lang="en-US" altLang="en-US" sz="48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G</a:t>
            </a:r>
            <a:r>
              <a:rPr lang="en-US" altLang="en-US" sz="36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rammatical </a:t>
            </a:r>
            <a:r>
              <a:rPr lang="en-US" altLang="en-US" sz="2560" dirty="0">
                <a:solidFill>
                  <a:srgbClr val="000000"/>
                </a:solidFill>
              </a:rPr>
              <a:t>- </a:t>
            </a:r>
            <a:r>
              <a:rPr lang="en-US" altLang="en-US" sz="2400" i="1" dirty="0">
                <a:solidFill>
                  <a:srgbClr val="000000"/>
                </a:solidFill>
              </a:rPr>
              <a:t>using the recognized rules of grammar to interpret the text.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lvl="0">
              <a:spcBef>
                <a:spcPct val="0"/>
              </a:spcBef>
              <a:buClr>
                <a:srgbClr val="CC9900"/>
              </a:buClr>
            </a:pPr>
            <a:r>
              <a:rPr lang="en-US" altLang="en-US" sz="48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H</a:t>
            </a:r>
            <a:r>
              <a:rPr lang="en-US" altLang="en-US" sz="36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is</a:t>
            </a:r>
            <a:r>
              <a:rPr lang="en-US" altLang="en-US" sz="48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t</a:t>
            </a:r>
            <a:r>
              <a:rPr lang="en-US" altLang="en-US" sz="36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orical</a:t>
            </a:r>
            <a:r>
              <a:rPr lang="en-US" altLang="en-US" sz="2560" dirty="0" smtClean="0">
                <a:solidFill>
                  <a:srgbClr val="000000"/>
                </a:solidFill>
              </a:rPr>
              <a:t> </a:t>
            </a:r>
            <a:r>
              <a:rPr lang="en-US" altLang="en-US" sz="2560" i="1" dirty="0">
                <a:solidFill>
                  <a:srgbClr val="000000"/>
                </a:solidFill>
              </a:rPr>
              <a:t>- </a:t>
            </a:r>
            <a:r>
              <a:rPr lang="en-US" altLang="en-US" sz="2400" i="1" dirty="0">
                <a:solidFill>
                  <a:srgbClr val="000000"/>
                </a:solidFill>
              </a:rPr>
              <a:t>understanding the words of Scripture in the context of the times in which they were written.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lvl="0">
              <a:spcBef>
                <a:spcPct val="0"/>
              </a:spcBef>
              <a:buClr>
                <a:srgbClr val="CC9900"/>
              </a:buClr>
            </a:pPr>
            <a:r>
              <a:rPr lang="en-US" altLang="en-US" sz="48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S</a:t>
            </a:r>
            <a:r>
              <a:rPr lang="en-US" altLang="en-US" sz="36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ystematic</a:t>
            </a:r>
            <a:r>
              <a:rPr lang="en-US" altLang="en-US" sz="2560" dirty="0">
                <a:solidFill>
                  <a:srgbClr val="000000"/>
                </a:solidFill>
              </a:rPr>
              <a:t> - </a:t>
            </a:r>
            <a:r>
              <a:rPr lang="en-US" altLang="en-US" sz="2400" i="1" dirty="0">
                <a:solidFill>
                  <a:srgbClr val="000000"/>
                </a:solidFill>
              </a:rPr>
              <a:t>categorizing and comparing the teaching of the Scriptures with the whole of Scripture in view</a:t>
            </a:r>
            <a:r>
              <a:rPr lang="en-US" altLang="en-US" sz="2400" i="1" dirty="0" smtClean="0">
                <a:solidFill>
                  <a:srgbClr val="000000"/>
                </a:solidFill>
              </a:rPr>
              <a:t>.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02400" y="6324600"/>
            <a:ext cx="5096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600" b="1" i="1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Acrostic = </a:t>
            </a:r>
            <a:r>
              <a:rPr lang="en-US" altLang="en-US" sz="3600" b="1" i="1" dirty="0" err="1" smtClean="0">
                <a:solidFill>
                  <a:srgbClr val="000000"/>
                </a:solidFill>
                <a:latin typeface="Bookman Old Style" panose="02050604050505020204" pitchFamily="18" charset="0"/>
              </a:rPr>
              <a:t>NoLiGHtS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88917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2046" y="633393"/>
            <a:ext cx="3002336" cy="39316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92046" y="652868"/>
            <a:ext cx="1700057" cy="132833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40001" y="6947606"/>
            <a:ext cx="1954381" cy="272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73" dirty="0"/>
              <a:t>www.ThyWordIsTruth.com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599" y="3810000"/>
            <a:ext cx="6266957" cy="31334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493000" y="3056118"/>
            <a:ext cx="4676930" cy="3636667"/>
            <a:chOff x="968718" y="1479324"/>
            <a:chExt cx="6497206" cy="50520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8718" y="1479324"/>
              <a:ext cx="6492113" cy="5052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6272962" y="1676400"/>
              <a:ext cx="1187869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22091" y="3126912"/>
              <a:ext cx="1643833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56835" y="4154639"/>
              <a:ext cx="691593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001881" y="5182366"/>
              <a:ext cx="458949" cy="1349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320800" y="1828319"/>
            <a:ext cx="5058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http://www.thywordistruth.com/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60900" y="2260019"/>
            <a:ext cx="2486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(sounds good)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7460622" y="2524780"/>
            <a:ext cx="2165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(looks good)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558800" y="3378300"/>
            <a:ext cx="6098686" cy="2108100"/>
            <a:chOff x="558800" y="3378300"/>
            <a:chExt cx="6098686" cy="2108100"/>
          </a:xfrm>
        </p:grpSpPr>
        <p:sp>
          <p:nvSpPr>
            <p:cNvPr id="14" name="Rectangle 13"/>
            <p:cNvSpPr/>
            <p:nvPr/>
          </p:nvSpPr>
          <p:spPr>
            <a:xfrm>
              <a:off x="558800" y="5181600"/>
              <a:ext cx="4591050" cy="304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31345" y="3378300"/>
              <a:ext cx="18261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(not good)</a:t>
              </a:r>
              <a:endParaRPr lang="en-US" sz="28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566420" y="6774026"/>
            <a:ext cx="495649" cy="272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73" dirty="0" smtClean="0"/>
              <a:t>RSV</a:t>
            </a:r>
            <a:endParaRPr lang="en-US" sz="1173" dirty="0"/>
          </a:p>
        </p:txBody>
      </p:sp>
    </p:spTree>
    <p:extLst>
      <p:ext uri="{BB962C8B-B14F-4D97-AF65-F5344CB8AC3E}">
        <p14:creationId xmlns:p14="http://schemas.microsoft.com/office/powerpoint/2010/main" val="212319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" b="1830"/>
          <a:stretch/>
        </p:blipFill>
        <p:spPr>
          <a:xfrm>
            <a:off x="2159000" y="1066800"/>
            <a:ext cx="8686478" cy="5894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475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www.bestcommentaries.com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200" y="1164773"/>
            <a:ext cx="10410825" cy="3872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200" y="4558440"/>
            <a:ext cx="8614228" cy="2266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80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17768</TotalTime>
  <Words>1728</Words>
  <Application>Microsoft Office PowerPoint</Application>
  <PresentationFormat>Custom</PresentationFormat>
  <Paragraphs>399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Bookman Old Style</vt:lpstr>
      <vt:lpstr>Calibri</vt:lpstr>
      <vt:lpstr>Garamond</vt:lpstr>
      <vt:lpstr>Roboto</vt:lpstr>
      <vt:lpstr>Wingdings</vt:lpstr>
      <vt:lpstr>Edge</vt:lpstr>
      <vt:lpstr>Online Bible Resources</vt:lpstr>
      <vt:lpstr>Agenda</vt:lpstr>
      <vt:lpstr>Considerations</vt:lpstr>
      <vt:lpstr>Approach to consider reliable sources…</vt:lpstr>
      <vt:lpstr>The DTS Seven non-negotiables</vt:lpstr>
      <vt:lpstr>Scriptural Interpretation (Immanuel Bible Church)</vt:lpstr>
      <vt:lpstr>For example</vt:lpstr>
      <vt:lpstr>Translations</vt:lpstr>
      <vt:lpstr>www.bestcommentaries.com</vt:lpstr>
      <vt:lpstr>Online Resources</vt:lpstr>
      <vt:lpstr>Snapshot</vt:lpstr>
      <vt:lpstr>biblegateway.com</vt:lpstr>
      <vt:lpstr>Bible Gateway Plus ($)</vt:lpstr>
      <vt:lpstr>Snapshot</vt:lpstr>
      <vt:lpstr>Biblegateway.com – John 1:14-18 </vt:lpstr>
      <vt:lpstr>https://www.blueletterbible.org/</vt:lpstr>
      <vt:lpstr>BlueLetterBible.org </vt:lpstr>
      <vt:lpstr>Snapshot</vt:lpstr>
      <vt:lpstr>Biblehub.com</vt:lpstr>
      <vt:lpstr>Biblehub.com - exégeomai</vt:lpstr>
      <vt:lpstr>Snapshot</vt:lpstr>
      <vt:lpstr>http://planobiblechapel.org/soniclight/</vt:lpstr>
      <vt:lpstr>Snapshot</vt:lpstr>
      <vt:lpstr>Studylight.org</vt:lpstr>
      <vt:lpstr>Snapshot</vt:lpstr>
      <vt:lpstr>http://www.freebiblecommentary.org/</vt:lpstr>
      <vt:lpstr>Snapshot</vt:lpstr>
      <vt:lpstr>https://www.biblestudytools.com/</vt:lpstr>
      <vt:lpstr>Snapshot</vt:lpstr>
      <vt:lpstr>https://www.preceptaustin.org/</vt:lpstr>
      <vt:lpstr>Snapshot</vt:lpstr>
      <vt:lpstr>http://www.biblewebapp.com/study/</vt:lpstr>
      <vt:lpstr>Snapshot</vt:lpstr>
      <vt:lpstr>olivetree.com ($)</vt:lpstr>
      <vt:lpstr>Snapshot</vt:lpstr>
      <vt:lpstr>Logos.com ($) – the Cadillac option</vt:lpstr>
      <vt:lpstr>Snapshot</vt:lpstr>
      <vt:lpstr>Others to Add</vt:lpstr>
      <vt:lpstr>Another Technical Resource Source</vt:lpstr>
      <vt:lpstr>Pastoral Blogs/Resources</vt:lpstr>
      <vt:lpstr>Apologetic Resources</vt:lpstr>
      <vt:lpstr>Questions?</vt:lpstr>
      <vt:lpstr>Multi-Media Resources</vt:lpstr>
      <vt:lpstr>Bibleproject.com</vt:lpstr>
      <vt:lpstr>Bibleproject.com</vt:lpstr>
      <vt:lpstr>Focus on the Family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Kirk Streitmater</dc:creator>
  <cp:lastModifiedBy>streitmaterk</cp:lastModifiedBy>
  <cp:revision>163</cp:revision>
  <cp:lastPrinted>2020-04-21T02:25:23Z</cp:lastPrinted>
  <dcterms:created xsi:type="dcterms:W3CDTF">2006-08-27T02:03:17Z</dcterms:created>
  <dcterms:modified xsi:type="dcterms:W3CDTF">2020-06-12T12:45:33Z</dcterms:modified>
</cp:coreProperties>
</file>