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0"/>
  </p:notesMasterIdLst>
  <p:sldIdLst>
    <p:sldId id="287" r:id="rId2"/>
    <p:sldId id="334" r:id="rId3"/>
    <p:sldId id="335" r:id="rId4"/>
    <p:sldId id="329" r:id="rId5"/>
    <p:sldId id="339" r:id="rId6"/>
    <p:sldId id="322" r:id="rId7"/>
    <p:sldId id="347" r:id="rId8"/>
    <p:sldId id="350" r:id="rId9"/>
    <p:sldId id="321" r:id="rId10"/>
    <p:sldId id="349" r:id="rId11"/>
    <p:sldId id="344" r:id="rId12"/>
    <p:sldId id="345" r:id="rId13"/>
    <p:sldId id="327" r:id="rId14"/>
    <p:sldId id="328" r:id="rId15"/>
    <p:sldId id="331" r:id="rId16"/>
    <p:sldId id="332" r:id="rId17"/>
    <p:sldId id="333" r:id="rId18"/>
    <p:sldId id="341" r:id="rId19"/>
    <p:sldId id="342" r:id="rId20"/>
    <p:sldId id="348" r:id="rId21"/>
    <p:sldId id="336" r:id="rId22"/>
    <p:sldId id="337" r:id="rId23"/>
    <p:sldId id="323" r:id="rId24"/>
    <p:sldId id="338" r:id="rId25"/>
    <p:sldId id="301" r:id="rId26"/>
    <p:sldId id="346" r:id="rId27"/>
    <p:sldId id="325" r:id="rId28"/>
    <p:sldId id="340" r:id="rId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70B6"/>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41" autoAdjust="0"/>
    <p:restoredTop sz="94660"/>
  </p:normalViewPr>
  <p:slideViewPr>
    <p:cSldViewPr snapToGrid="0">
      <p:cViewPr>
        <p:scale>
          <a:sx n="50" d="100"/>
          <a:sy n="50" d="100"/>
        </p:scale>
        <p:origin x="285" y="435"/>
      </p:cViewPr>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6A1C3B04-C40F-4FAB-9A8F-B5E5BD5B2048}" type="datetimeFigureOut">
              <a:rPr lang="en-US" smtClean="0"/>
              <a:t>2/19/2022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C2814D1-66BF-4733-98C3-FA0C08438C62}" type="slidenum">
              <a:rPr lang="en-US" smtClean="0"/>
              <a:t>‹#›</a:t>
            </a:fld>
            <a:endParaRPr lang="en-US"/>
          </a:p>
        </p:txBody>
      </p:sp>
    </p:spTree>
    <p:extLst>
      <p:ext uri="{BB962C8B-B14F-4D97-AF65-F5344CB8AC3E}">
        <p14:creationId xmlns:p14="http://schemas.microsoft.com/office/powerpoint/2010/main" val="8791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2B7343-4559-4655-B0BC-11E2F39BB6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2981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814D1-66BF-4733-98C3-FA0C08438C62}" type="slidenum">
              <a:rPr lang="en-US" smtClean="0"/>
              <a:t>24</a:t>
            </a:fld>
            <a:endParaRPr lang="en-US"/>
          </a:p>
        </p:txBody>
      </p:sp>
    </p:spTree>
    <p:extLst>
      <p:ext uri="{BB962C8B-B14F-4D97-AF65-F5344CB8AC3E}">
        <p14:creationId xmlns:p14="http://schemas.microsoft.com/office/powerpoint/2010/main" val="32857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C81F35-EAD9-4E53-A061-3BCB1B67DC53}"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2D97-ADC2-42D3-84AF-F86AFA69A4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7340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C81F35-EAD9-4E53-A061-3BCB1B67DC53}"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11550405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C81F35-EAD9-4E53-A061-3BCB1B67DC53}"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3501372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C81F35-EAD9-4E53-A061-3BCB1B67DC53}"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29966660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C81F35-EAD9-4E53-A061-3BCB1B67DC53}"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E2D97-ADC2-42D3-84AF-F86AFA69A4C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695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7230" y="1"/>
            <a:ext cx="100584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7230" y="1264709"/>
            <a:ext cx="4937760" cy="402336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817871" y="1264710"/>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C81F35-EAD9-4E53-A061-3BCB1B67DC53}"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16734597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5324" y="-19049"/>
            <a:ext cx="9844867" cy="85668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C81F35-EAD9-4E53-A061-3BCB1B67DC53}"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4156940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7230" y="28575"/>
            <a:ext cx="10058400" cy="80962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2C81F35-EAD9-4E53-A061-3BCB1B67DC53}"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4285628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C81F35-EAD9-4E53-A061-3BCB1B67DC53}" type="datetimeFigureOut">
              <a:rPr lang="en-US" smtClean="0"/>
              <a:t>2/19/2022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2086845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C81F35-EAD9-4E53-A061-3BCB1B67DC53}" type="datetimeFigureOut">
              <a:rPr lang="en-US" smtClean="0"/>
              <a:t>2/19/2022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0E2D97-ADC2-42D3-84AF-F86AFA69A4CE}" type="slidenum">
              <a:rPr lang="en-US" smtClean="0"/>
              <a:t>‹#›</a:t>
            </a:fld>
            <a:endParaRPr lang="en-US"/>
          </a:p>
        </p:txBody>
      </p:sp>
    </p:spTree>
    <p:extLst>
      <p:ext uri="{BB962C8B-B14F-4D97-AF65-F5344CB8AC3E}">
        <p14:creationId xmlns:p14="http://schemas.microsoft.com/office/powerpoint/2010/main" val="37777334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extLst>
                <a:ext uri="{28A0092B-C50C-407E-A947-70E740481C1C}">
                  <a14:useLocalDpi xmlns:a14="http://schemas.microsoft.com/office/drawing/2010/main" val="0"/>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C81F35-EAD9-4E53-A061-3BCB1B67DC53}"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E2D97-ADC2-42D3-84AF-F86AFA69A4CE}" type="slidenum">
              <a:rPr lang="en-US" smtClean="0"/>
              <a:t>‹#›</a:t>
            </a:fld>
            <a:endParaRPr lang="en-US"/>
          </a:p>
        </p:txBody>
      </p:sp>
    </p:spTree>
    <p:extLst>
      <p:ext uri="{BB962C8B-B14F-4D97-AF65-F5344CB8AC3E}">
        <p14:creationId xmlns:p14="http://schemas.microsoft.com/office/powerpoint/2010/main" val="659011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534150"/>
            <a:ext cx="12192000" cy="32385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39091"/>
            <a:ext cx="12192001" cy="6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30555" y="85725"/>
            <a:ext cx="10058400" cy="809625"/>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30555" y="1047751"/>
            <a:ext cx="10058400" cy="4821344"/>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b"/>
          <a:lstStyle>
            <a:lvl1pPr algn="l">
              <a:defRPr sz="900">
                <a:solidFill>
                  <a:srgbClr val="FFFFFF"/>
                </a:solidFill>
              </a:defRPr>
            </a:lvl1pPr>
          </a:lstStyle>
          <a:p>
            <a:fld id="{62C81F35-EAD9-4E53-A061-3BCB1B67DC53}" type="datetimeFigureOut">
              <a:rPr lang="en-US" smtClean="0"/>
              <a:t>2/19/2022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b"/>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0" y="0"/>
            <a:ext cx="510367" cy="357435"/>
          </a:xfrm>
          <a:prstGeom prst="rect">
            <a:avLst/>
          </a:prstGeom>
        </p:spPr>
        <p:txBody>
          <a:bodyPr vert="horz" lIns="91440" tIns="45720" rIns="91440" bIns="45720" rtlCol="0" anchor="ctr"/>
          <a:lstStyle>
            <a:lvl1pPr algn="r">
              <a:defRPr sz="1800">
                <a:solidFill>
                  <a:schemeClr val="bg2">
                    <a:lumMod val="50000"/>
                  </a:schemeClr>
                </a:solidFill>
              </a:defRPr>
            </a:lvl1pPr>
          </a:lstStyle>
          <a:p>
            <a:fld id="{470E2D97-ADC2-42D3-84AF-F86AFA69A4CE}" type="slidenum">
              <a:rPr lang="en-US" smtClean="0"/>
              <a:pPr/>
              <a:t>‹#›</a:t>
            </a:fld>
            <a:endParaRPr lang="en-US" dirty="0"/>
          </a:p>
        </p:txBody>
      </p:sp>
      <p:cxnSp>
        <p:nvCxnSpPr>
          <p:cNvPr id="10" name="Straight Connector 9"/>
          <p:cNvCxnSpPr/>
          <p:nvPr/>
        </p:nvCxnSpPr>
        <p:spPr>
          <a:xfrm>
            <a:off x="721995" y="823445"/>
            <a:ext cx="996696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1560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event.webinarjam.com/register/45/24qg3amq"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aithlifetv.com/media/488945"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aithlifetv.com/media/67736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mpseminars.com/course/quickstart-for-logos-9/section/learn-more/" TargetMode="External"/><Relationship Id="rId3" Type="http://schemas.openxmlformats.org/officeDocument/2006/relationships/hyperlink" Target="https://mpseminars.com/course/quickstart-for-logos-9/section/study-with-workflows/" TargetMode="External"/><Relationship Id="rId7" Type="http://schemas.openxmlformats.org/officeDocument/2006/relationships/hyperlink" Target="https://mpseminars.com/course/quickstart-for-logos-9/section/browse-the-bible/" TargetMode="External"/><Relationship Id="rId2" Type="http://schemas.openxmlformats.org/officeDocument/2006/relationships/hyperlink" Target="https://mpseminars.com/course/quickstart-for-logos-9/section/study-with-guides/" TargetMode="External"/><Relationship Id="rId1" Type="http://schemas.openxmlformats.org/officeDocument/2006/relationships/slideLayout" Target="../slideLayouts/slideLayout2.xml"/><Relationship Id="rId6" Type="http://schemas.openxmlformats.org/officeDocument/2006/relationships/hyperlink" Target="https://mpseminars.com/course/quickstart-for-logos-9/section/search-the-bible/" TargetMode="External"/><Relationship Id="rId5" Type="http://schemas.openxmlformats.org/officeDocument/2006/relationships/hyperlink" Target="https://mpseminars.com/course/quickstart-for-logos-9/section/create-your-own-layouts/" TargetMode="External"/><Relationship Id="rId4" Type="http://schemas.openxmlformats.org/officeDocument/2006/relationships/hyperlink" Target="https://mpseminars.com/course/quickstart-for-logos-9/section/open-and-navigate-resourc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Logos </a:t>
            </a:r>
            <a:r>
              <a:rPr lang="en-US" dirty="0" smtClean="0"/>
              <a:t>IBI Demonstration and Training</a:t>
            </a:r>
            <a:endParaRPr lang="en-US" dirty="0"/>
          </a:p>
        </p:txBody>
      </p:sp>
      <p:sp>
        <p:nvSpPr>
          <p:cNvPr id="5" name="Subtitle 4"/>
          <p:cNvSpPr>
            <a:spLocks noGrp="1"/>
          </p:cNvSpPr>
          <p:nvPr>
            <p:ph type="subTitle" idx="1"/>
          </p:nvPr>
        </p:nvSpPr>
        <p:spPr/>
        <p:txBody>
          <a:bodyPr/>
          <a:lstStyle/>
          <a:p>
            <a:r>
              <a:rPr lang="en-US" dirty="0" smtClean="0"/>
              <a:t>Kirk Streitmater</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639" y="4651591"/>
            <a:ext cx="4425198" cy="1256985"/>
          </a:xfrm>
          <a:prstGeom prst="rect">
            <a:avLst/>
          </a:prstGeom>
        </p:spPr>
      </p:pic>
    </p:spTree>
    <p:extLst>
      <p:ext uri="{BB962C8B-B14F-4D97-AF65-F5344CB8AC3E}">
        <p14:creationId xmlns:p14="http://schemas.microsoft.com/office/powerpoint/2010/main" val="1519177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[Free Webinar] Practical Visual Filters for Bible Reading</a:t>
            </a:r>
          </a:p>
        </p:txBody>
      </p:sp>
      <p:sp>
        <p:nvSpPr>
          <p:cNvPr id="4" name="TextBox 3"/>
          <p:cNvSpPr txBox="1"/>
          <p:nvPr/>
        </p:nvSpPr>
        <p:spPr>
          <a:xfrm>
            <a:off x="934401" y="2914116"/>
            <a:ext cx="3279552" cy="923330"/>
          </a:xfrm>
          <a:prstGeom prst="rect">
            <a:avLst/>
          </a:prstGeom>
          <a:noFill/>
        </p:spPr>
        <p:txBody>
          <a:bodyPr wrap="none" rtlCol="0">
            <a:spAutoFit/>
          </a:bodyPr>
          <a:lstStyle/>
          <a:p>
            <a:r>
              <a:rPr lang="en-US" dirty="0" smtClean="0"/>
              <a:t>Tuesday, Feb 22</a:t>
            </a:r>
            <a:r>
              <a:rPr lang="en-US" baseline="30000" dirty="0" smtClean="0"/>
              <a:t>nd</a:t>
            </a:r>
            <a:r>
              <a:rPr lang="en-US" dirty="0" smtClean="0"/>
              <a:t> at 1:00 pm CST</a:t>
            </a:r>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4281443" y="977960"/>
            <a:ext cx="7576018" cy="38931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036" y="977960"/>
            <a:ext cx="3634917" cy="2047252"/>
          </a:xfrm>
          <a:prstGeom prst="rect">
            <a:avLst/>
          </a:prstGeom>
        </p:spPr>
      </p:pic>
      <p:sp>
        <p:nvSpPr>
          <p:cNvPr id="7" name="TextBox 6"/>
          <p:cNvSpPr txBox="1"/>
          <p:nvPr/>
        </p:nvSpPr>
        <p:spPr>
          <a:xfrm>
            <a:off x="934401" y="5311937"/>
            <a:ext cx="5624873" cy="923330"/>
          </a:xfrm>
          <a:prstGeom prst="rect">
            <a:avLst/>
          </a:prstGeom>
          <a:noFill/>
        </p:spPr>
        <p:txBody>
          <a:bodyPr wrap="none" rtlCol="0">
            <a:spAutoFit/>
          </a:bodyPr>
          <a:lstStyle/>
          <a:p>
            <a:r>
              <a:rPr lang="en-US" dirty="0">
                <a:hlinkClick r:id="rId4"/>
              </a:rPr>
              <a:t>Practical Visual Filters for Bible Reading (webinarjam.com</a:t>
            </a:r>
            <a:r>
              <a:rPr lang="en-US" dirty="0" smtClean="0">
                <a:hlinkClick r:id="rId4"/>
              </a:rPr>
              <a:t>)</a:t>
            </a:r>
            <a:endParaRPr lang="en-US" dirty="0" smtClean="0"/>
          </a:p>
          <a:p>
            <a:endParaRPr lang="en-US" dirty="0"/>
          </a:p>
          <a:p>
            <a:endParaRPr lang="en-US" dirty="0"/>
          </a:p>
        </p:txBody>
      </p:sp>
    </p:spTree>
    <p:extLst>
      <p:ext uri="{BB962C8B-B14F-4D97-AF65-F5344CB8AC3E}">
        <p14:creationId xmlns:p14="http://schemas.microsoft.com/office/powerpoint/2010/main" val="403165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Elbow Connector 45"/>
          <p:cNvCxnSpPr>
            <a:stCxn id="62" idx="4"/>
            <a:endCxn id="9" idx="1"/>
          </p:cNvCxnSpPr>
          <p:nvPr/>
        </p:nvCxnSpPr>
        <p:spPr>
          <a:xfrm rot="16200000" flipH="1">
            <a:off x="8081148" y="1955613"/>
            <a:ext cx="436955" cy="107438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692" y="1257044"/>
            <a:ext cx="755957" cy="950002"/>
          </a:xfrm>
          <a:prstGeom prst="rect">
            <a:avLst/>
          </a:prstGeom>
        </p:spPr>
      </p:pic>
      <p:cxnSp>
        <p:nvCxnSpPr>
          <p:cNvPr id="13" name="Straight Connector 12"/>
          <p:cNvCxnSpPr>
            <a:endCxn id="62" idx="2"/>
          </p:cNvCxnSpPr>
          <p:nvPr/>
        </p:nvCxnSpPr>
        <p:spPr>
          <a:xfrm flipV="1">
            <a:off x="3668029" y="2213063"/>
            <a:ext cx="4036403" cy="19686"/>
          </a:xfrm>
          <a:prstGeom prst="line">
            <a:avLst/>
          </a:prstGeom>
        </p:spPr>
        <p:style>
          <a:lnRef idx="3">
            <a:schemeClr val="accent1"/>
          </a:lnRef>
          <a:fillRef idx="0">
            <a:schemeClr val="accent1"/>
          </a:fillRef>
          <a:effectRef idx="2">
            <a:schemeClr val="accent1"/>
          </a:effectRef>
          <a:fontRef idx="minor">
            <a:schemeClr val="tx1"/>
          </a:fontRef>
        </p:style>
      </p:cxnSp>
      <p:sp>
        <p:nvSpPr>
          <p:cNvPr id="7" name="Folded Corner 6"/>
          <p:cNvSpPr/>
          <p:nvPr/>
        </p:nvSpPr>
        <p:spPr>
          <a:xfrm>
            <a:off x="1332275" y="1290280"/>
            <a:ext cx="2520514" cy="2567105"/>
          </a:xfrm>
          <a:prstGeom prst="foldedCorner">
            <a:avLst/>
          </a:prstGeom>
          <a:solidFill>
            <a:schemeClr val="bg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Highlight and/or Note</a:t>
            </a:r>
          </a:p>
          <a:p>
            <a:pPr marL="285750" indent="-285750">
              <a:buFont typeface="Arial" panose="020B0604020202020204" pitchFamily="34" charset="0"/>
              <a:buChar char="•"/>
            </a:pPr>
            <a:r>
              <a:rPr lang="en-US" dirty="0" smtClean="0">
                <a:solidFill>
                  <a:schemeClr val="tx2"/>
                </a:solidFill>
              </a:rPr>
              <a:t>Personal notes</a:t>
            </a:r>
          </a:p>
          <a:p>
            <a:pPr marL="285750" indent="-285750">
              <a:buFont typeface="Arial" panose="020B0604020202020204" pitchFamily="34" charset="0"/>
              <a:buChar char="•"/>
            </a:pPr>
            <a:r>
              <a:rPr lang="en-US" dirty="0" smtClean="0">
                <a:solidFill>
                  <a:schemeClr val="tx2"/>
                </a:solidFill>
              </a:rPr>
              <a:t>Pasted Text</a:t>
            </a:r>
          </a:p>
          <a:p>
            <a:pPr marL="285750" indent="-285750">
              <a:buFont typeface="Arial" panose="020B0604020202020204" pitchFamily="34" charset="0"/>
              <a:buChar char="•"/>
            </a:pPr>
            <a:r>
              <a:rPr lang="en-US" dirty="0" smtClean="0">
                <a:solidFill>
                  <a:schemeClr val="tx2"/>
                </a:solidFill>
              </a:rPr>
              <a:t>Web link</a:t>
            </a:r>
          </a:p>
          <a:p>
            <a:pPr marL="285750" indent="-285750">
              <a:buFont typeface="Arial" panose="020B0604020202020204" pitchFamily="34" charset="0"/>
              <a:buChar char="•"/>
            </a:pPr>
            <a:r>
              <a:rPr lang="en-US" dirty="0" smtClean="0">
                <a:solidFill>
                  <a:schemeClr val="tx2"/>
                </a:solidFill>
              </a:rPr>
              <a:t>Graphic</a:t>
            </a:r>
          </a:p>
        </p:txBody>
      </p:sp>
      <p:sp>
        <p:nvSpPr>
          <p:cNvPr id="2" name="Title 1"/>
          <p:cNvSpPr>
            <a:spLocks noGrp="1"/>
          </p:cNvSpPr>
          <p:nvPr>
            <p:ph type="title"/>
          </p:nvPr>
        </p:nvSpPr>
        <p:spPr/>
        <p:txBody>
          <a:bodyPr/>
          <a:lstStyle/>
          <a:p>
            <a:r>
              <a:rPr lang="en-US" dirty="0" smtClean="0"/>
              <a:t>Notes Panel and Database </a:t>
            </a:r>
            <a:r>
              <a:rPr lang="en-US" i="1" dirty="0" smtClean="0"/>
              <a:t>(+Highlights)</a:t>
            </a:r>
            <a:endParaRPr lang="en-US" i="1" dirty="0"/>
          </a:p>
        </p:txBody>
      </p:sp>
      <p:sp>
        <p:nvSpPr>
          <p:cNvPr id="3" name="Can 2"/>
          <p:cNvSpPr/>
          <p:nvPr/>
        </p:nvSpPr>
        <p:spPr>
          <a:xfrm>
            <a:off x="4846608" y="1383126"/>
            <a:ext cx="2483960" cy="479995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Notes Database</a:t>
            </a: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sz="2000" dirty="0" smtClean="0"/>
          </a:p>
          <a:p>
            <a:pPr algn="ctr"/>
            <a:endParaRPr lang="en-US" sz="2000" dirty="0"/>
          </a:p>
          <a:p>
            <a:pPr algn="ctr"/>
            <a:endParaRPr lang="en-US" sz="2000" dirty="0" smtClean="0"/>
          </a:p>
          <a:p>
            <a:pPr algn="ctr"/>
            <a:endParaRPr lang="en-US" sz="2000" dirty="0"/>
          </a:p>
          <a:p>
            <a:pPr algn="ctr"/>
            <a:endParaRPr lang="en-US" sz="2000" dirty="0" smtClean="0"/>
          </a:p>
          <a:p>
            <a:pPr algn="ctr"/>
            <a:endParaRPr lang="en-US" sz="2000" dirty="0"/>
          </a:p>
        </p:txBody>
      </p:sp>
      <p:sp>
        <p:nvSpPr>
          <p:cNvPr id="5" name="TextBox 4"/>
          <p:cNvSpPr txBox="1"/>
          <p:nvPr/>
        </p:nvSpPr>
        <p:spPr>
          <a:xfrm>
            <a:off x="1355135" y="3554914"/>
            <a:ext cx="2079526" cy="307777"/>
          </a:xfrm>
          <a:prstGeom prst="rect">
            <a:avLst/>
          </a:prstGeom>
          <a:noFill/>
        </p:spPr>
        <p:txBody>
          <a:bodyPr wrap="square" rtlCol="0">
            <a:spAutoFit/>
          </a:bodyPr>
          <a:lstStyle/>
          <a:p>
            <a:r>
              <a:rPr lang="en-US" sz="1400" i="1" dirty="0" smtClean="0"/>
              <a:t>Any Piece of Information</a:t>
            </a:r>
            <a:endParaRPr lang="en-US" sz="1400" i="1" dirty="0"/>
          </a:p>
        </p:txBody>
      </p:sp>
      <p:sp>
        <p:nvSpPr>
          <p:cNvPr id="6" name="TextBox 5"/>
          <p:cNvSpPr txBox="1"/>
          <p:nvPr/>
        </p:nvSpPr>
        <p:spPr>
          <a:xfrm>
            <a:off x="2265968" y="1362713"/>
            <a:ext cx="653128" cy="369332"/>
          </a:xfrm>
          <a:prstGeom prst="rect">
            <a:avLst/>
          </a:prstGeom>
          <a:noFill/>
        </p:spPr>
        <p:txBody>
          <a:bodyPr wrap="none" rtlCol="0">
            <a:spAutoFit/>
          </a:bodyPr>
          <a:lstStyle/>
          <a:p>
            <a:r>
              <a:rPr lang="en-US" b="1" dirty="0" smtClean="0"/>
              <a:t>Note</a:t>
            </a:r>
            <a:endParaRPr lang="en-US" b="1" dirty="0"/>
          </a:p>
        </p:txBody>
      </p:sp>
      <p:sp>
        <p:nvSpPr>
          <p:cNvPr id="9" name="Rectangle 8"/>
          <p:cNvSpPr/>
          <p:nvPr/>
        </p:nvSpPr>
        <p:spPr>
          <a:xfrm>
            <a:off x="8836816" y="2512675"/>
            <a:ext cx="2340772" cy="397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 in Resource</a:t>
            </a:r>
            <a:endParaRPr lang="en-US" dirty="0"/>
          </a:p>
        </p:txBody>
      </p:sp>
      <p:sp>
        <p:nvSpPr>
          <p:cNvPr id="10" name="Rectangle 9"/>
          <p:cNvSpPr/>
          <p:nvPr/>
        </p:nvSpPr>
        <p:spPr>
          <a:xfrm>
            <a:off x="8836816" y="2996182"/>
            <a:ext cx="2340772" cy="394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Date</a:t>
            </a:r>
            <a:endParaRPr lang="en-US" dirty="0"/>
          </a:p>
        </p:txBody>
      </p:sp>
      <p:sp>
        <p:nvSpPr>
          <p:cNvPr id="11" name="Rectangle 10"/>
          <p:cNvSpPr/>
          <p:nvPr/>
        </p:nvSpPr>
        <p:spPr>
          <a:xfrm>
            <a:off x="8821270" y="3971675"/>
            <a:ext cx="2356317" cy="38820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solidFill>
              </a:rPr>
              <a:t>Anchors to Nothing</a:t>
            </a:r>
            <a:endParaRPr lang="en-US" dirty="0">
              <a:solidFill>
                <a:schemeClr val="accent1"/>
              </a:solidFill>
            </a:endParaRPr>
          </a:p>
        </p:txBody>
      </p:sp>
      <p:cxnSp>
        <p:nvCxnSpPr>
          <p:cNvPr id="19" name="Elbow Connector 18"/>
          <p:cNvCxnSpPr>
            <a:stCxn id="62" idx="4"/>
            <a:endCxn id="10" idx="1"/>
          </p:cNvCxnSpPr>
          <p:nvPr/>
        </p:nvCxnSpPr>
        <p:spPr>
          <a:xfrm rot="16200000" flipH="1">
            <a:off x="7840018" y="2196743"/>
            <a:ext cx="919214" cy="107438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Elbow Connector 20"/>
          <p:cNvCxnSpPr/>
          <p:nvPr/>
        </p:nvCxnSpPr>
        <p:spPr>
          <a:xfrm rot="16200000" flipH="1">
            <a:off x="7606776" y="2401094"/>
            <a:ext cx="1385699" cy="1074381"/>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40" name="Rectangle 39"/>
          <p:cNvSpPr/>
          <p:nvPr/>
        </p:nvSpPr>
        <p:spPr>
          <a:xfrm>
            <a:off x="8836816" y="3462667"/>
            <a:ext cx="2340772" cy="3947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Headword</a:t>
            </a:r>
            <a:endParaRPr lang="en-US" dirty="0"/>
          </a:p>
        </p:txBody>
      </p:sp>
      <p:sp>
        <p:nvSpPr>
          <p:cNvPr id="52" name="TextBox 51"/>
          <p:cNvSpPr txBox="1"/>
          <p:nvPr/>
        </p:nvSpPr>
        <p:spPr>
          <a:xfrm>
            <a:off x="7553060" y="1498033"/>
            <a:ext cx="946926" cy="369332"/>
          </a:xfrm>
          <a:prstGeom prst="rect">
            <a:avLst/>
          </a:prstGeom>
          <a:noFill/>
        </p:spPr>
        <p:txBody>
          <a:bodyPr wrap="none" rtlCol="0">
            <a:spAutoFit/>
          </a:bodyPr>
          <a:lstStyle/>
          <a:p>
            <a:r>
              <a:rPr lang="en-US" dirty="0" smtClean="0"/>
              <a:t>Anchors</a:t>
            </a:r>
            <a:endParaRPr lang="en-US" dirty="0"/>
          </a:p>
        </p:txBody>
      </p:sp>
      <p:sp>
        <p:nvSpPr>
          <p:cNvPr id="23" name="Rectangle 22"/>
          <p:cNvSpPr/>
          <p:nvPr/>
        </p:nvSpPr>
        <p:spPr>
          <a:xfrm>
            <a:off x="8948914" y="1814555"/>
            <a:ext cx="2356317" cy="41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Bible Verse or Range</a:t>
            </a:r>
            <a:endParaRPr lang="en-US" dirty="0"/>
          </a:p>
        </p:txBody>
      </p:sp>
      <p:sp>
        <p:nvSpPr>
          <p:cNvPr id="22" name="Rectangle 21"/>
          <p:cNvSpPr/>
          <p:nvPr/>
        </p:nvSpPr>
        <p:spPr>
          <a:xfrm>
            <a:off x="8887925" y="1915717"/>
            <a:ext cx="2356317" cy="41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Bible Verse or Range</a:t>
            </a:r>
            <a:endParaRPr lang="en-US" dirty="0"/>
          </a:p>
        </p:txBody>
      </p:sp>
      <p:sp>
        <p:nvSpPr>
          <p:cNvPr id="8" name="Rectangle 7"/>
          <p:cNvSpPr/>
          <p:nvPr/>
        </p:nvSpPr>
        <p:spPr>
          <a:xfrm>
            <a:off x="8821271" y="2002011"/>
            <a:ext cx="2356317" cy="41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Bible Verse or Range</a:t>
            </a:r>
            <a:endParaRPr lang="en-US" dirty="0"/>
          </a:p>
        </p:txBody>
      </p:sp>
      <p:sp>
        <p:nvSpPr>
          <p:cNvPr id="24" name="TextBox 23"/>
          <p:cNvSpPr txBox="1"/>
          <p:nvPr/>
        </p:nvSpPr>
        <p:spPr>
          <a:xfrm>
            <a:off x="846652" y="4402311"/>
            <a:ext cx="1285926" cy="1323439"/>
          </a:xfrm>
          <a:prstGeom prst="rect">
            <a:avLst/>
          </a:prstGeom>
          <a:noFill/>
        </p:spPr>
        <p:txBody>
          <a:bodyPr wrap="square" rtlCol="0">
            <a:spAutoFit/>
          </a:bodyPr>
          <a:lstStyle/>
          <a:p>
            <a:r>
              <a:rPr lang="en-US" sz="2000" b="1" dirty="0" smtClean="0"/>
              <a:t>Unfiled </a:t>
            </a:r>
            <a:r>
              <a:rPr lang="en-US" sz="2000" i="1" dirty="0" smtClean="0"/>
              <a:t>(i.e. not filed into a notebook)</a:t>
            </a:r>
            <a:endParaRPr lang="en-US" sz="2000" i="1" dirty="0"/>
          </a:p>
        </p:txBody>
      </p:sp>
      <p:cxnSp>
        <p:nvCxnSpPr>
          <p:cNvPr id="34" name="Elbow Connector 33"/>
          <p:cNvCxnSpPr>
            <a:stCxn id="5" idx="2"/>
            <a:endCxn id="25" idx="0"/>
          </p:cNvCxnSpPr>
          <p:nvPr/>
        </p:nvCxnSpPr>
        <p:spPr>
          <a:xfrm rot="16200000" flipH="1">
            <a:off x="2593050" y="3664539"/>
            <a:ext cx="539620" cy="935924"/>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7" name="Elbow Connector 36"/>
          <p:cNvCxnSpPr>
            <a:stCxn id="5" idx="2"/>
            <a:endCxn id="24" idx="0"/>
          </p:cNvCxnSpPr>
          <p:nvPr/>
        </p:nvCxnSpPr>
        <p:spPr>
          <a:xfrm rot="5400000">
            <a:off x="1672447" y="3679860"/>
            <a:ext cx="539620" cy="905283"/>
          </a:xfrm>
          <a:prstGeom prst="bentConnector3">
            <a:avLst>
              <a:gd name="adj1" fmla="val 50000"/>
            </a:avLst>
          </a:prstGeom>
          <a:ln>
            <a:tailEnd type="triangle"/>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4940909" y="2899245"/>
            <a:ext cx="2389659" cy="2862322"/>
          </a:xfrm>
          <a:prstGeom prst="rect">
            <a:avLst/>
          </a:prstGeom>
          <a:noFill/>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Metadata</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Type: Highlight </a:t>
            </a:r>
            <a:r>
              <a:rPr lang="en-US" i="1" dirty="0" smtClean="0">
                <a:solidFill>
                  <a:schemeClr val="bg1"/>
                </a:solidFill>
                <a:effectLst>
                  <a:outerShdw blurRad="38100" dist="38100" dir="2700000" algn="tl">
                    <a:srgbClr val="000000">
                      <a:alpha val="43137"/>
                    </a:srgbClr>
                  </a:outerShdw>
                </a:effectLst>
              </a:rPr>
              <a:t>or</a:t>
            </a:r>
            <a:r>
              <a:rPr lang="en-US" dirty="0" smtClean="0">
                <a:solidFill>
                  <a:schemeClr val="bg1"/>
                </a:solidFill>
                <a:effectLst>
                  <a:outerShdw blurRad="38100" dist="38100" dir="2700000" algn="tl">
                    <a:srgbClr val="000000">
                      <a:alpha val="43137"/>
                    </a:srgbClr>
                  </a:outerShdw>
                </a:effectLst>
              </a:rPr>
              <a:t> Type: Note</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Resource</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Bible Book</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Notebook</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Anchor</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Author</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Timestamp</a:t>
            </a:r>
          </a:p>
          <a:p>
            <a:pPr marL="285750" indent="-285750">
              <a:buFont typeface="Wingdings" panose="05000000000000000000" pitchFamily="2" charset="2"/>
              <a:buChar char="§"/>
            </a:pPr>
            <a:r>
              <a:rPr lang="en-US" dirty="0" smtClean="0">
                <a:solidFill>
                  <a:schemeClr val="bg1"/>
                </a:solidFill>
                <a:effectLst>
                  <a:outerShdw blurRad="38100" dist="38100" dir="2700000" algn="tl">
                    <a:srgbClr val="000000">
                      <a:alpha val="43137"/>
                    </a:srgbClr>
                  </a:outerShdw>
                </a:effectLst>
              </a:rPr>
              <a:t>Personal Tags</a:t>
            </a:r>
            <a:endParaRPr lang="en-US" dirty="0">
              <a:solidFill>
                <a:schemeClr val="bg1"/>
              </a:solidFill>
              <a:effectLst>
                <a:outerShdw blurRad="38100" dist="38100" dir="2700000" algn="tl">
                  <a:srgbClr val="000000">
                    <a:alpha val="43137"/>
                  </a:srgbClr>
                </a:outerShdw>
              </a:effectLst>
            </a:endParaRPr>
          </a:p>
        </p:txBody>
      </p:sp>
      <p:grpSp>
        <p:nvGrpSpPr>
          <p:cNvPr id="61" name="Group 60"/>
          <p:cNvGrpSpPr/>
          <p:nvPr/>
        </p:nvGrpSpPr>
        <p:grpSpPr>
          <a:xfrm>
            <a:off x="2527275" y="4355028"/>
            <a:ext cx="1707846" cy="2022719"/>
            <a:chOff x="2527275" y="4355028"/>
            <a:chExt cx="1707846" cy="2022719"/>
          </a:xfrm>
        </p:grpSpPr>
        <p:sp>
          <p:nvSpPr>
            <p:cNvPr id="25" name="Rectangle 24"/>
            <p:cNvSpPr/>
            <p:nvPr/>
          </p:nvSpPr>
          <p:spPr>
            <a:xfrm>
              <a:off x="2683666" y="4402311"/>
              <a:ext cx="1294312" cy="1912763"/>
            </a:xfrm>
            <a:prstGeom prst="rect">
              <a:avLst/>
            </a:prstGeom>
            <a:solidFill>
              <a:schemeClr val="accent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endParaRPr lang="en-US" dirty="0">
                <a:solidFill>
                  <a:schemeClr val="tx2"/>
                </a:solidFill>
              </a:endParaRPr>
            </a:p>
          </p:txBody>
        </p:sp>
        <p:cxnSp>
          <p:nvCxnSpPr>
            <p:cNvPr id="12" name="Straight Connector 11"/>
            <p:cNvCxnSpPr/>
            <p:nvPr/>
          </p:nvCxnSpPr>
          <p:spPr>
            <a:xfrm>
              <a:off x="2559050" y="4549775"/>
              <a:ext cx="228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59050" y="5358692"/>
              <a:ext cx="228600" cy="317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59050" y="6130443"/>
              <a:ext cx="228600" cy="31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527275" y="4524840"/>
              <a:ext cx="260375" cy="146419"/>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endParaRPr lang="en-US">
                <a:solidFill>
                  <a:schemeClr val="tx2"/>
                </a:solidFill>
              </a:endParaRPr>
            </a:p>
          </p:txBody>
        </p:sp>
        <p:sp>
          <p:nvSpPr>
            <p:cNvPr id="55" name="Rectangle 54"/>
            <p:cNvSpPr/>
            <p:nvPr/>
          </p:nvSpPr>
          <p:spPr>
            <a:xfrm>
              <a:off x="2527275" y="5285482"/>
              <a:ext cx="260375" cy="146419"/>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endParaRPr lang="en-US">
                <a:solidFill>
                  <a:schemeClr val="tx2"/>
                </a:solidFill>
              </a:endParaRPr>
            </a:p>
          </p:txBody>
        </p:sp>
        <p:sp>
          <p:nvSpPr>
            <p:cNvPr id="58" name="Rectangle 57"/>
            <p:cNvSpPr/>
            <p:nvPr/>
          </p:nvSpPr>
          <p:spPr>
            <a:xfrm>
              <a:off x="2527275" y="6057233"/>
              <a:ext cx="260375" cy="146419"/>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285750" indent="-285750">
                <a:buFont typeface="Arial" panose="020B0604020202020204" pitchFamily="34" charset="0"/>
                <a:buChar char="•"/>
              </a:pPr>
              <a:endParaRPr lang="en-US">
                <a:solidFill>
                  <a:schemeClr val="tx2"/>
                </a:solidFill>
              </a:endParaRPr>
            </a:p>
          </p:txBody>
        </p:sp>
        <p:sp>
          <p:nvSpPr>
            <p:cNvPr id="20" name="TextBox 19"/>
            <p:cNvSpPr txBox="1"/>
            <p:nvPr/>
          </p:nvSpPr>
          <p:spPr>
            <a:xfrm>
              <a:off x="2751423" y="4618499"/>
              <a:ext cx="1242712"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Notebook</a:t>
              </a:r>
              <a:endParaRPr lang="en-US" sz="2000" b="1" dirty="0">
                <a:solidFill>
                  <a:schemeClr val="bg1"/>
                </a:solidFill>
                <a:effectLst>
                  <a:outerShdw blurRad="38100" dist="38100" dir="2700000" algn="tl">
                    <a:srgbClr val="000000">
                      <a:alpha val="43137"/>
                    </a:srgbClr>
                  </a:outerShdw>
                </a:effectLst>
              </a:endParaRPr>
            </a:p>
          </p:txBody>
        </p:sp>
        <p:sp>
          <p:nvSpPr>
            <p:cNvPr id="50" name="Rounded Rectangle 49"/>
            <p:cNvSpPr/>
            <p:nvPr/>
          </p:nvSpPr>
          <p:spPr>
            <a:xfrm>
              <a:off x="3993422" y="4402311"/>
              <a:ext cx="241699" cy="191276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993422" y="4355028"/>
              <a:ext cx="80470" cy="2022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Arrow Connector 76"/>
          <p:cNvCxnSpPr>
            <a:stCxn id="62" idx="6"/>
            <a:endCxn id="8" idx="1"/>
          </p:cNvCxnSpPr>
          <p:nvPr/>
        </p:nvCxnSpPr>
        <p:spPr>
          <a:xfrm flipV="1">
            <a:off x="7820438" y="2210681"/>
            <a:ext cx="1000833" cy="23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2" name="Oval 61"/>
          <p:cNvSpPr/>
          <p:nvPr/>
        </p:nvSpPr>
        <p:spPr>
          <a:xfrm>
            <a:off x="7704432" y="2151798"/>
            <a:ext cx="116006" cy="12252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Elbow Connector 38"/>
          <p:cNvCxnSpPr>
            <a:stCxn id="62" idx="4"/>
            <a:endCxn id="11" idx="1"/>
          </p:cNvCxnSpPr>
          <p:nvPr/>
        </p:nvCxnSpPr>
        <p:spPr>
          <a:xfrm rot="16200000" flipH="1">
            <a:off x="7346126" y="2690635"/>
            <a:ext cx="1891452" cy="1058835"/>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flipV="1">
            <a:off x="3845775" y="2229743"/>
            <a:ext cx="1007182" cy="2152"/>
          </a:xfrm>
          <a:prstGeom prst="straightConnector1">
            <a:avLst/>
          </a:prstGeom>
          <a:ln>
            <a:headEnd w="lg" len="lg"/>
            <a:tailEnd type="triangle" w="lg" len="lg"/>
          </a:ln>
        </p:spPr>
        <p:style>
          <a:lnRef idx="3">
            <a:schemeClr val="accent1"/>
          </a:lnRef>
          <a:fillRef idx="0">
            <a:schemeClr val="accent1"/>
          </a:fillRef>
          <a:effectRef idx="2">
            <a:schemeClr val="accent1"/>
          </a:effectRef>
          <a:fontRef idx="minor">
            <a:schemeClr val="tx1"/>
          </a:fontRef>
        </p:style>
      </p:cxnSp>
      <p:sp>
        <p:nvSpPr>
          <p:cNvPr id="41" name="TextBox 40"/>
          <p:cNvSpPr txBox="1"/>
          <p:nvPr/>
        </p:nvSpPr>
        <p:spPr>
          <a:xfrm>
            <a:off x="11057205" y="2449671"/>
            <a:ext cx="1099625" cy="523220"/>
          </a:xfrm>
          <a:prstGeom prst="rect">
            <a:avLst/>
          </a:prstGeom>
          <a:noFill/>
        </p:spPr>
        <p:txBody>
          <a:bodyPr wrap="square" rtlCol="0">
            <a:spAutoFit/>
          </a:bodyPr>
          <a:lstStyle/>
          <a:p>
            <a:pPr algn="r"/>
            <a:r>
              <a:rPr lang="en-US" sz="1400" dirty="0"/>
              <a:t>a</a:t>
            </a:r>
            <a:r>
              <a:rPr lang="en-US" sz="1400" dirty="0" smtClean="0"/>
              <a:t>lways with highlight</a:t>
            </a:r>
            <a:endParaRPr lang="en-US" sz="1400" i="1" dirty="0"/>
          </a:p>
        </p:txBody>
      </p:sp>
    </p:spTree>
    <p:extLst>
      <p:ext uri="{BB962C8B-B14F-4D97-AF65-F5344CB8AC3E}">
        <p14:creationId xmlns:p14="http://schemas.microsoft.com/office/powerpoint/2010/main" val="2157998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Panel</a:t>
            </a:r>
            <a:endParaRPr lang="en-US" dirty="0"/>
          </a:p>
        </p:txBody>
      </p:sp>
      <p:pic>
        <p:nvPicPr>
          <p:cNvPr id="3" name="Picture 2"/>
          <p:cNvPicPr>
            <a:picLocks noChangeAspect="1"/>
          </p:cNvPicPr>
          <p:nvPr/>
        </p:nvPicPr>
        <p:blipFill>
          <a:blip r:embed="rId2"/>
          <a:stretch>
            <a:fillRect/>
          </a:stretch>
        </p:blipFill>
        <p:spPr>
          <a:xfrm>
            <a:off x="2663242" y="1026837"/>
            <a:ext cx="8717176" cy="5127372"/>
          </a:xfrm>
          <a:prstGeom prst="rect">
            <a:avLst/>
          </a:prstGeom>
          <a:ln>
            <a:noFill/>
          </a:ln>
          <a:effectLst>
            <a:outerShdw blurRad="292100" dist="139700" dir="2700000" algn="tl" rotWithShape="0">
              <a:srgbClr val="333333">
                <a:alpha val="65000"/>
              </a:srgbClr>
            </a:outerShdw>
          </a:effectLst>
        </p:spPr>
      </p:pic>
      <p:sp>
        <p:nvSpPr>
          <p:cNvPr id="10" name="Isosceles Triangle 9"/>
          <p:cNvSpPr/>
          <p:nvPr/>
        </p:nvSpPr>
        <p:spPr>
          <a:xfrm rot="10800000">
            <a:off x="670386" y="1563086"/>
            <a:ext cx="502920" cy="561975"/>
          </a:xfrm>
          <a:prstGeom prst="triangl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79936" y="2029811"/>
            <a:ext cx="83820" cy="13335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3"/>
          <a:stretch>
            <a:fillRect/>
          </a:stretch>
        </p:blipFill>
        <p:spPr>
          <a:xfrm>
            <a:off x="1460252" y="1563086"/>
            <a:ext cx="563196" cy="643109"/>
          </a:xfrm>
          <a:prstGeom prst="rect">
            <a:avLst/>
          </a:prstGeom>
        </p:spPr>
      </p:pic>
      <p:sp>
        <p:nvSpPr>
          <p:cNvPr id="35" name="TextBox 34"/>
          <p:cNvSpPr txBox="1"/>
          <p:nvPr/>
        </p:nvSpPr>
        <p:spPr>
          <a:xfrm>
            <a:off x="468920" y="1011993"/>
            <a:ext cx="1522725" cy="400110"/>
          </a:xfrm>
          <a:prstGeom prst="rect">
            <a:avLst/>
          </a:prstGeom>
          <a:noFill/>
          <a:ln w="28575">
            <a:solidFill>
              <a:srgbClr val="FF0000"/>
            </a:solidFill>
          </a:ln>
        </p:spPr>
        <p:txBody>
          <a:bodyPr wrap="none" rtlCol="0">
            <a:spAutoFit/>
          </a:bodyPr>
          <a:lstStyle/>
          <a:p>
            <a:r>
              <a:rPr lang="en-US" sz="2000" b="1" dirty="0" smtClean="0">
                <a:solidFill>
                  <a:srgbClr val="FF0000"/>
                </a:solidFill>
              </a:rPr>
              <a:t>Pane 1 (Left)</a:t>
            </a:r>
            <a:endParaRPr lang="en-US" sz="2000" b="1" dirty="0">
              <a:solidFill>
                <a:srgbClr val="FF0000"/>
              </a:solidFill>
            </a:endParaRPr>
          </a:p>
        </p:txBody>
      </p:sp>
      <p:sp>
        <p:nvSpPr>
          <p:cNvPr id="36" name="TextBox 35"/>
          <p:cNvSpPr txBox="1"/>
          <p:nvPr/>
        </p:nvSpPr>
        <p:spPr>
          <a:xfrm>
            <a:off x="435545" y="2821934"/>
            <a:ext cx="1870833" cy="400110"/>
          </a:xfrm>
          <a:prstGeom prst="rect">
            <a:avLst/>
          </a:prstGeom>
          <a:noFill/>
          <a:ln w="28575">
            <a:solidFill>
              <a:srgbClr val="00B050"/>
            </a:solidFill>
          </a:ln>
        </p:spPr>
        <p:txBody>
          <a:bodyPr wrap="none" rtlCol="0">
            <a:spAutoFit/>
          </a:bodyPr>
          <a:lstStyle/>
          <a:p>
            <a:r>
              <a:rPr lang="en-US" sz="2000" b="1" dirty="0" smtClean="0">
                <a:solidFill>
                  <a:srgbClr val="00B050"/>
                </a:solidFill>
              </a:rPr>
              <a:t>Pane 2 (Middle)</a:t>
            </a:r>
            <a:endParaRPr lang="en-US" sz="2000" b="1" dirty="0">
              <a:solidFill>
                <a:srgbClr val="00B050"/>
              </a:solidFill>
            </a:endParaRPr>
          </a:p>
        </p:txBody>
      </p:sp>
      <p:sp>
        <p:nvSpPr>
          <p:cNvPr id="37" name="TextBox 36"/>
          <p:cNvSpPr txBox="1"/>
          <p:nvPr/>
        </p:nvSpPr>
        <p:spPr>
          <a:xfrm>
            <a:off x="451727" y="3388818"/>
            <a:ext cx="1859858" cy="646331"/>
          </a:xfrm>
          <a:prstGeom prst="rect">
            <a:avLst/>
          </a:prstGeom>
          <a:noFill/>
        </p:spPr>
        <p:txBody>
          <a:bodyPr wrap="square" rtlCol="0">
            <a:spAutoFit/>
          </a:bodyPr>
          <a:lstStyle/>
          <a:p>
            <a:pPr algn="ctr"/>
            <a:r>
              <a:rPr lang="en-US" b="1" dirty="0" smtClean="0"/>
              <a:t>Search / Filter Results</a:t>
            </a:r>
            <a:endParaRPr lang="en-US" b="1" dirty="0"/>
          </a:p>
        </p:txBody>
      </p:sp>
      <p:sp>
        <p:nvSpPr>
          <p:cNvPr id="38" name="TextBox 37"/>
          <p:cNvSpPr txBox="1"/>
          <p:nvPr/>
        </p:nvSpPr>
        <p:spPr>
          <a:xfrm>
            <a:off x="8152407" y="3668320"/>
            <a:ext cx="2479140" cy="400110"/>
          </a:xfrm>
          <a:prstGeom prst="rect">
            <a:avLst/>
          </a:prstGeom>
          <a:noFill/>
        </p:spPr>
        <p:txBody>
          <a:bodyPr wrap="none" rtlCol="0">
            <a:spAutoFit/>
          </a:bodyPr>
          <a:lstStyle/>
          <a:p>
            <a:r>
              <a:rPr lang="en-US" sz="2000" b="1" dirty="0" smtClean="0"/>
              <a:t>Type Your Notes Here</a:t>
            </a:r>
            <a:endParaRPr lang="en-US" sz="2000" b="1" dirty="0"/>
          </a:p>
        </p:txBody>
      </p:sp>
      <p:sp>
        <p:nvSpPr>
          <p:cNvPr id="39" name="Rectangle 38"/>
          <p:cNvSpPr/>
          <p:nvPr/>
        </p:nvSpPr>
        <p:spPr>
          <a:xfrm>
            <a:off x="2663242" y="1723073"/>
            <a:ext cx="1273758" cy="449357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85684" y="4713779"/>
            <a:ext cx="1615186" cy="400110"/>
          </a:xfrm>
          <a:prstGeom prst="rect">
            <a:avLst/>
          </a:prstGeom>
          <a:noFill/>
          <a:ln w="28575">
            <a:solidFill>
              <a:srgbClr val="00B0F0"/>
            </a:solidFill>
          </a:ln>
        </p:spPr>
        <p:txBody>
          <a:bodyPr wrap="none" rtlCol="0">
            <a:spAutoFit/>
          </a:bodyPr>
          <a:lstStyle/>
          <a:p>
            <a:r>
              <a:rPr lang="en-US" sz="2000" b="1" dirty="0" smtClean="0">
                <a:solidFill>
                  <a:srgbClr val="00B0F0"/>
                </a:solidFill>
              </a:rPr>
              <a:t>Pane 3 (right)</a:t>
            </a:r>
            <a:endParaRPr lang="en-US" sz="2000" b="1" dirty="0"/>
          </a:p>
        </p:txBody>
      </p:sp>
      <p:sp>
        <p:nvSpPr>
          <p:cNvPr id="43" name="Rectangle 42"/>
          <p:cNvSpPr/>
          <p:nvPr/>
        </p:nvSpPr>
        <p:spPr>
          <a:xfrm>
            <a:off x="6489700" y="1723073"/>
            <a:ext cx="4890718" cy="4493577"/>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70993" y="5205778"/>
            <a:ext cx="1502527" cy="400110"/>
          </a:xfrm>
          <a:prstGeom prst="rect">
            <a:avLst/>
          </a:prstGeom>
          <a:noFill/>
        </p:spPr>
        <p:txBody>
          <a:bodyPr wrap="none" rtlCol="0">
            <a:spAutoFit/>
          </a:bodyPr>
          <a:lstStyle/>
          <a:p>
            <a:r>
              <a:rPr lang="en-US" sz="2000" b="1" dirty="0" smtClean="0"/>
              <a:t>Notes Editor</a:t>
            </a:r>
            <a:endParaRPr lang="en-US" sz="2000" b="1" dirty="0"/>
          </a:p>
        </p:txBody>
      </p:sp>
      <p:sp>
        <p:nvSpPr>
          <p:cNvPr id="45" name="TextBox 44"/>
          <p:cNvSpPr txBox="1"/>
          <p:nvPr/>
        </p:nvSpPr>
        <p:spPr>
          <a:xfrm>
            <a:off x="7879491" y="5405833"/>
            <a:ext cx="2107244" cy="400110"/>
          </a:xfrm>
          <a:prstGeom prst="rect">
            <a:avLst/>
          </a:prstGeom>
          <a:noFill/>
        </p:spPr>
        <p:txBody>
          <a:bodyPr wrap="none" rtlCol="0">
            <a:spAutoFit/>
          </a:bodyPr>
          <a:lstStyle/>
          <a:p>
            <a:r>
              <a:rPr lang="en-US" sz="2000" b="1" dirty="0" smtClean="0"/>
              <a:t>Add Personal Tags</a:t>
            </a:r>
            <a:endParaRPr lang="en-US" sz="2000" b="1" dirty="0"/>
          </a:p>
        </p:txBody>
      </p:sp>
      <p:cxnSp>
        <p:nvCxnSpPr>
          <p:cNvPr id="47" name="Straight Arrow Connector 46"/>
          <p:cNvCxnSpPr>
            <a:stCxn id="45" idx="1"/>
          </p:cNvCxnSpPr>
          <p:nvPr/>
        </p:nvCxnSpPr>
        <p:spPr>
          <a:xfrm flipH="1">
            <a:off x="7112000" y="5605888"/>
            <a:ext cx="767491" cy="373998"/>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7874241" y="899854"/>
            <a:ext cx="1510735" cy="400110"/>
          </a:xfrm>
          <a:prstGeom prst="rect">
            <a:avLst/>
          </a:prstGeom>
          <a:noFill/>
        </p:spPr>
        <p:txBody>
          <a:bodyPr wrap="none" rtlCol="0">
            <a:spAutoFit/>
          </a:bodyPr>
          <a:lstStyle/>
          <a:p>
            <a:r>
              <a:rPr lang="en-US" sz="2000" b="1" dirty="0" smtClean="0"/>
              <a:t>Make Bigger</a:t>
            </a:r>
            <a:endParaRPr lang="en-US" sz="2000" b="1" dirty="0"/>
          </a:p>
        </p:txBody>
      </p:sp>
      <p:cxnSp>
        <p:nvCxnSpPr>
          <p:cNvPr id="49" name="Straight Arrow Connector 48"/>
          <p:cNvCxnSpPr>
            <a:stCxn id="48" idx="3"/>
          </p:cNvCxnSpPr>
          <p:nvPr/>
        </p:nvCxnSpPr>
        <p:spPr>
          <a:xfrm>
            <a:off x="9384976" y="1099909"/>
            <a:ext cx="1711195" cy="671528"/>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p:cNvCxnSpPr/>
          <p:nvPr/>
        </p:nvCxnSpPr>
        <p:spPr>
          <a:xfrm flipH="1" flipV="1">
            <a:off x="7669034" y="3477210"/>
            <a:ext cx="423502" cy="287026"/>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
        <p:nvSpPr>
          <p:cNvPr id="56" name="TextBox 55"/>
          <p:cNvSpPr txBox="1"/>
          <p:nvPr/>
        </p:nvSpPr>
        <p:spPr>
          <a:xfrm>
            <a:off x="7983500" y="2796737"/>
            <a:ext cx="2650149" cy="400110"/>
          </a:xfrm>
          <a:prstGeom prst="rect">
            <a:avLst/>
          </a:prstGeom>
          <a:noFill/>
        </p:spPr>
        <p:txBody>
          <a:bodyPr wrap="none" rtlCol="0">
            <a:spAutoFit/>
          </a:bodyPr>
          <a:lstStyle/>
          <a:p>
            <a:r>
              <a:rPr lang="en-US" sz="2000" b="1" dirty="0" smtClean="0"/>
              <a:t>Add additional anchors</a:t>
            </a:r>
            <a:endParaRPr lang="en-US" sz="2000" b="1" dirty="0"/>
          </a:p>
        </p:txBody>
      </p:sp>
      <p:cxnSp>
        <p:nvCxnSpPr>
          <p:cNvPr id="57" name="Straight Arrow Connector 56"/>
          <p:cNvCxnSpPr/>
          <p:nvPr/>
        </p:nvCxnSpPr>
        <p:spPr>
          <a:xfrm flipH="1" flipV="1">
            <a:off x="7195827" y="3015280"/>
            <a:ext cx="796932" cy="3331"/>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
        <p:nvSpPr>
          <p:cNvPr id="59" name="TextBox 58"/>
          <p:cNvSpPr txBox="1"/>
          <p:nvPr/>
        </p:nvSpPr>
        <p:spPr>
          <a:xfrm>
            <a:off x="11202407" y="-3670"/>
            <a:ext cx="989593" cy="1015663"/>
          </a:xfrm>
          <a:prstGeom prst="rect">
            <a:avLst/>
          </a:prstGeom>
          <a:noFill/>
        </p:spPr>
        <p:txBody>
          <a:bodyPr wrap="square" rtlCol="0">
            <a:spAutoFit/>
          </a:bodyPr>
          <a:lstStyle/>
          <a:p>
            <a:r>
              <a:rPr lang="en-US" sz="2000" b="1" dirty="0" smtClean="0"/>
              <a:t>Add New Note</a:t>
            </a:r>
            <a:endParaRPr lang="en-US" sz="2000" b="1" dirty="0"/>
          </a:p>
        </p:txBody>
      </p:sp>
      <p:cxnSp>
        <p:nvCxnSpPr>
          <p:cNvPr id="61" name="Straight Arrow Connector 60"/>
          <p:cNvCxnSpPr>
            <a:stCxn id="59" idx="1"/>
          </p:cNvCxnSpPr>
          <p:nvPr/>
        </p:nvCxnSpPr>
        <p:spPr>
          <a:xfrm flipH="1">
            <a:off x="10952374" y="504162"/>
            <a:ext cx="250033" cy="682027"/>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
        <p:nvSpPr>
          <p:cNvPr id="41" name="Rectangle 40"/>
          <p:cNvSpPr/>
          <p:nvPr/>
        </p:nvSpPr>
        <p:spPr>
          <a:xfrm>
            <a:off x="3996872" y="1723073"/>
            <a:ext cx="2432958" cy="449357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8307" y="6169053"/>
            <a:ext cx="889987" cy="369332"/>
          </a:xfrm>
          <a:prstGeom prst="rect">
            <a:avLst/>
          </a:prstGeom>
          <a:noFill/>
          <a:ln w="28575">
            <a:noFill/>
          </a:ln>
        </p:spPr>
        <p:txBody>
          <a:bodyPr wrap="none" rtlCol="0">
            <a:spAutoFit/>
          </a:bodyPr>
          <a:lstStyle/>
          <a:p>
            <a:r>
              <a:rPr lang="en-US" b="1" dirty="0" smtClean="0">
                <a:solidFill>
                  <a:srgbClr val="FF0000"/>
                </a:solidFill>
              </a:rPr>
              <a:t>sidebar</a:t>
            </a:r>
            <a:endParaRPr lang="en-US" b="1" dirty="0">
              <a:solidFill>
                <a:srgbClr val="FF0000"/>
              </a:solidFill>
            </a:endParaRPr>
          </a:p>
        </p:txBody>
      </p:sp>
      <p:sp>
        <p:nvSpPr>
          <p:cNvPr id="26" name="TextBox 25"/>
          <p:cNvSpPr txBox="1"/>
          <p:nvPr/>
        </p:nvSpPr>
        <p:spPr>
          <a:xfrm>
            <a:off x="709665" y="2209526"/>
            <a:ext cx="1266501" cy="338554"/>
          </a:xfrm>
          <a:prstGeom prst="rect">
            <a:avLst/>
          </a:prstGeom>
          <a:noFill/>
          <a:ln w="28575">
            <a:noFill/>
          </a:ln>
        </p:spPr>
        <p:txBody>
          <a:bodyPr wrap="none" rtlCol="0">
            <a:spAutoFit/>
          </a:bodyPr>
          <a:lstStyle/>
          <a:p>
            <a:r>
              <a:rPr lang="en-US" sz="1600" i="1" dirty="0">
                <a:solidFill>
                  <a:srgbClr val="FF0000"/>
                </a:solidFill>
              </a:rPr>
              <a:t>(</a:t>
            </a:r>
            <a:r>
              <a:rPr lang="en-US" sz="1600" i="1" dirty="0" smtClean="0">
                <a:solidFill>
                  <a:srgbClr val="FF0000"/>
                </a:solidFill>
              </a:rPr>
              <a:t>aka sidebar)</a:t>
            </a:r>
            <a:endParaRPr lang="en-US" sz="1600" i="1" dirty="0">
              <a:solidFill>
                <a:srgbClr val="FF0000"/>
              </a:solidFill>
            </a:endParaRPr>
          </a:p>
        </p:txBody>
      </p:sp>
      <p:pic>
        <p:nvPicPr>
          <p:cNvPr id="27" name="Picture 26"/>
          <p:cNvPicPr>
            <a:picLocks noChangeAspect="1"/>
          </p:cNvPicPr>
          <p:nvPr/>
        </p:nvPicPr>
        <p:blipFill rotWithShape="1">
          <a:blip r:embed="rId4"/>
          <a:srcRect r="93263" b="11957"/>
          <a:stretch/>
        </p:blipFill>
        <p:spPr>
          <a:xfrm>
            <a:off x="2097117" y="1088678"/>
            <a:ext cx="246185" cy="237823"/>
          </a:xfrm>
          <a:prstGeom prst="rect">
            <a:avLst/>
          </a:prstGeom>
        </p:spPr>
      </p:pic>
      <p:sp>
        <p:nvSpPr>
          <p:cNvPr id="28" name="TextBox 27"/>
          <p:cNvSpPr txBox="1"/>
          <p:nvPr/>
        </p:nvSpPr>
        <p:spPr>
          <a:xfrm>
            <a:off x="7623739" y="2339143"/>
            <a:ext cx="3786614" cy="400110"/>
          </a:xfrm>
          <a:prstGeom prst="rect">
            <a:avLst/>
          </a:prstGeom>
          <a:noFill/>
        </p:spPr>
        <p:txBody>
          <a:bodyPr wrap="none" rtlCol="0">
            <a:spAutoFit/>
          </a:bodyPr>
          <a:lstStyle/>
          <a:p>
            <a:r>
              <a:rPr lang="en-US" sz="2000" b="1" dirty="0" smtClean="0"/>
              <a:t>Add initial anchor (with selection)</a:t>
            </a:r>
            <a:endParaRPr lang="en-US" sz="2000" b="1" dirty="0"/>
          </a:p>
        </p:txBody>
      </p:sp>
      <p:cxnSp>
        <p:nvCxnSpPr>
          <p:cNvPr id="29" name="Straight Arrow Connector 28"/>
          <p:cNvCxnSpPr/>
          <p:nvPr/>
        </p:nvCxnSpPr>
        <p:spPr>
          <a:xfrm flipH="1">
            <a:off x="7328812" y="2567334"/>
            <a:ext cx="294927" cy="89029"/>
          </a:xfrm>
          <a:prstGeom prst="straightConnector1">
            <a:avLst/>
          </a:prstGeom>
          <a:ln>
            <a:solidFill>
              <a:srgbClr val="00B0F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7905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Logos Web App (https://app.logos.com)</a:t>
            </a:r>
            <a:endParaRPr lang="en-US" dirty="0"/>
          </a:p>
        </p:txBody>
      </p:sp>
      <p:sp>
        <p:nvSpPr>
          <p:cNvPr id="3" name="Content Placeholder 2"/>
          <p:cNvSpPr>
            <a:spLocks noGrp="1"/>
          </p:cNvSpPr>
          <p:nvPr>
            <p:ph idx="1"/>
          </p:nvPr>
        </p:nvSpPr>
        <p:spPr>
          <a:xfrm>
            <a:off x="630555" y="1047751"/>
            <a:ext cx="3223895" cy="4821344"/>
          </a:xfrm>
        </p:spPr>
        <p:txBody>
          <a:bodyPr>
            <a:normAutofit/>
          </a:bodyPr>
          <a:lstStyle/>
          <a:p>
            <a:r>
              <a:rPr lang="en-US" sz="2800" dirty="0" smtClean="0"/>
              <a:t>A complete set of </a:t>
            </a:r>
            <a:r>
              <a:rPr lang="en-US" sz="2800" u="sng" dirty="0" smtClean="0"/>
              <a:t>your</a:t>
            </a:r>
            <a:r>
              <a:rPr lang="en-US" sz="2800" dirty="0" smtClean="0"/>
              <a:t> resources with limited tool and guide functionality available from any web interface </a:t>
            </a:r>
          </a:p>
          <a:p>
            <a:r>
              <a:rPr lang="en-US" sz="2800" dirty="0" smtClean="0"/>
              <a:t>(all your resources, notes,  highlights, etc. are maintained on the </a:t>
            </a:r>
            <a:r>
              <a:rPr lang="en-US" sz="2800" dirty="0" err="1" smtClean="0"/>
              <a:t>Faithlife</a:t>
            </a:r>
            <a:r>
              <a:rPr lang="en-US" sz="2800" dirty="0" smtClean="0"/>
              <a:t> servers)</a:t>
            </a:r>
            <a:endParaRPr lang="en-US" sz="2800" dirty="0"/>
          </a:p>
        </p:txBody>
      </p:sp>
      <p:pic>
        <p:nvPicPr>
          <p:cNvPr id="5" name="Picture 4"/>
          <p:cNvPicPr>
            <a:picLocks noChangeAspect="1"/>
          </p:cNvPicPr>
          <p:nvPr/>
        </p:nvPicPr>
        <p:blipFill>
          <a:blip r:embed="rId2"/>
          <a:stretch>
            <a:fillRect/>
          </a:stretch>
        </p:blipFill>
        <p:spPr>
          <a:xfrm>
            <a:off x="4339771" y="1047751"/>
            <a:ext cx="7266668" cy="5334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64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54" y="85725"/>
            <a:ext cx="10513695" cy="809625"/>
          </a:xfrm>
        </p:spPr>
        <p:txBody>
          <a:bodyPr>
            <a:normAutofit/>
          </a:bodyPr>
          <a:lstStyle/>
          <a:p>
            <a:r>
              <a:rPr lang="en-US" dirty="0" smtClean="0"/>
              <a:t>Top 5 Things to consider in getting started</a:t>
            </a:r>
            <a:endParaRPr lang="en-US" dirty="0"/>
          </a:p>
        </p:txBody>
      </p:sp>
      <p:sp>
        <p:nvSpPr>
          <p:cNvPr id="3" name="Content Placeholder 2"/>
          <p:cNvSpPr>
            <a:spLocks noGrp="1"/>
          </p:cNvSpPr>
          <p:nvPr>
            <p:ph idx="1"/>
          </p:nvPr>
        </p:nvSpPr>
        <p:spPr/>
        <p:txBody>
          <a:bodyPr>
            <a:noAutofit/>
          </a:bodyPr>
          <a:lstStyle/>
          <a:p>
            <a:pPr fontAlgn="ctr"/>
            <a:r>
              <a:rPr lang="en-US" sz="3200" b="1" dirty="0" smtClean="0">
                <a:solidFill>
                  <a:schemeClr val="bg2">
                    <a:lumMod val="50000"/>
                  </a:schemeClr>
                </a:solidFill>
              </a:rPr>
              <a:t>Deep and/or Wide</a:t>
            </a:r>
          </a:p>
          <a:p>
            <a:pPr lvl="1" fontAlgn="ctr"/>
            <a:r>
              <a:rPr lang="en-US" sz="2800" dirty="0" smtClean="0"/>
              <a:t>Tailor to your needs and incrementally invest</a:t>
            </a:r>
            <a:endParaRPr lang="en-US" sz="2800" dirty="0"/>
          </a:p>
          <a:p>
            <a:pPr fontAlgn="ctr"/>
            <a:r>
              <a:rPr lang="en-US" sz="3200" b="1" dirty="0" smtClean="0">
                <a:solidFill>
                  <a:schemeClr val="bg2">
                    <a:lumMod val="50000"/>
                  </a:schemeClr>
                </a:solidFill>
              </a:rPr>
              <a:t>Get a Quick Start</a:t>
            </a:r>
          </a:p>
          <a:p>
            <a:pPr lvl="1" fontAlgn="ctr"/>
            <a:r>
              <a:rPr lang="en-US" sz="2800" u="sng" dirty="0" smtClean="0"/>
              <a:t>Master</a:t>
            </a:r>
            <a:r>
              <a:rPr lang="en-US" sz="2800" dirty="0" smtClean="0"/>
              <a:t> Basic Functionality and Essential Elements</a:t>
            </a:r>
            <a:endParaRPr lang="en-US" sz="2800" dirty="0"/>
          </a:p>
          <a:p>
            <a:pPr fontAlgn="ctr"/>
            <a:r>
              <a:rPr lang="en-US" sz="3200" b="1" dirty="0" smtClean="0">
                <a:solidFill>
                  <a:schemeClr val="bg2">
                    <a:lumMod val="50000"/>
                  </a:schemeClr>
                </a:solidFill>
              </a:rPr>
              <a:t>Have the necessary hardware</a:t>
            </a:r>
          </a:p>
          <a:p>
            <a:pPr lvl="1" fontAlgn="ctr"/>
            <a:r>
              <a:rPr lang="en-US" sz="2800" dirty="0" smtClean="0"/>
              <a:t>REALLY consider an SSD; Older PC hardware will frustrate you</a:t>
            </a:r>
            <a:endParaRPr lang="en-US" sz="2800" dirty="0"/>
          </a:p>
          <a:p>
            <a:pPr fontAlgn="ctr"/>
            <a:r>
              <a:rPr lang="en-US" sz="3200" b="1" dirty="0" smtClean="0">
                <a:solidFill>
                  <a:schemeClr val="bg2">
                    <a:lumMod val="50000"/>
                  </a:schemeClr>
                </a:solidFill>
              </a:rPr>
              <a:t>Understand the Source!!!!</a:t>
            </a:r>
          </a:p>
          <a:p>
            <a:pPr lvl="1" fontAlgn="ctr"/>
            <a:r>
              <a:rPr lang="en-US" sz="2800" dirty="0" smtClean="0"/>
              <a:t>Logos includes a range of different Biblical Perspectives </a:t>
            </a:r>
            <a:endParaRPr lang="en-US" sz="2800" dirty="0"/>
          </a:p>
          <a:p>
            <a:pPr fontAlgn="ctr"/>
            <a:r>
              <a:rPr lang="en-US" sz="3200" b="1" dirty="0" smtClean="0">
                <a:solidFill>
                  <a:schemeClr val="bg2">
                    <a:lumMod val="50000"/>
                  </a:schemeClr>
                </a:solidFill>
              </a:rPr>
              <a:t>Use as a </a:t>
            </a:r>
            <a:r>
              <a:rPr lang="en-US" sz="3200" b="1" u="sng" dirty="0" smtClean="0">
                <a:solidFill>
                  <a:schemeClr val="bg2">
                    <a:lumMod val="50000"/>
                  </a:schemeClr>
                </a:solidFill>
              </a:rPr>
              <a:t>tool</a:t>
            </a:r>
            <a:r>
              <a:rPr lang="en-US" sz="3200" b="1" dirty="0" smtClean="0">
                <a:solidFill>
                  <a:schemeClr val="bg2">
                    <a:lumMod val="50000"/>
                  </a:schemeClr>
                </a:solidFill>
              </a:rPr>
              <a:t> for your Spirit-led personal growth</a:t>
            </a:r>
          </a:p>
          <a:p>
            <a:pPr lvl="1" fontAlgn="ctr"/>
            <a:r>
              <a:rPr lang="en-US" sz="2800" dirty="0" smtClean="0"/>
              <a:t>It’s power is in providing an efficient and integrated Study</a:t>
            </a:r>
            <a:endParaRPr lang="en-US" sz="2800" dirty="0"/>
          </a:p>
        </p:txBody>
      </p:sp>
    </p:spTree>
    <p:extLst>
      <p:ext uri="{BB962C8B-B14F-4D97-AF65-F5344CB8AC3E}">
        <p14:creationId xmlns:p14="http://schemas.microsoft.com/office/powerpoint/2010/main" val="3659288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Advantage of Training Resources</a:t>
            </a:r>
            <a:endParaRPr lang="en-US" dirty="0"/>
          </a:p>
        </p:txBody>
      </p:sp>
      <p:sp>
        <p:nvSpPr>
          <p:cNvPr id="3" name="Content Placeholder 2"/>
          <p:cNvSpPr>
            <a:spLocks noGrp="1"/>
          </p:cNvSpPr>
          <p:nvPr>
            <p:ph idx="1"/>
          </p:nvPr>
        </p:nvSpPr>
        <p:spPr>
          <a:xfrm>
            <a:off x="630554" y="1047751"/>
            <a:ext cx="11297285" cy="5128078"/>
          </a:xfrm>
        </p:spPr>
        <p:txBody>
          <a:bodyPr>
            <a:noAutofit/>
          </a:bodyPr>
          <a:lstStyle/>
          <a:p>
            <a:r>
              <a:rPr lang="en-US" dirty="0" smtClean="0"/>
              <a:t>For a nice 5 minute overview </a:t>
            </a:r>
            <a:r>
              <a:rPr lang="en-US" sz="2400" dirty="0" smtClean="0"/>
              <a:t>(</a:t>
            </a:r>
            <a:r>
              <a:rPr lang="en-US" sz="2400" dirty="0">
                <a:hlinkClick r:id="rId2"/>
              </a:rPr>
              <a:t>https://</a:t>
            </a:r>
            <a:r>
              <a:rPr lang="en-US" sz="2400" dirty="0" smtClean="0">
                <a:hlinkClick r:id="rId2"/>
              </a:rPr>
              <a:t>faithlifetv.com/media/488945</a:t>
            </a:r>
            <a:r>
              <a:rPr lang="en-US" sz="2400" dirty="0" smtClean="0"/>
              <a:t>)</a:t>
            </a:r>
          </a:p>
          <a:p>
            <a:r>
              <a:rPr lang="en-US" dirty="0" err="1" smtClean="0"/>
              <a:t>Quickstart</a:t>
            </a:r>
            <a:r>
              <a:rPr lang="en-US" dirty="0" smtClean="0"/>
              <a:t>: Master and Succeed </a:t>
            </a:r>
            <a:r>
              <a:rPr lang="en-US" sz="2400" dirty="0" smtClean="0"/>
              <a:t>(Type “</a:t>
            </a:r>
            <a:r>
              <a:rPr lang="en-US" sz="2400" dirty="0" err="1" smtClean="0"/>
              <a:t>Quickstart</a:t>
            </a:r>
            <a:r>
              <a:rPr lang="en-US" sz="2400" dirty="0" smtClean="0"/>
              <a:t>” in Go Box)</a:t>
            </a:r>
          </a:p>
          <a:p>
            <a:r>
              <a:rPr lang="en-US" dirty="0" smtClean="0"/>
              <a:t>Tons of on line help at Logos </a:t>
            </a:r>
            <a:r>
              <a:rPr lang="en-US" sz="2400" dirty="0" smtClean="0"/>
              <a:t>(Logos.com/pro)</a:t>
            </a:r>
          </a:p>
          <a:p>
            <a:r>
              <a:rPr lang="en-US" dirty="0" smtClean="0"/>
              <a:t>YouTube is your friend </a:t>
            </a:r>
            <a:r>
              <a:rPr lang="en-US" sz="2400" dirty="0" smtClean="0"/>
              <a:t>(search Logos 9)</a:t>
            </a:r>
          </a:p>
          <a:p>
            <a:r>
              <a:rPr lang="en-US" dirty="0" smtClean="0"/>
              <a:t>Facebook Groups on Tips and Tricks</a:t>
            </a:r>
          </a:p>
          <a:p>
            <a:r>
              <a:rPr lang="en-US" dirty="0" smtClean="0"/>
              <a:t>Moe Knows! ($) </a:t>
            </a:r>
            <a:r>
              <a:rPr lang="en-US" sz="2400" dirty="0" smtClean="0"/>
              <a:t>(mpseminars.com)</a:t>
            </a:r>
            <a:endParaRPr lang="en-US" dirty="0" smtClean="0"/>
          </a:p>
          <a:p>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6279196" y="4468118"/>
            <a:ext cx="2078569" cy="5632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8651219" y="3471384"/>
            <a:ext cx="3276620" cy="120105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98326" y="5343526"/>
            <a:ext cx="7278914" cy="7429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There is plenty of FREE help online</a:t>
            </a:r>
            <a:endParaRPr lang="en-US" sz="3600" dirty="0">
              <a:solidFill>
                <a:schemeClr val="bg2">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6394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Cripplegate Blog</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955" y="2669699"/>
            <a:ext cx="3088671" cy="3586843"/>
          </a:xfrm>
          <a:prstGeom prst="rect">
            <a:avLst/>
          </a:prstGeom>
        </p:spPr>
      </p:pic>
      <p:sp>
        <p:nvSpPr>
          <p:cNvPr id="5" name="Content Placeholder 4"/>
          <p:cNvSpPr>
            <a:spLocks noGrp="1"/>
          </p:cNvSpPr>
          <p:nvPr>
            <p:ph idx="1"/>
          </p:nvPr>
        </p:nvSpPr>
        <p:spPr>
          <a:xfrm>
            <a:off x="630555" y="1038940"/>
            <a:ext cx="3132241" cy="4625582"/>
          </a:xfrm>
        </p:spPr>
        <p:txBody>
          <a:bodyPr/>
          <a:lstStyle/>
          <a:p>
            <a:r>
              <a:rPr lang="en-US" dirty="0" smtClean="0"/>
              <a:t>Logos.com, Basic 8 Package Free</a:t>
            </a:r>
            <a:endParaRPr lang="en-US" dirty="0"/>
          </a:p>
        </p:txBody>
      </p:sp>
      <p:graphicFrame>
        <p:nvGraphicFramePr>
          <p:cNvPr id="8" name="Content Placeholder 3"/>
          <p:cNvGraphicFramePr>
            <a:graphicFrameLocks/>
          </p:cNvGraphicFramePr>
          <p:nvPr>
            <p:extLst/>
          </p:nvPr>
        </p:nvGraphicFramePr>
        <p:xfrm>
          <a:off x="3878396" y="1188009"/>
          <a:ext cx="8270242" cy="4937760"/>
        </p:xfrm>
        <a:graphic>
          <a:graphicData uri="http://schemas.openxmlformats.org/drawingml/2006/table">
            <a:tbl>
              <a:tblPr firstRow="1" bandRow="1">
                <a:tableStyleId>{2D5ABB26-0587-4C30-8999-92F81FD0307C}</a:tableStyleId>
              </a:tblPr>
              <a:tblGrid>
                <a:gridCol w="8270242">
                  <a:extLst>
                    <a:ext uri="{9D8B030D-6E8A-4147-A177-3AD203B41FA5}">
                      <a16:colId xmlns:a16="http://schemas.microsoft.com/office/drawing/2014/main" val="1550822577"/>
                    </a:ext>
                  </a:extLst>
                </a:gridCol>
              </a:tblGrid>
              <a:tr h="200025">
                <a:tc>
                  <a:txBody>
                    <a:bodyPr/>
                    <a:lstStyle/>
                    <a:p>
                      <a:pPr algn="l" fontAlgn="b"/>
                      <a:r>
                        <a:rPr lang="en-US" sz="1800" b="1" u="none" strike="noStrike" dirty="0">
                          <a:solidFill>
                            <a:schemeClr val="bg2">
                              <a:lumMod val="50000"/>
                            </a:schemeClr>
                          </a:solidFill>
                          <a:effectLst/>
                        </a:rPr>
                        <a:t>Lexham English Bible (LEB)</a:t>
                      </a:r>
                      <a:endParaRPr lang="en-US" sz="1800" b="1" i="0" u="none" strike="noStrike" dirty="0">
                        <a:solidFill>
                          <a:schemeClr val="bg2">
                            <a:lumMod val="50000"/>
                          </a:schemeClr>
                        </a:solidFill>
                        <a:effectLst/>
                        <a:latin typeface="Calibri" panose="020F0502020204030204" pitchFamily="34" charset="0"/>
                      </a:endParaRPr>
                    </a:p>
                  </a:txBody>
                  <a:tcPr marL="274320" marR="0" marT="0" marB="0" anchor="ctr"/>
                </a:tc>
                <a:extLst>
                  <a:ext uri="{0D108BD9-81ED-4DB2-BD59-A6C34878D82A}">
                    <a16:rowId xmlns:a16="http://schemas.microsoft.com/office/drawing/2014/main" val="3704946162"/>
                  </a:ext>
                </a:extLst>
              </a:tr>
              <a:tr h="200025">
                <a:tc>
                  <a:txBody>
                    <a:bodyPr/>
                    <a:lstStyle/>
                    <a:p>
                      <a:pPr algn="l" fontAlgn="ctr"/>
                      <a:r>
                        <a:rPr lang="en-US" sz="1800" b="1" u="none" strike="noStrike">
                          <a:solidFill>
                            <a:schemeClr val="bg2">
                              <a:lumMod val="50000"/>
                            </a:schemeClr>
                          </a:solidFill>
                          <a:effectLst/>
                        </a:rPr>
                        <a:t>The Holy Bible: King James Version (KJV)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790985244"/>
                  </a:ext>
                </a:extLst>
              </a:tr>
              <a:tr h="0">
                <a:tc>
                  <a:txBody>
                    <a:bodyPr/>
                    <a:lstStyle/>
                    <a:p>
                      <a:pPr algn="l" fontAlgn="ctr"/>
                      <a:r>
                        <a:rPr lang="en-US" sz="1800" b="1" u="none" strike="noStrike" dirty="0">
                          <a:solidFill>
                            <a:schemeClr val="bg2">
                              <a:lumMod val="50000"/>
                            </a:schemeClr>
                          </a:solidFill>
                          <a:effectLst/>
                        </a:rPr>
                        <a:t>Commentary Critical and Explanatory on the Whole Bible </a:t>
                      </a:r>
                      <a:endParaRPr lang="en-US" sz="1800" b="1" i="0" u="none" strike="noStrike" dirty="0">
                        <a:solidFill>
                          <a:schemeClr val="bg2">
                            <a:lumMod val="50000"/>
                          </a:schemeClr>
                        </a:solidFill>
                        <a:effectLst/>
                        <a:latin typeface="&amp;quot"/>
                      </a:endParaRPr>
                    </a:p>
                  </a:txBody>
                  <a:tcPr marL="274320" marR="182880" marT="0" marB="0" anchor="ctr"/>
                </a:tc>
                <a:extLst>
                  <a:ext uri="{0D108BD9-81ED-4DB2-BD59-A6C34878D82A}">
                    <a16:rowId xmlns:a16="http://schemas.microsoft.com/office/drawing/2014/main" val="4291005517"/>
                  </a:ext>
                </a:extLst>
              </a:tr>
              <a:tr h="200025">
                <a:tc>
                  <a:txBody>
                    <a:bodyPr/>
                    <a:lstStyle/>
                    <a:p>
                      <a:pPr algn="l" fontAlgn="ctr"/>
                      <a:r>
                        <a:rPr lang="en-US" sz="1800" b="1" u="none" strike="noStrike" dirty="0">
                          <a:solidFill>
                            <a:schemeClr val="bg2">
                              <a:lumMod val="50000"/>
                            </a:schemeClr>
                          </a:solidFill>
                          <a:effectLst/>
                        </a:rPr>
                        <a:t>High Definition Commentary: Romans </a:t>
                      </a:r>
                      <a:endParaRPr lang="en-US" sz="1800" b="1" i="0" u="none" strike="noStrike" dirty="0">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547806792"/>
                  </a:ext>
                </a:extLst>
              </a:tr>
              <a:tr h="200025">
                <a:tc>
                  <a:txBody>
                    <a:bodyPr/>
                    <a:lstStyle/>
                    <a:p>
                      <a:pPr algn="l" fontAlgn="b"/>
                      <a:r>
                        <a:rPr lang="en-US" sz="1800" b="1" u="none" strike="noStrike">
                          <a:solidFill>
                            <a:schemeClr val="bg2">
                              <a:lumMod val="50000"/>
                            </a:schemeClr>
                          </a:solidFill>
                          <a:effectLst/>
                        </a:rPr>
                        <a:t>Easton's Bible Dictionary</a:t>
                      </a:r>
                      <a:endParaRPr lang="en-US" sz="1800" b="1" i="0" u="none" strike="noStrike">
                        <a:solidFill>
                          <a:schemeClr val="bg2">
                            <a:lumMod val="50000"/>
                          </a:schemeClr>
                        </a:solidFill>
                        <a:effectLst/>
                        <a:latin typeface="Calibri" panose="020F0502020204030204" pitchFamily="34" charset="0"/>
                      </a:endParaRPr>
                    </a:p>
                  </a:txBody>
                  <a:tcPr marL="274320" marR="0" marT="0" marB="0" anchor="ctr"/>
                </a:tc>
                <a:extLst>
                  <a:ext uri="{0D108BD9-81ED-4DB2-BD59-A6C34878D82A}">
                    <a16:rowId xmlns:a16="http://schemas.microsoft.com/office/drawing/2014/main" val="287229339"/>
                  </a:ext>
                </a:extLst>
              </a:tr>
              <a:tr h="200025">
                <a:tc>
                  <a:txBody>
                    <a:bodyPr/>
                    <a:lstStyle/>
                    <a:p>
                      <a:pPr algn="l" fontAlgn="ctr"/>
                      <a:r>
                        <a:rPr lang="en-US" sz="1800" b="1" u="none" strike="noStrike">
                          <a:solidFill>
                            <a:schemeClr val="bg2">
                              <a:lumMod val="50000"/>
                            </a:schemeClr>
                          </a:solidFill>
                          <a:effectLst/>
                        </a:rPr>
                        <a:t>Lexham Bible Dictionary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029301355"/>
                  </a:ext>
                </a:extLst>
              </a:tr>
              <a:tr h="200025">
                <a:tc>
                  <a:txBody>
                    <a:bodyPr/>
                    <a:lstStyle/>
                    <a:p>
                      <a:pPr algn="l" fontAlgn="b"/>
                      <a:r>
                        <a:rPr lang="en-US" sz="1800" b="1" u="none" strike="noStrike">
                          <a:solidFill>
                            <a:schemeClr val="bg2">
                              <a:lumMod val="50000"/>
                            </a:schemeClr>
                          </a:solidFill>
                          <a:effectLst/>
                        </a:rPr>
                        <a:t>The Treasury of Scripture Knowledge</a:t>
                      </a:r>
                      <a:endParaRPr lang="en-US" sz="1800" b="1" i="0" u="none" strike="noStrike">
                        <a:solidFill>
                          <a:schemeClr val="bg2">
                            <a:lumMod val="50000"/>
                          </a:schemeClr>
                        </a:solidFill>
                        <a:effectLst/>
                        <a:latin typeface="Calibri" panose="020F0502020204030204" pitchFamily="34" charset="0"/>
                      </a:endParaRPr>
                    </a:p>
                  </a:txBody>
                  <a:tcPr marL="274320" marR="0" marT="0" marB="0" anchor="ctr"/>
                </a:tc>
                <a:extLst>
                  <a:ext uri="{0D108BD9-81ED-4DB2-BD59-A6C34878D82A}">
                    <a16:rowId xmlns:a16="http://schemas.microsoft.com/office/drawing/2014/main" val="717553115"/>
                  </a:ext>
                </a:extLst>
              </a:tr>
              <a:tr h="200025">
                <a:tc>
                  <a:txBody>
                    <a:bodyPr/>
                    <a:lstStyle/>
                    <a:p>
                      <a:pPr algn="l" fontAlgn="ctr"/>
                      <a:r>
                        <a:rPr lang="en-US" sz="1800" b="1" u="none" strike="noStrike">
                          <a:solidFill>
                            <a:schemeClr val="bg2">
                              <a:lumMod val="50000"/>
                            </a:schemeClr>
                          </a:solidFill>
                          <a:effectLst/>
                        </a:rPr>
                        <a:t>Brand New: A 40-Day Guide to Life in Christ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880507232"/>
                  </a:ext>
                </a:extLst>
              </a:tr>
              <a:tr h="200025">
                <a:tc>
                  <a:txBody>
                    <a:bodyPr/>
                    <a:lstStyle/>
                    <a:p>
                      <a:pPr algn="l" fontAlgn="ctr"/>
                      <a:r>
                        <a:rPr lang="en-US" sz="1800" b="1" u="none" strike="noStrike" dirty="0">
                          <a:solidFill>
                            <a:schemeClr val="bg2">
                              <a:lumMod val="50000"/>
                            </a:schemeClr>
                          </a:solidFill>
                          <a:effectLst/>
                        </a:rPr>
                        <a:t>Connect the Testaments: A 365-Day Devotional with Bible Reading Plan </a:t>
                      </a:r>
                      <a:endParaRPr lang="en-US" sz="1800" b="1" i="0" u="none" strike="noStrike" dirty="0">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638545544"/>
                  </a:ext>
                </a:extLst>
              </a:tr>
              <a:tr h="200025">
                <a:tc>
                  <a:txBody>
                    <a:bodyPr/>
                    <a:lstStyle/>
                    <a:p>
                      <a:pPr algn="l" fontAlgn="b"/>
                      <a:r>
                        <a:rPr lang="en-US" sz="1800" b="1" u="none" strike="noStrike">
                          <a:solidFill>
                            <a:schemeClr val="bg2">
                              <a:lumMod val="50000"/>
                            </a:schemeClr>
                          </a:solidFill>
                          <a:effectLst/>
                        </a:rPr>
                        <a:t>The Pilgrim's Progress</a:t>
                      </a:r>
                      <a:endParaRPr lang="en-US" sz="1800" b="1" i="0" u="none" strike="noStrike">
                        <a:solidFill>
                          <a:schemeClr val="bg2">
                            <a:lumMod val="50000"/>
                          </a:schemeClr>
                        </a:solidFill>
                        <a:effectLst/>
                        <a:latin typeface="Calibri" panose="020F0502020204030204" pitchFamily="34" charset="0"/>
                      </a:endParaRPr>
                    </a:p>
                  </a:txBody>
                  <a:tcPr marL="274320" marR="0" marT="0" marB="0" anchor="ctr"/>
                </a:tc>
                <a:extLst>
                  <a:ext uri="{0D108BD9-81ED-4DB2-BD59-A6C34878D82A}">
                    <a16:rowId xmlns:a16="http://schemas.microsoft.com/office/drawing/2014/main" val="3280695384"/>
                  </a:ext>
                </a:extLst>
              </a:tr>
              <a:tr h="200025">
                <a:tc>
                  <a:txBody>
                    <a:bodyPr/>
                    <a:lstStyle/>
                    <a:p>
                      <a:pPr algn="l" fontAlgn="ctr"/>
                      <a:r>
                        <a:rPr lang="en-US" sz="1800" b="1" u="none" strike="noStrike">
                          <a:solidFill>
                            <a:schemeClr val="bg2">
                              <a:lumMod val="50000"/>
                            </a:schemeClr>
                          </a:solidFill>
                          <a:effectLst/>
                        </a:rPr>
                        <a:t>A Pocket Lexicon to the Greek New Testament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166258005"/>
                  </a:ext>
                </a:extLst>
              </a:tr>
              <a:tr h="200025">
                <a:tc>
                  <a:txBody>
                    <a:bodyPr/>
                    <a:lstStyle/>
                    <a:p>
                      <a:pPr algn="l" fontAlgn="ctr"/>
                      <a:r>
                        <a:rPr lang="en-US" sz="1800" b="1" u="none" strike="noStrike">
                          <a:solidFill>
                            <a:schemeClr val="bg2">
                              <a:lumMod val="50000"/>
                            </a:schemeClr>
                          </a:solidFill>
                          <a:effectLst/>
                        </a:rPr>
                        <a:t>The Abridged Brown-Driver-Briggs Hebrew-English Lexicon of the Old Testament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1915728003"/>
                  </a:ext>
                </a:extLst>
              </a:tr>
              <a:tr h="200025">
                <a:tc>
                  <a:txBody>
                    <a:bodyPr/>
                    <a:lstStyle/>
                    <a:p>
                      <a:pPr algn="l" fontAlgn="ctr"/>
                      <a:r>
                        <a:rPr lang="en-US" sz="1800" b="1" u="none" strike="noStrike">
                          <a:solidFill>
                            <a:schemeClr val="bg2">
                              <a:lumMod val="50000"/>
                            </a:schemeClr>
                          </a:solidFill>
                          <a:effectLst/>
                        </a:rPr>
                        <a:t>Christianity Today, vol. 1 (October 1956–September 1957) (25 issues)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4076182225"/>
                  </a:ext>
                </a:extLst>
              </a:tr>
              <a:tr h="400050">
                <a:tc>
                  <a:txBody>
                    <a:bodyPr/>
                    <a:lstStyle/>
                    <a:p>
                      <a:pPr algn="l" fontAlgn="ctr"/>
                      <a:r>
                        <a:rPr lang="en-US" sz="1800" b="1" u="none" strike="noStrike">
                          <a:solidFill>
                            <a:schemeClr val="bg2">
                              <a:lumMod val="50000"/>
                            </a:schemeClr>
                          </a:solidFill>
                          <a:effectLst/>
                        </a:rPr>
                        <a:t>Disputation of Doctor Martin Luther on the Power and Efficacy of Indulgences (95 Theses)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1433262013"/>
                  </a:ext>
                </a:extLst>
              </a:tr>
              <a:tr h="200025">
                <a:tc>
                  <a:txBody>
                    <a:bodyPr/>
                    <a:lstStyle/>
                    <a:p>
                      <a:pPr algn="l" fontAlgn="ctr"/>
                      <a:r>
                        <a:rPr lang="en-US" sz="1800" b="1" u="none" strike="noStrike">
                          <a:solidFill>
                            <a:schemeClr val="bg2">
                              <a:lumMod val="50000"/>
                            </a:schemeClr>
                          </a:solidFill>
                          <a:effectLst/>
                        </a:rPr>
                        <a:t>The Confessions of Saint Augustine </a:t>
                      </a:r>
                      <a:endParaRPr lang="en-US" sz="1800" b="1" i="0" u="none" strike="noStrike">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3962365786"/>
                  </a:ext>
                </a:extLst>
              </a:tr>
              <a:tr h="200025">
                <a:tc>
                  <a:txBody>
                    <a:bodyPr/>
                    <a:lstStyle/>
                    <a:p>
                      <a:pPr algn="l" fontAlgn="ctr"/>
                      <a:r>
                        <a:rPr lang="en-US" sz="1800" b="1" u="none" strike="noStrike" dirty="0" err="1">
                          <a:solidFill>
                            <a:schemeClr val="bg2">
                              <a:lumMod val="50000"/>
                            </a:schemeClr>
                          </a:solidFill>
                          <a:effectLst/>
                        </a:rPr>
                        <a:t>Faithlife</a:t>
                      </a:r>
                      <a:r>
                        <a:rPr lang="en-US" sz="1800" b="1" u="none" strike="noStrike" dirty="0">
                          <a:solidFill>
                            <a:schemeClr val="bg2">
                              <a:lumMod val="50000"/>
                            </a:schemeClr>
                          </a:solidFill>
                          <a:effectLst/>
                        </a:rPr>
                        <a:t> Study Bible </a:t>
                      </a:r>
                      <a:r>
                        <a:rPr lang="en-US" sz="1800" b="1" u="none" strike="noStrike" dirty="0" smtClean="0">
                          <a:solidFill>
                            <a:schemeClr val="bg2">
                              <a:lumMod val="50000"/>
                            </a:schemeClr>
                          </a:solidFill>
                          <a:effectLst/>
                        </a:rPr>
                        <a:t>Infographics,</a:t>
                      </a:r>
                      <a:r>
                        <a:rPr lang="en-US" sz="1800" b="1" u="none" strike="noStrike" baseline="0" dirty="0" smtClean="0">
                          <a:solidFill>
                            <a:schemeClr val="bg2">
                              <a:lumMod val="50000"/>
                            </a:schemeClr>
                          </a:solidFill>
                          <a:effectLst/>
                        </a:rPr>
                        <a:t> Notes, Photos, Video Resources</a:t>
                      </a:r>
                      <a:endParaRPr lang="en-US" sz="1800" b="1" i="0" u="none" strike="noStrike" dirty="0">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2725460264"/>
                  </a:ext>
                </a:extLst>
              </a:tr>
              <a:tr h="200025">
                <a:tc>
                  <a:txBody>
                    <a:bodyPr/>
                    <a:lstStyle/>
                    <a:p>
                      <a:pPr marL="0" marR="0" indent="0" algn="l" defTabSz="928916" rtl="0" eaLnBrk="1" fontAlgn="b" latinLnBrk="0" hangingPunct="1">
                        <a:lnSpc>
                          <a:spcPct val="100000"/>
                        </a:lnSpc>
                        <a:spcBef>
                          <a:spcPts val="0"/>
                        </a:spcBef>
                        <a:spcAft>
                          <a:spcPts val="0"/>
                        </a:spcAft>
                        <a:buClrTx/>
                        <a:buSzTx/>
                        <a:buFontTx/>
                        <a:buNone/>
                        <a:tabLst/>
                        <a:defRPr/>
                      </a:pPr>
                      <a:r>
                        <a:rPr lang="en-US" sz="1800" b="1" u="none" strike="noStrike" dirty="0" smtClean="0">
                          <a:solidFill>
                            <a:schemeClr val="bg2">
                              <a:lumMod val="50000"/>
                            </a:schemeClr>
                          </a:solidFill>
                          <a:effectLst/>
                        </a:rPr>
                        <a:t>Mobile Ed: NT313 Jesus and the Witness of the Outsiders (1 hour course - audio) </a:t>
                      </a:r>
                      <a:endParaRPr lang="en-US" sz="1800" b="1" i="0" u="none" strike="noStrike" dirty="0" smtClean="0">
                        <a:solidFill>
                          <a:schemeClr val="bg2">
                            <a:lumMod val="50000"/>
                          </a:schemeClr>
                        </a:solidFill>
                        <a:effectLst/>
                        <a:latin typeface="&amp;quot"/>
                      </a:endParaRPr>
                    </a:p>
                  </a:txBody>
                  <a:tcPr marL="274320" marR="0" marT="0" marB="0" anchor="ctr"/>
                </a:tc>
                <a:extLst>
                  <a:ext uri="{0D108BD9-81ED-4DB2-BD59-A6C34878D82A}">
                    <a16:rowId xmlns:a16="http://schemas.microsoft.com/office/drawing/2014/main" val="4264083558"/>
                  </a:ext>
                </a:extLst>
              </a:tr>
            </a:tbl>
          </a:graphicData>
        </a:graphic>
      </p:graphicFrame>
    </p:spTree>
    <p:extLst>
      <p:ext uri="{BB962C8B-B14F-4D97-AF65-F5344CB8AC3E}">
        <p14:creationId xmlns:p14="http://schemas.microsoft.com/office/powerpoint/2010/main" val="50030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555" y="902518"/>
            <a:ext cx="10058400" cy="4821344"/>
          </a:xfrm>
        </p:spPr>
        <p:txBody>
          <a:bodyPr/>
          <a:lstStyle/>
          <a:p>
            <a:endParaRPr lang="en-US" dirty="0"/>
          </a:p>
        </p:txBody>
      </p:sp>
      <p:graphicFrame>
        <p:nvGraphicFramePr>
          <p:cNvPr id="4" name="Table 3"/>
          <p:cNvGraphicFramePr>
            <a:graphicFrameLocks noGrp="1"/>
          </p:cNvGraphicFramePr>
          <p:nvPr>
            <p:extLst/>
          </p:nvPr>
        </p:nvGraphicFramePr>
        <p:xfrm>
          <a:off x="266700" y="222025"/>
          <a:ext cx="11664948" cy="6094244"/>
        </p:xfrm>
        <a:graphic>
          <a:graphicData uri="http://schemas.openxmlformats.org/drawingml/2006/table">
            <a:tbl>
              <a:tblPr firstRow="1" bandRow="1">
                <a:tableStyleId>{5C22544A-7EE6-4342-B048-85BDC9FD1C3A}</a:tableStyleId>
              </a:tblPr>
              <a:tblGrid>
                <a:gridCol w="901383">
                  <a:extLst>
                    <a:ext uri="{9D8B030D-6E8A-4147-A177-3AD203B41FA5}">
                      <a16:colId xmlns:a16="http://schemas.microsoft.com/office/drawing/2014/main" val="217265849"/>
                    </a:ext>
                  </a:extLst>
                </a:gridCol>
                <a:gridCol w="2094388">
                  <a:extLst>
                    <a:ext uri="{9D8B030D-6E8A-4147-A177-3AD203B41FA5}">
                      <a16:colId xmlns:a16="http://schemas.microsoft.com/office/drawing/2014/main" val="3222840834"/>
                    </a:ext>
                  </a:extLst>
                </a:gridCol>
                <a:gridCol w="901383">
                  <a:extLst>
                    <a:ext uri="{9D8B030D-6E8A-4147-A177-3AD203B41FA5}">
                      <a16:colId xmlns:a16="http://schemas.microsoft.com/office/drawing/2014/main" val="29419976"/>
                    </a:ext>
                  </a:extLst>
                </a:gridCol>
                <a:gridCol w="2014854">
                  <a:extLst>
                    <a:ext uri="{9D8B030D-6E8A-4147-A177-3AD203B41FA5}">
                      <a16:colId xmlns:a16="http://schemas.microsoft.com/office/drawing/2014/main" val="1672172793"/>
                    </a:ext>
                  </a:extLst>
                </a:gridCol>
                <a:gridCol w="1139983">
                  <a:extLst>
                    <a:ext uri="{9D8B030D-6E8A-4147-A177-3AD203B41FA5}">
                      <a16:colId xmlns:a16="http://schemas.microsoft.com/office/drawing/2014/main" val="2037988632"/>
                    </a:ext>
                  </a:extLst>
                </a:gridCol>
                <a:gridCol w="1696720">
                  <a:extLst>
                    <a:ext uri="{9D8B030D-6E8A-4147-A177-3AD203B41FA5}">
                      <a16:colId xmlns:a16="http://schemas.microsoft.com/office/drawing/2014/main" val="3942494088"/>
                    </a:ext>
                  </a:extLst>
                </a:gridCol>
                <a:gridCol w="901383">
                  <a:extLst>
                    <a:ext uri="{9D8B030D-6E8A-4147-A177-3AD203B41FA5}">
                      <a16:colId xmlns:a16="http://schemas.microsoft.com/office/drawing/2014/main" val="1583936091"/>
                    </a:ext>
                  </a:extLst>
                </a:gridCol>
                <a:gridCol w="2014854">
                  <a:extLst>
                    <a:ext uri="{9D8B030D-6E8A-4147-A177-3AD203B41FA5}">
                      <a16:colId xmlns:a16="http://schemas.microsoft.com/office/drawing/2014/main" val="2879694831"/>
                    </a:ext>
                  </a:extLst>
                </a:gridCol>
              </a:tblGrid>
              <a:tr h="274320">
                <a:tc>
                  <a:txBody>
                    <a:bodyPr/>
                    <a:lstStyle/>
                    <a:p>
                      <a:pPr algn="l" rtl="0" fontAlgn="ctr"/>
                      <a:r>
                        <a:rPr lang="en-US" sz="1050" u="none" strike="noStrike" dirty="0">
                          <a:effectLst/>
                        </a:rPr>
                        <a:t>Book Name</a:t>
                      </a:r>
                      <a:endParaRPr lang="en-US" sz="1050" b="1" i="0" u="none" strike="noStrike" dirty="0">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Abbreviations</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Book Name</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Abbreviations</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Book Name</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Abbreviations</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Book Name</a:t>
                      </a:r>
                      <a:endParaRPr lang="en-US" sz="1050" b="1" i="0" u="none" strike="noStrike">
                        <a:solidFill>
                          <a:srgbClr val="FFFFFF"/>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Abbreviations</a:t>
                      </a:r>
                      <a:endParaRPr lang="en-US" sz="1050" b="1" i="0" u="none" strike="noStrike" dirty="0">
                        <a:solidFill>
                          <a:srgbClr val="FFFFFF"/>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458912059"/>
                  </a:ext>
                </a:extLst>
              </a:tr>
              <a:tr h="348107">
                <a:tc>
                  <a:txBody>
                    <a:bodyPr/>
                    <a:lstStyle/>
                    <a:p>
                      <a:pPr algn="l" rtl="0" fontAlgn="ctr"/>
                      <a:r>
                        <a:rPr lang="en-US" sz="1050" u="none" strike="noStrike">
                          <a:effectLst/>
                        </a:rPr>
                        <a:t>Genesis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Gen, Ge, Gn</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Ecclesiastes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Eccles, Eccle, Ecc, Ec, Qoh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Matthew</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Matt, Mt</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Timothy</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Tim, 1 Ti, I Ti, 1Ti, I Tim, 1Tim, I Timothy, 1st Tim, </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110610539"/>
                  </a:ext>
                </a:extLst>
              </a:tr>
              <a:tr h="348107">
                <a:tc>
                  <a:txBody>
                    <a:bodyPr/>
                    <a:lstStyle/>
                    <a:p>
                      <a:pPr algn="l" rtl="0" fontAlgn="ctr"/>
                      <a:r>
                        <a:rPr lang="en-US" sz="1050" u="none" strike="noStrike">
                          <a:effectLst/>
                        </a:rPr>
                        <a:t>Exodus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err="1">
                          <a:effectLst/>
                        </a:rPr>
                        <a:t>Exod</a:t>
                      </a:r>
                      <a:r>
                        <a:rPr lang="en-US" sz="1050" u="none" strike="noStrike" dirty="0">
                          <a:effectLst/>
                        </a:rPr>
                        <a:t>, </a:t>
                      </a:r>
                      <a:r>
                        <a:rPr lang="en-US" sz="1050" u="none" strike="noStrike" dirty="0" err="1">
                          <a:effectLst/>
                        </a:rPr>
                        <a:t>Exo</a:t>
                      </a:r>
                      <a:r>
                        <a:rPr lang="en-US" sz="1050" u="none" strike="noStrike" dirty="0">
                          <a:effectLst/>
                        </a:rPr>
                        <a:t>, Ex</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Song of Solomon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Song of Songs, Song, So, SOS, Canticles, Cant</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Mark</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Mrk, Mar, Mk, Mr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Timothy</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2Timothy, 2nd Tim, 2nd Timothy, Second Tim</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735320868"/>
                  </a:ext>
                </a:extLst>
              </a:tr>
              <a:tr h="175931">
                <a:tc>
                  <a:txBody>
                    <a:bodyPr/>
                    <a:lstStyle/>
                    <a:p>
                      <a:pPr algn="l" rtl="0" fontAlgn="ctr"/>
                      <a:r>
                        <a:rPr lang="en-US" sz="1050" u="none" strike="noStrike">
                          <a:effectLst/>
                        </a:rPr>
                        <a:t>Leviticus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Lev, Le, Lv</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Isaiah</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Isa, Is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Luke</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Luk, Lk</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Titus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Titus, Tit, Ti</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4152004083"/>
                  </a:ext>
                </a:extLst>
              </a:tr>
              <a:tr h="175931">
                <a:tc>
                  <a:txBody>
                    <a:bodyPr/>
                    <a:lstStyle/>
                    <a:p>
                      <a:pPr algn="l" rtl="0" fontAlgn="ctr"/>
                      <a:r>
                        <a:rPr lang="en-US" sz="1050" u="none" strike="noStrike">
                          <a:effectLst/>
                        </a:rPr>
                        <a:t>Numbers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Num, Nu, Nm, Nb</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Jeremiah</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Jer, Je, Jr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John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John, Joh, Jhn, Jn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Philemon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Philem, Phm, Pm</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618945176"/>
                  </a:ext>
                </a:extLst>
              </a:tr>
              <a:tr h="175931">
                <a:tc>
                  <a:txBody>
                    <a:bodyPr/>
                    <a:lstStyle/>
                    <a:p>
                      <a:pPr algn="l" rtl="0" fontAlgn="ctr"/>
                      <a:r>
                        <a:rPr lang="en-US" sz="1050" u="none" strike="noStrike">
                          <a:effectLst/>
                        </a:rPr>
                        <a:t>Deuteronomy</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Deut, De, Dt</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Lamentations</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Lam, La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Acts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Act, Ac</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Hebrews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Hebrews, Heb</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1460110615"/>
                  </a:ext>
                </a:extLst>
              </a:tr>
              <a:tr h="175931">
                <a:tc>
                  <a:txBody>
                    <a:bodyPr/>
                    <a:lstStyle/>
                    <a:p>
                      <a:pPr algn="l" rtl="0" fontAlgn="ctr"/>
                      <a:r>
                        <a:rPr lang="en-US" sz="1050" u="none" strike="noStrike">
                          <a:effectLst/>
                        </a:rPr>
                        <a:t>Joshua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Josh, Jos, Jsh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Ezekiel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Ezek, Eze, Ezk</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Romans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Rom, Ro, Rm</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James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James, Jas, Jm</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896363065"/>
                  </a:ext>
                </a:extLst>
              </a:tr>
              <a:tr h="348107">
                <a:tc>
                  <a:txBody>
                    <a:bodyPr/>
                    <a:lstStyle/>
                    <a:p>
                      <a:pPr algn="l" rtl="0" fontAlgn="ctr"/>
                      <a:r>
                        <a:rPr lang="en-US" sz="1050" u="none" strike="noStrike">
                          <a:effectLst/>
                        </a:rPr>
                        <a:t>Judges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Judg, Jdg, Jg, Jdgs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Daniel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Dan, Da, </a:t>
                      </a:r>
                      <a:r>
                        <a:rPr lang="en-US" sz="1050" u="none" strike="noStrike" dirty="0" err="1">
                          <a:effectLst/>
                        </a:rPr>
                        <a:t>Dn</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Corinthians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pl-PL" sz="1050" u="none" strike="noStrike">
                          <a:effectLst/>
                        </a:rPr>
                        <a:t>1 Cor, 1 Co, I Co, 1Co, I Cor, 1Cor</a:t>
                      </a:r>
                      <a:endParaRPr lang="pl-PL"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Peter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Pet, 1 Pe, I Pe, 1Pe, I Pet, 1Pet, I Pt, 1 Pt, 1Pt</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815759608"/>
                  </a:ext>
                </a:extLst>
              </a:tr>
              <a:tr h="348107">
                <a:tc>
                  <a:txBody>
                    <a:bodyPr/>
                    <a:lstStyle/>
                    <a:p>
                      <a:pPr algn="l" rtl="0" fontAlgn="ctr"/>
                      <a:r>
                        <a:rPr lang="en-US" sz="1050" u="none" strike="noStrike">
                          <a:effectLst/>
                        </a:rPr>
                        <a:t>Ruth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Rth, Ru</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Hosea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Hos, Ho</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Corinthians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Cor, 2 Co, II Co, 2Co, II Cor, 2Cor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Peter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2P, II Peter, 2Peter, 2nd Peter, Second Peter</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4217745639"/>
                  </a:ext>
                </a:extLst>
              </a:tr>
              <a:tr h="259326">
                <a:tc>
                  <a:txBody>
                    <a:bodyPr/>
                    <a:lstStyle/>
                    <a:p>
                      <a:pPr algn="l" rtl="0" fontAlgn="ctr"/>
                      <a:r>
                        <a:rPr lang="en-US" sz="1050" u="none" strike="noStrike">
                          <a:effectLst/>
                        </a:rPr>
                        <a:t>1 Samuel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sv-SE" sz="1050" u="none" strike="noStrike">
                          <a:effectLst/>
                        </a:rPr>
                        <a:t>1 Sam, 1 Sa, 1S, I Sa, 1 Sm, 1Sa, 1Sam</a:t>
                      </a:r>
                      <a:endParaRPr lang="sv-SE"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Joel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Joe, Jl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Galatians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Gal, Ga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John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John, 1 Jn, I Jn, 1Jn, I Jo, 1John</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2162271740"/>
                  </a:ext>
                </a:extLst>
              </a:tr>
              <a:tr h="259326">
                <a:tc>
                  <a:txBody>
                    <a:bodyPr/>
                    <a:lstStyle/>
                    <a:p>
                      <a:pPr algn="l" rtl="0" fontAlgn="ctr"/>
                      <a:r>
                        <a:rPr lang="en-US" sz="1050" u="none" strike="noStrike">
                          <a:effectLst/>
                        </a:rPr>
                        <a:t>2 Samuel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Sam, 2 Sa, 2S, II Sa, 2 Sm, 2Sa, II Sam</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Amos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Am</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Ephesians</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Ephes, Eph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John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fi-FI" sz="1050" u="none" strike="noStrike">
                          <a:effectLst/>
                        </a:rPr>
                        <a:t>2 John, 2 Jn, II Jn, 2Jn, II Jo, 2Jo</a:t>
                      </a:r>
                      <a:endParaRPr lang="fi-FI"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1657046462"/>
                  </a:ext>
                </a:extLst>
              </a:tr>
              <a:tr h="259326">
                <a:tc>
                  <a:txBody>
                    <a:bodyPr/>
                    <a:lstStyle/>
                    <a:p>
                      <a:pPr algn="l" rtl="0" fontAlgn="ctr"/>
                      <a:r>
                        <a:rPr lang="en-US" sz="1050" u="none" strike="noStrike">
                          <a:effectLst/>
                        </a:rPr>
                        <a:t>1 Kings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Kgs, 1 Ki, 1K, I Kgs, 1Kgs, I Ki, 1Ki, </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Obadiah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Obad, Ob</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Philippians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Phil, Php, Pp</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3 John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III John, 3John, 3rd John, Third John</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575641595"/>
                  </a:ext>
                </a:extLst>
              </a:tr>
              <a:tr h="259326">
                <a:tc>
                  <a:txBody>
                    <a:bodyPr/>
                    <a:lstStyle/>
                    <a:p>
                      <a:pPr algn="l" rtl="0" fontAlgn="ctr"/>
                      <a:r>
                        <a:rPr lang="en-US" sz="1050" u="none" strike="noStrike">
                          <a:effectLst/>
                        </a:rPr>
                        <a:t>2 Kings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Kgs, 2 Ki, 2K, II Kgs, 2Kgs, II Ki, 2Ki</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Jonah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Jnh, Jon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Colossians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Col, Co</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Jude</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Jude, Jud, Jd</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752920166"/>
                  </a:ext>
                </a:extLst>
              </a:tr>
              <a:tr h="348107">
                <a:tc>
                  <a:txBody>
                    <a:bodyPr/>
                    <a:lstStyle/>
                    <a:p>
                      <a:pPr algn="l" rtl="0" fontAlgn="ctr"/>
                      <a:r>
                        <a:rPr lang="en-US" sz="1050" u="none" strike="noStrike">
                          <a:effectLst/>
                        </a:rPr>
                        <a:t>1 Chronicles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pl-PL" sz="1050" u="none" strike="noStrike">
                          <a:effectLst/>
                        </a:rPr>
                        <a:t>1 Chron, 1 Ch, I Ch, 1Ch, 1 Chr, I Chr, 1Chr, I Chron, 1Chron</a:t>
                      </a:r>
                      <a:endParaRPr lang="pl-PL"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Micah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Micah, Mic, Mc</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1 Thessalonians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1 </a:t>
                      </a:r>
                      <a:r>
                        <a:rPr lang="en-US" sz="1050" u="none" strike="noStrike" dirty="0" err="1">
                          <a:effectLst/>
                        </a:rPr>
                        <a:t>Thess</a:t>
                      </a:r>
                      <a:r>
                        <a:rPr lang="en-US" sz="1050" u="none" strike="noStrike" dirty="0">
                          <a:effectLst/>
                        </a:rPr>
                        <a:t>, 1 </a:t>
                      </a:r>
                      <a:r>
                        <a:rPr lang="en-US" sz="1050" u="none" strike="noStrike" dirty="0" err="1">
                          <a:effectLst/>
                        </a:rPr>
                        <a:t>Th</a:t>
                      </a:r>
                      <a:r>
                        <a:rPr lang="en-US" sz="1050" u="none" strike="noStrike" dirty="0">
                          <a:effectLst/>
                        </a:rPr>
                        <a:t>, I </a:t>
                      </a:r>
                      <a:r>
                        <a:rPr lang="en-US" sz="1050" u="none" strike="noStrike" dirty="0" err="1">
                          <a:effectLst/>
                        </a:rPr>
                        <a:t>Th</a:t>
                      </a:r>
                      <a:r>
                        <a:rPr lang="en-US" sz="1050" u="none" strike="noStrike" dirty="0">
                          <a:effectLst/>
                        </a:rPr>
                        <a:t>, 1Th, I </a:t>
                      </a:r>
                      <a:r>
                        <a:rPr lang="en-US" sz="1050" u="none" strike="noStrike" dirty="0" err="1">
                          <a:effectLst/>
                        </a:rPr>
                        <a:t>Thes</a:t>
                      </a:r>
                      <a:r>
                        <a:rPr lang="en-US" sz="1050" u="none" strike="noStrike" dirty="0">
                          <a:effectLst/>
                        </a:rPr>
                        <a:t>, 1Thes, I </a:t>
                      </a:r>
                      <a:r>
                        <a:rPr lang="en-US" sz="1050" u="none" strike="noStrike" dirty="0" err="1">
                          <a:effectLst/>
                        </a:rPr>
                        <a:t>Thess</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Revelation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Rev, Re, The Revelation</a:t>
                      </a:r>
                      <a:endParaRPr lang="en-US" sz="1050" b="0" i="0" u="none" strike="noStrike">
                        <a:solidFill>
                          <a:srgbClr val="58525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1331473382"/>
                  </a:ext>
                </a:extLst>
              </a:tr>
              <a:tr h="348107">
                <a:tc>
                  <a:txBody>
                    <a:bodyPr/>
                    <a:lstStyle/>
                    <a:p>
                      <a:pPr algn="l" rtl="0" fontAlgn="ctr"/>
                      <a:r>
                        <a:rPr lang="en-US" sz="1050" u="none" strike="noStrike">
                          <a:effectLst/>
                        </a:rPr>
                        <a:t>2 Chronicles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Chron, 2 Ch, II Ch, 2Ch, II Chr, 2Chr, II Chron, 2Chron</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Nahum</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Nah, Na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2 Thessalonians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dirty="0">
                          <a:effectLst/>
                        </a:rPr>
                        <a:t>2 </a:t>
                      </a:r>
                      <a:r>
                        <a:rPr lang="en-US" sz="1050" u="none" strike="noStrike" dirty="0" err="1">
                          <a:effectLst/>
                        </a:rPr>
                        <a:t>Th</a:t>
                      </a:r>
                      <a:r>
                        <a:rPr lang="en-US" sz="1050" u="none" strike="noStrike" dirty="0">
                          <a:effectLst/>
                        </a:rPr>
                        <a:t>, II </a:t>
                      </a:r>
                      <a:r>
                        <a:rPr lang="en-US" sz="1050" u="none" strike="noStrike" dirty="0" err="1">
                          <a:effectLst/>
                        </a:rPr>
                        <a:t>Th</a:t>
                      </a:r>
                      <a:r>
                        <a:rPr lang="en-US" sz="1050" u="none" strike="noStrike" dirty="0">
                          <a:effectLst/>
                        </a:rPr>
                        <a:t>, 2Th, II </a:t>
                      </a:r>
                      <a:r>
                        <a:rPr lang="en-US" sz="1050" u="none" strike="noStrike" dirty="0" err="1">
                          <a:effectLst/>
                        </a:rPr>
                        <a:t>Thes</a:t>
                      </a:r>
                      <a:r>
                        <a:rPr lang="en-US" sz="1050" u="none" strike="noStrike" dirty="0">
                          <a:effectLst/>
                        </a:rPr>
                        <a:t>, 2Thes, II </a:t>
                      </a:r>
                      <a:r>
                        <a:rPr lang="en-US" sz="1050" u="none" strike="noStrike" dirty="0" err="1">
                          <a:effectLst/>
                        </a:rPr>
                        <a:t>Thess</a:t>
                      </a:r>
                      <a:r>
                        <a:rPr lang="en-US" sz="1050" u="none" strike="noStrike" dirty="0">
                          <a:effectLst/>
                        </a:rPr>
                        <a:t>, 2Thess</a:t>
                      </a:r>
                      <a:endParaRPr lang="en-US" sz="1050" b="0" i="0" u="none" strike="noStrike" dirty="0">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3836980994"/>
                  </a:ext>
                </a:extLst>
              </a:tr>
              <a:tr h="331709">
                <a:tc>
                  <a:txBody>
                    <a:bodyPr/>
                    <a:lstStyle/>
                    <a:p>
                      <a:pPr algn="l" rtl="0" fontAlgn="ctr"/>
                      <a:r>
                        <a:rPr lang="en-US" sz="1050" u="none" strike="noStrike">
                          <a:effectLst/>
                        </a:rPr>
                        <a:t>Ezra</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Ezr, Ez</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Habakkuk</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Hab, Hab, Hb</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extLst>
                  <a:ext uri="{0D108BD9-81ED-4DB2-BD59-A6C34878D82A}">
                    <a16:rowId xmlns:a16="http://schemas.microsoft.com/office/drawing/2014/main" val="19145008"/>
                  </a:ext>
                </a:extLst>
              </a:tr>
              <a:tr h="331709">
                <a:tc>
                  <a:txBody>
                    <a:bodyPr/>
                    <a:lstStyle/>
                    <a:p>
                      <a:pPr algn="l" rtl="0" fontAlgn="ctr"/>
                      <a:r>
                        <a:rPr lang="en-US" sz="1050" u="none" strike="noStrike">
                          <a:effectLst/>
                        </a:rPr>
                        <a:t>Nehemiah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Neh, Ne</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Zephaniah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Zeph, Zep, Zp</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extLst>
                  <a:ext uri="{0D108BD9-81ED-4DB2-BD59-A6C34878D82A}">
                    <a16:rowId xmlns:a16="http://schemas.microsoft.com/office/drawing/2014/main" val="2454540707"/>
                  </a:ext>
                </a:extLst>
              </a:tr>
              <a:tr h="331709">
                <a:tc>
                  <a:txBody>
                    <a:bodyPr/>
                    <a:lstStyle/>
                    <a:p>
                      <a:pPr algn="l" rtl="0" fontAlgn="ctr"/>
                      <a:r>
                        <a:rPr lang="en-US" sz="1050" u="none" strike="noStrike">
                          <a:effectLst/>
                        </a:rPr>
                        <a:t>Esther</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Esth, Es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Haggai</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Haggai, Hag, Hg</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extLst>
                  <a:ext uri="{0D108BD9-81ED-4DB2-BD59-A6C34878D82A}">
                    <a16:rowId xmlns:a16="http://schemas.microsoft.com/office/drawing/2014/main" val="4118758250"/>
                  </a:ext>
                </a:extLst>
              </a:tr>
              <a:tr h="331709">
                <a:tc>
                  <a:txBody>
                    <a:bodyPr/>
                    <a:lstStyle/>
                    <a:p>
                      <a:pPr algn="l" rtl="0" fontAlgn="ctr"/>
                      <a:r>
                        <a:rPr lang="en-US" sz="1050" u="none" strike="noStrike">
                          <a:effectLst/>
                        </a:rPr>
                        <a:t>Job</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Jb</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Zechariah</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Zech, Zec, Zc</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extLst>
                  <a:ext uri="{0D108BD9-81ED-4DB2-BD59-A6C34878D82A}">
                    <a16:rowId xmlns:a16="http://schemas.microsoft.com/office/drawing/2014/main" val="2571711050"/>
                  </a:ext>
                </a:extLst>
              </a:tr>
              <a:tr h="331709">
                <a:tc>
                  <a:txBody>
                    <a:bodyPr/>
                    <a:lstStyle/>
                    <a:p>
                      <a:pPr algn="l" rtl="0" fontAlgn="ctr"/>
                      <a:r>
                        <a:rPr lang="en-US" sz="1050" u="none" strike="noStrike">
                          <a:effectLst/>
                        </a:rPr>
                        <a:t>Psalms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Psalm, Pslm, Ps, Psa, Psm, Pss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Malachi</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Mal, Mal, Ml</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extLst>
                  <a:ext uri="{0D108BD9-81ED-4DB2-BD59-A6C34878D82A}">
                    <a16:rowId xmlns:a16="http://schemas.microsoft.com/office/drawing/2014/main" val="2773249119"/>
                  </a:ext>
                </a:extLst>
              </a:tr>
              <a:tr h="331709">
                <a:tc>
                  <a:txBody>
                    <a:bodyPr/>
                    <a:lstStyle/>
                    <a:p>
                      <a:pPr algn="l" rtl="0" fontAlgn="ctr"/>
                      <a:r>
                        <a:rPr lang="en-US" sz="1050" u="none" strike="noStrike">
                          <a:effectLst/>
                        </a:rPr>
                        <a:t>Proverbs</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rtl="0" fontAlgn="ctr"/>
                      <a:r>
                        <a:rPr lang="en-US" sz="1050" u="none" strike="noStrike">
                          <a:effectLst/>
                        </a:rPr>
                        <a:t>Prov, Pro, Pr, Prv</a:t>
                      </a:r>
                      <a:endParaRPr lang="en-US" sz="1050" b="0" i="0" u="none" strike="noStrike">
                        <a:solidFill>
                          <a:srgbClr val="58525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ctr"/>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nchor="ctr"/>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a:effectLst/>
                        </a:rPr>
                        <a:t> </a:t>
                      </a:r>
                      <a:endParaRPr lang="en-US" sz="2000" b="0" i="0" u="none" strike="noStrike">
                        <a:solidFill>
                          <a:srgbClr val="000000"/>
                        </a:solidFill>
                        <a:effectLst/>
                        <a:latin typeface="Arial" panose="020B0604020202020204" pitchFamily="34" charset="0"/>
                      </a:endParaRPr>
                    </a:p>
                  </a:txBody>
                  <a:tcPr marL="3490" marR="3490" marT="3490" marB="0"/>
                </a:tc>
                <a:tc>
                  <a:txBody>
                    <a:bodyPr/>
                    <a:lstStyle/>
                    <a:p>
                      <a:pPr algn="l" fontAlgn="t"/>
                      <a:r>
                        <a:rPr lang="en-US" sz="2000" u="none" strike="noStrike" dirty="0">
                          <a:effectLst/>
                        </a:rPr>
                        <a:t> </a:t>
                      </a:r>
                      <a:endParaRPr lang="en-US" sz="2000" b="0" i="0" u="none" strike="noStrike" dirty="0">
                        <a:solidFill>
                          <a:srgbClr val="000000"/>
                        </a:solidFill>
                        <a:effectLst/>
                        <a:latin typeface="Arial" panose="020B0604020202020204" pitchFamily="34" charset="0"/>
                      </a:endParaRPr>
                    </a:p>
                  </a:txBody>
                  <a:tcPr marL="3490" marR="3490" marT="3490" marB="0"/>
                </a:tc>
                <a:extLst>
                  <a:ext uri="{0D108BD9-81ED-4DB2-BD59-A6C34878D82A}">
                    <a16:rowId xmlns:a16="http://schemas.microsoft.com/office/drawing/2014/main" val="252061978"/>
                  </a:ext>
                </a:extLst>
              </a:tr>
            </a:tbl>
          </a:graphicData>
        </a:graphic>
      </p:graphicFrame>
      <p:sp>
        <p:nvSpPr>
          <p:cNvPr id="5" name="Rounded Rectangle 4"/>
          <p:cNvSpPr/>
          <p:nvPr/>
        </p:nvSpPr>
        <p:spPr>
          <a:xfrm>
            <a:off x="6318250" y="4690619"/>
            <a:ext cx="5200650" cy="1479963"/>
          </a:xfrm>
          <a:prstGeom prst="roundRect">
            <a:avLst>
              <a:gd name="adj" fmla="val 2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HINTS</a:t>
            </a:r>
          </a:p>
          <a:p>
            <a:pPr marL="285750" indent="-285750">
              <a:buFont typeface="Arial" panose="020B0604020202020204" pitchFamily="34" charset="0"/>
              <a:buChar char="•"/>
            </a:pPr>
            <a:r>
              <a:rPr lang="en-US" dirty="0" smtClean="0"/>
              <a:t>USE LOGICAL ABBREVIATIONS!!! </a:t>
            </a:r>
          </a:p>
          <a:p>
            <a:pPr marL="285750" indent="-285750">
              <a:buFont typeface="Arial" panose="020B0604020202020204" pitchFamily="34" charset="0"/>
              <a:buChar char="•"/>
            </a:pPr>
            <a:r>
              <a:rPr lang="en-US" dirty="0" smtClean="0"/>
              <a:t>USE SPACES (OR NOT) WITH VERSE NUMBERS </a:t>
            </a:r>
          </a:p>
          <a:p>
            <a:pPr marL="285750" indent="-285750">
              <a:buFont typeface="Arial" panose="020B0604020202020204" pitchFamily="34" charset="0"/>
              <a:buChar char="•"/>
            </a:pPr>
            <a:r>
              <a:rPr lang="en-US" dirty="0" smtClean="0"/>
              <a:t>USE &lt;TAB&gt; WHILE IN A BIBLE TO ENTER VERSE</a:t>
            </a:r>
            <a:endParaRPr lang="en-US" dirty="0"/>
          </a:p>
        </p:txBody>
      </p:sp>
    </p:spTree>
    <p:extLst>
      <p:ext uri="{BB962C8B-B14F-4D97-AF65-F5344CB8AC3E}">
        <p14:creationId xmlns:p14="http://schemas.microsoft.com/office/powerpoint/2010/main" val="3383172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485775" y="1716212"/>
            <a:ext cx="5625518" cy="366606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6553199" y="1725737"/>
            <a:ext cx="5315631" cy="36565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153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Difference I got in Bronze</a:t>
            </a:r>
            <a:endParaRPr lang="en-US" dirty="0"/>
          </a:p>
        </p:txBody>
      </p:sp>
      <p:pic>
        <p:nvPicPr>
          <p:cNvPr id="4" name="Picture 3"/>
          <p:cNvPicPr>
            <a:picLocks noChangeAspect="1"/>
          </p:cNvPicPr>
          <p:nvPr/>
        </p:nvPicPr>
        <p:blipFill rotWithShape="1">
          <a:blip r:embed="rId2"/>
          <a:srcRect l="87369" t="55203"/>
          <a:stretch/>
        </p:blipFill>
        <p:spPr>
          <a:xfrm>
            <a:off x="10893926" y="1277840"/>
            <a:ext cx="952528" cy="412750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2"/>
          <a:srcRect l="86598" b="43684"/>
          <a:stretch/>
        </p:blipFill>
        <p:spPr>
          <a:xfrm>
            <a:off x="5056252" y="1070543"/>
            <a:ext cx="995151" cy="5109506"/>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972050" y="1406525"/>
            <a:ext cx="1080828" cy="29368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r="40718" b="43684"/>
          <a:stretch/>
        </p:blipFill>
        <p:spPr>
          <a:xfrm>
            <a:off x="504516" y="1070541"/>
            <a:ext cx="4402044" cy="510950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2"/>
          <a:srcRect t="55203" r="40718"/>
          <a:stretch/>
        </p:blipFill>
        <p:spPr>
          <a:xfrm>
            <a:off x="6320304" y="1277840"/>
            <a:ext cx="4470400" cy="4127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763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Logos?</a:t>
            </a:r>
            <a:endParaRPr lang="en-US" dirty="0"/>
          </a:p>
        </p:txBody>
      </p:sp>
      <p:sp>
        <p:nvSpPr>
          <p:cNvPr id="3" name="Content Placeholder 2"/>
          <p:cNvSpPr>
            <a:spLocks noGrp="1"/>
          </p:cNvSpPr>
          <p:nvPr>
            <p:ph idx="1"/>
          </p:nvPr>
        </p:nvSpPr>
        <p:spPr>
          <a:xfrm>
            <a:off x="630555" y="1047751"/>
            <a:ext cx="10058400" cy="1699053"/>
          </a:xfrm>
        </p:spPr>
        <p:txBody>
          <a:bodyPr>
            <a:noAutofit/>
          </a:bodyPr>
          <a:lstStyle/>
          <a:p>
            <a:r>
              <a:rPr lang="en-US" dirty="0"/>
              <a:t>Logos Bible Software </a:t>
            </a:r>
            <a:r>
              <a:rPr lang="en-US" dirty="0" smtClean="0"/>
              <a:t>is a </a:t>
            </a:r>
            <a:r>
              <a:rPr lang="en-US" u="sng" dirty="0" smtClean="0"/>
              <a:t>tool</a:t>
            </a:r>
            <a:r>
              <a:rPr lang="en-US" dirty="0" smtClean="0"/>
              <a:t> that combines a digital library of resources indexed to an integrated set of tools and features to support the study of: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755" y="3104944"/>
            <a:ext cx="5574010" cy="2998676"/>
          </a:xfrm>
          <a:prstGeom prst="rect">
            <a:avLst/>
          </a:prstGeom>
        </p:spPr>
      </p:pic>
      <p:sp>
        <p:nvSpPr>
          <p:cNvPr id="7" name="TextBox 6"/>
          <p:cNvSpPr txBox="1"/>
          <p:nvPr/>
        </p:nvSpPr>
        <p:spPr>
          <a:xfrm>
            <a:off x="807720" y="2590595"/>
            <a:ext cx="4530090" cy="3739485"/>
          </a:xfrm>
          <a:prstGeom prst="rect">
            <a:avLst/>
          </a:prstGeom>
          <a:noFill/>
        </p:spPr>
        <p:txBody>
          <a:bodyPr wrap="square" rtlCol="0">
            <a:spAutoFit/>
          </a:bodyPr>
          <a:lstStyle/>
          <a:p>
            <a:pPr marL="457200" indent="-457200">
              <a:lnSpc>
                <a:spcPct val="150000"/>
              </a:lnSpc>
              <a:buFont typeface="Wingdings" panose="05000000000000000000" pitchFamily="2" charset="2"/>
              <a:buChar char="q"/>
            </a:pPr>
            <a:r>
              <a:rPr lang="en-US" sz="2800" dirty="0" smtClean="0">
                <a:latin typeface="Copperplate Gothic Bold" panose="020E0705020206020404" pitchFamily="34" charset="0"/>
              </a:rPr>
              <a:t>Scripture</a:t>
            </a:r>
          </a:p>
          <a:p>
            <a:pPr marL="457200" indent="-457200">
              <a:lnSpc>
                <a:spcPct val="150000"/>
              </a:lnSpc>
              <a:buFont typeface="Wingdings" panose="05000000000000000000" pitchFamily="2" charset="2"/>
              <a:buChar char="q"/>
            </a:pPr>
            <a:r>
              <a:rPr lang="en-US" sz="2800" dirty="0" smtClean="0">
                <a:latin typeface="Copperplate Gothic Bold" panose="020E0705020206020404" pitchFamily="34" charset="0"/>
              </a:rPr>
              <a:t>Theology</a:t>
            </a:r>
          </a:p>
          <a:p>
            <a:pPr marL="457200" indent="-457200">
              <a:lnSpc>
                <a:spcPct val="150000"/>
              </a:lnSpc>
              <a:buFont typeface="Wingdings" panose="05000000000000000000" pitchFamily="2" charset="2"/>
              <a:buChar char="q"/>
            </a:pPr>
            <a:r>
              <a:rPr lang="en-US" sz="2800" dirty="0" smtClean="0">
                <a:latin typeface="Copperplate Gothic Bold" panose="020E0705020206020404" pitchFamily="34" charset="0"/>
              </a:rPr>
              <a:t>Biblical events, places and things</a:t>
            </a:r>
          </a:p>
          <a:p>
            <a:pPr marL="457200" indent="-457200">
              <a:lnSpc>
                <a:spcPct val="150000"/>
              </a:lnSpc>
              <a:buFont typeface="Wingdings" panose="05000000000000000000" pitchFamily="2" charset="2"/>
              <a:buChar char="q"/>
            </a:pPr>
            <a:r>
              <a:rPr lang="en-US" sz="2800" dirty="0" smtClean="0">
                <a:latin typeface="Copperplate Gothic Bold" panose="020E0705020206020404" pitchFamily="34" charset="0"/>
              </a:rPr>
              <a:t>Original language</a:t>
            </a:r>
          </a:p>
          <a:p>
            <a:pPr>
              <a:lnSpc>
                <a:spcPct val="150000"/>
              </a:lnSpc>
            </a:pPr>
            <a:r>
              <a:rPr lang="en-US" dirty="0">
                <a:hlinkClick r:id="rId3"/>
              </a:rPr>
              <a:t>https://faithlifetv.com/media/677363</a:t>
            </a:r>
            <a:endParaRPr lang="en-US" sz="2800" dirty="0">
              <a:latin typeface="Copperplate Gothic Bold" panose="020E0705020206020404" pitchFamily="34" charset="0"/>
            </a:endParaRPr>
          </a:p>
        </p:txBody>
      </p:sp>
    </p:spTree>
    <p:extLst>
      <p:ext uri="{BB962C8B-B14F-4D97-AF65-F5344CB8AC3E}">
        <p14:creationId xmlns:p14="http://schemas.microsoft.com/office/powerpoint/2010/main" val="288523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78556" t="-1" b="-493"/>
          <a:stretch/>
        </p:blipFill>
        <p:spPr>
          <a:xfrm>
            <a:off x="9386368" y="1326389"/>
            <a:ext cx="2768658" cy="69285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2"/>
          <a:srcRect t="5443" r="43314" b="4773"/>
          <a:stretch/>
        </p:blipFill>
        <p:spPr>
          <a:xfrm>
            <a:off x="84443" y="1307507"/>
            <a:ext cx="8414832" cy="71174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179194" y="249171"/>
            <a:ext cx="7867090" cy="707886"/>
          </a:xfrm>
          <a:prstGeom prst="rect">
            <a:avLst/>
          </a:prstGeom>
          <a:noFill/>
        </p:spPr>
        <p:txBody>
          <a:bodyPr wrap="none" rtlCol="0">
            <a:spAutoFit/>
          </a:bodyPr>
          <a:lstStyle/>
          <a:p>
            <a:r>
              <a:rPr lang="en-US" sz="4000" i="1" dirty="0" smtClean="0"/>
              <a:t>Instrument Panel </a:t>
            </a:r>
            <a:r>
              <a:rPr lang="en-US" sz="4000" i="1" u="sng" dirty="0" smtClean="0"/>
              <a:t>Toolbar</a:t>
            </a:r>
            <a:r>
              <a:rPr lang="en-US" sz="4000" i="1" dirty="0" smtClean="0"/>
              <a:t> (at the top)</a:t>
            </a:r>
            <a:endParaRPr lang="en-US" sz="4000" i="1" dirty="0"/>
          </a:p>
        </p:txBody>
      </p:sp>
      <p:grpSp>
        <p:nvGrpSpPr>
          <p:cNvPr id="37" name="Group 36"/>
          <p:cNvGrpSpPr/>
          <p:nvPr/>
        </p:nvGrpSpPr>
        <p:grpSpPr>
          <a:xfrm>
            <a:off x="218482" y="2708657"/>
            <a:ext cx="9447055" cy="1150382"/>
            <a:chOff x="1184157" y="2901706"/>
            <a:chExt cx="9447055" cy="1150382"/>
          </a:xfrm>
        </p:grpSpPr>
        <p:sp>
          <p:nvSpPr>
            <p:cNvPr id="38" name="Rectangle 37"/>
            <p:cNvSpPr/>
            <p:nvPr/>
          </p:nvSpPr>
          <p:spPr>
            <a:xfrm>
              <a:off x="1184157" y="2901706"/>
              <a:ext cx="9447055" cy="781050"/>
            </a:xfrm>
            <a:prstGeom prst="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748387" y="3682756"/>
              <a:ext cx="2275201" cy="369332"/>
            </a:xfrm>
            <a:prstGeom prst="rect">
              <a:avLst/>
            </a:prstGeom>
            <a:solidFill>
              <a:schemeClr val="bg2">
                <a:lumMod val="50000"/>
              </a:schemeClr>
            </a:solidFill>
            <a:ln>
              <a:solidFill>
                <a:schemeClr val="bg2">
                  <a:lumMod val="50000"/>
                </a:schemeClr>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Panel </a:t>
              </a:r>
              <a:r>
                <a:rPr lang="en-US" dirty="0" smtClean="0">
                  <a:solidFill>
                    <a:schemeClr val="bg1"/>
                  </a:solidFill>
                  <a:effectLst>
                    <a:outerShdw blurRad="38100" dist="38100" dir="2700000" algn="tl">
                      <a:srgbClr val="000000">
                        <a:alpha val="43137"/>
                      </a:srgbClr>
                    </a:outerShdw>
                  </a:effectLst>
                </a:rPr>
                <a:t>Toolbar - Bible</a:t>
              </a:r>
              <a:endParaRPr lang="en-US" dirty="0">
                <a:solidFill>
                  <a:schemeClr val="bg1"/>
                </a:solidFill>
                <a:effectLst>
                  <a:outerShdw blurRad="38100" dist="38100" dir="2700000" algn="tl">
                    <a:srgbClr val="000000">
                      <a:alpha val="43137"/>
                    </a:srgbClr>
                  </a:outerShdw>
                </a:effectLst>
              </a:endParaRPr>
            </a:p>
          </p:txBody>
        </p:sp>
        <p:pic>
          <p:nvPicPr>
            <p:cNvPr id="40" name="Picture 39"/>
            <p:cNvPicPr>
              <a:picLocks noChangeAspect="1"/>
            </p:cNvPicPr>
            <p:nvPr/>
          </p:nvPicPr>
          <p:blipFill>
            <a:blip r:embed="rId3"/>
            <a:stretch>
              <a:fillRect/>
            </a:stretch>
          </p:blipFill>
          <p:spPr>
            <a:xfrm>
              <a:off x="1343814" y="3076247"/>
              <a:ext cx="6108244" cy="451550"/>
            </a:xfrm>
            <a:prstGeom prst="rect">
              <a:avLst/>
            </a:prstGeom>
          </p:spPr>
        </p:pic>
        <p:grpSp>
          <p:nvGrpSpPr>
            <p:cNvPr id="41" name="Group 40"/>
            <p:cNvGrpSpPr/>
            <p:nvPr/>
          </p:nvGrpSpPr>
          <p:grpSpPr>
            <a:xfrm>
              <a:off x="8642375" y="3101243"/>
              <a:ext cx="1823433" cy="381976"/>
              <a:chOff x="9985404" y="967356"/>
              <a:chExt cx="1823433" cy="381976"/>
            </a:xfrm>
          </p:grpSpPr>
          <p:grpSp>
            <p:nvGrpSpPr>
              <p:cNvPr id="42" name="Group 41"/>
              <p:cNvGrpSpPr/>
              <p:nvPr/>
            </p:nvGrpSpPr>
            <p:grpSpPr>
              <a:xfrm>
                <a:off x="9985404" y="1012604"/>
                <a:ext cx="152400" cy="266836"/>
                <a:chOff x="9674772" y="1706535"/>
                <a:chExt cx="152400" cy="266836"/>
              </a:xfrm>
            </p:grpSpPr>
            <p:cxnSp>
              <p:nvCxnSpPr>
                <p:cNvPr id="50" name="Straight Connector 49"/>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flipH="1">
                <a:off x="10416657" y="1012605"/>
                <a:ext cx="152400" cy="266836"/>
                <a:chOff x="9674772" y="1706535"/>
                <a:chExt cx="152400" cy="266836"/>
              </a:xfrm>
            </p:grpSpPr>
            <p:cxnSp>
              <p:nvCxnSpPr>
                <p:cNvPr id="48" name="Straight Connector 47"/>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Isosceles Triangle 43"/>
              <p:cNvSpPr/>
              <p:nvPr/>
            </p:nvSpPr>
            <p:spPr>
              <a:xfrm flipV="1">
                <a:off x="11019360" y="1123935"/>
                <a:ext cx="147638" cy="95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1713259" y="967356"/>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1713259" y="1112115"/>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713259" y="1256873"/>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a:off x="964333" y="3970761"/>
            <a:ext cx="9447055" cy="1150382"/>
            <a:chOff x="1184157" y="2901706"/>
            <a:chExt cx="9447055" cy="1150382"/>
          </a:xfrm>
        </p:grpSpPr>
        <p:sp>
          <p:nvSpPr>
            <p:cNvPr id="53" name="Rectangle 52"/>
            <p:cNvSpPr/>
            <p:nvPr/>
          </p:nvSpPr>
          <p:spPr>
            <a:xfrm>
              <a:off x="1184157" y="2901706"/>
              <a:ext cx="9447055" cy="781050"/>
            </a:xfrm>
            <a:prstGeom prst="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748387" y="3682756"/>
              <a:ext cx="3033961" cy="369332"/>
            </a:xfrm>
            <a:prstGeom prst="rect">
              <a:avLst/>
            </a:prstGeom>
            <a:solidFill>
              <a:schemeClr val="bg2">
                <a:lumMod val="50000"/>
              </a:schemeClr>
            </a:solidFill>
            <a:ln>
              <a:solidFill>
                <a:schemeClr val="bg2">
                  <a:lumMod val="50000"/>
                </a:schemeClr>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Panel </a:t>
              </a:r>
              <a:r>
                <a:rPr lang="en-US" dirty="0" smtClean="0">
                  <a:solidFill>
                    <a:schemeClr val="bg1"/>
                  </a:solidFill>
                  <a:effectLst>
                    <a:outerShdw blurRad="38100" dist="38100" dir="2700000" algn="tl">
                      <a:srgbClr val="000000">
                        <a:alpha val="43137"/>
                      </a:srgbClr>
                    </a:outerShdw>
                  </a:effectLst>
                </a:rPr>
                <a:t>Toolbar - Commentary</a:t>
              </a:r>
              <a:endParaRPr lang="en-US" dirty="0">
                <a:solidFill>
                  <a:schemeClr val="bg1"/>
                </a:solidFill>
                <a:effectLst>
                  <a:outerShdw blurRad="38100" dist="38100" dir="2700000" algn="tl">
                    <a:srgbClr val="000000">
                      <a:alpha val="43137"/>
                    </a:srgbClr>
                  </a:outerShdw>
                </a:effectLst>
              </a:endParaRPr>
            </a:p>
          </p:txBody>
        </p:sp>
        <p:pic>
          <p:nvPicPr>
            <p:cNvPr id="55" name="Picture 54"/>
            <p:cNvPicPr>
              <a:picLocks noChangeAspect="1"/>
            </p:cNvPicPr>
            <p:nvPr/>
          </p:nvPicPr>
          <p:blipFill rotWithShape="1">
            <a:blip r:embed="rId3"/>
            <a:srcRect t="-1" r="50088" b="-5259"/>
            <a:stretch/>
          </p:blipFill>
          <p:spPr>
            <a:xfrm>
              <a:off x="1343814" y="3076246"/>
              <a:ext cx="3048725" cy="475299"/>
            </a:xfrm>
            <a:prstGeom prst="rect">
              <a:avLst/>
            </a:prstGeom>
          </p:spPr>
        </p:pic>
        <p:grpSp>
          <p:nvGrpSpPr>
            <p:cNvPr id="56" name="Group 55"/>
            <p:cNvGrpSpPr/>
            <p:nvPr/>
          </p:nvGrpSpPr>
          <p:grpSpPr>
            <a:xfrm>
              <a:off x="8642375" y="3101243"/>
              <a:ext cx="1823433" cy="381976"/>
              <a:chOff x="9985404" y="967356"/>
              <a:chExt cx="1823433" cy="381976"/>
            </a:xfrm>
          </p:grpSpPr>
          <p:grpSp>
            <p:nvGrpSpPr>
              <p:cNvPr id="57" name="Group 56"/>
              <p:cNvGrpSpPr/>
              <p:nvPr/>
            </p:nvGrpSpPr>
            <p:grpSpPr>
              <a:xfrm>
                <a:off x="9985404" y="1012604"/>
                <a:ext cx="152400" cy="266836"/>
                <a:chOff x="9674772" y="1706535"/>
                <a:chExt cx="152400" cy="266836"/>
              </a:xfrm>
            </p:grpSpPr>
            <p:cxnSp>
              <p:nvCxnSpPr>
                <p:cNvPr id="65" name="Straight Connector 64"/>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flipH="1">
                <a:off x="10416657" y="1012605"/>
                <a:ext cx="152400" cy="266836"/>
                <a:chOff x="9674772" y="1706535"/>
                <a:chExt cx="152400" cy="266836"/>
              </a:xfrm>
            </p:grpSpPr>
            <p:cxnSp>
              <p:nvCxnSpPr>
                <p:cNvPr id="63" name="Straight Connector 62"/>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Isosceles Triangle 58"/>
              <p:cNvSpPr/>
              <p:nvPr/>
            </p:nvSpPr>
            <p:spPr>
              <a:xfrm flipV="1">
                <a:off x="11019360" y="1123935"/>
                <a:ext cx="147638" cy="95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713259" y="967356"/>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1713259" y="1112115"/>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713259" y="1256873"/>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rotWithShape="1">
            <a:blip r:embed="rId3"/>
            <a:srcRect l="77193" t="-8719" b="1"/>
            <a:stretch/>
          </p:blipFill>
          <p:spPr>
            <a:xfrm>
              <a:off x="4489935" y="3046772"/>
              <a:ext cx="1393089" cy="490918"/>
            </a:xfrm>
            <a:prstGeom prst="rect">
              <a:avLst/>
            </a:prstGeom>
          </p:spPr>
        </p:pic>
      </p:grpSp>
      <p:grpSp>
        <p:nvGrpSpPr>
          <p:cNvPr id="68" name="Group 67"/>
          <p:cNvGrpSpPr/>
          <p:nvPr/>
        </p:nvGrpSpPr>
        <p:grpSpPr>
          <a:xfrm>
            <a:off x="1637118" y="5248317"/>
            <a:ext cx="9447055" cy="1150382"/>
            <a:chOff x="1184157" y="2901706"/>
            <a:chExt cx="9447055" cy="1150382"/>
          </a:xfrm>
        </p:grpSpPr>
        <p:sp>
          <p:nvSpPr>
            <p:cNvPr id="69" name="Rectangle 68"/>
            <p:cNvSpPr/>
            <p:nvPr/>
          </p:nvSpPr>
          <p:spPr>
            <a:xfrm>
              <a:off x="1184157" y="2901706"/>
              <a:ext cx="9447055" cy="781050"/>
            </a:xfrm>
            <a:prstGeom prst="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5748388" y="3682756"/>
              <a:ext cx="3147750" cy="369332"/>
            </a:xfrm>
            <a:prstGeom prst="rect">
              <a:avLst/>
            </a:prstGeom>
            <a:solidFill>
              <a:schemeClr val="bg2">
                <a:lumMod val="50000"/>
              </a:schemeClr>
            </a:solidFill>
            <a:ln>
              <a:solidFill>
                <a:schemeClr val="bg2">
                  <a:lumMod val="50000"/>
                </a:schemeClr>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Panel </a:t>
              </a:r>
              <a:r>
                <a:rPr lang="en-US" dirty="0" smtClean="0">
                  <a:solidFill>
                    <a:schemeClr val="bg1"/>
                  </a:solidFill>
                  <a:effectLst>
                    <a:outerShdw blurRad="38100" dist="38100" dir="2700000" algn="tl">
                      <a:srgbClr val="000000">
                        <a:alpha val="43137"/>
                      </a:srgbClr>
                    </a:outerShdw>
                  </a:effectLst>
                </a:rPr>
                <a:t>Toolbar – Basic Resource</a:t>
              </a:r>
              <a:endParaRPr lang="en-US" dirty="0">
                <a:solidFill>
                  <a:schemeClr val="bg1"/>
                </a:solidFill>
                <a:effectLst>
                  <a:outerShdw blurRad="38100" dist="38100" dir="2700000" algn="tl">
                    <a:srgbClr val="000000">
                      <a:alpha val="43137"/>
                    </a:srgbClr>
                  </a:outerShdw>
                </a:effectLst>
              </a:endParaRPr>
            </a:p>
          </p:txBody>
        </p:sp>
        <p:pic>
          <p:nvPicPr>
            <p:cNvPr id="71" name="Picture 70"/>
            <p:cNvPicPr>
              <a:picLocks noChangeAspect="1"/>
            </p:cNvPicPr>
            <p:nvPr/>
          </p:nvPicPr>
          <p:blipFill rotWithShape="1">
            <a:blip r:embed="rId3"/>
            <a:srcRect t="-1" r="50088" b="-5259"/>
            <a:stretch/>
          </p:blipFill>
          <p:spPr>
            <a:xfrm>
              <a:off x="1343814" y="3076246"/>
              <a:ext cx="3048725" cy="475299"/>
            </a:xfrm>
            <a:prstGeom prst="rect">
              <a:avLst/>
            </a:prstGeom>
          </p:spPr>
        </p:pic>
        <p:grpSp>
          <p:nvGrpSpPr>
            <p:cNvPr id="72" name="Group 71"/>
            <p:cNvGrpSpPr/>
            <p:nvPr/>
          </p:nvGrpSpPr>
          <p:grpSpPr>
            <a:xfrm>
              <a:off x="8642375" y="3101243"/>
              <a:ext cx="1823433" cy="381976"/>
              <a:chOff x="9985404" y="967356"/>
              <a:chExt cx="1823433" cy="381976"/>
            </a:xfrm>
          </p:grpSpPr>
          <p:grpSp>
            <p:nvGrpSpPr>
              <p:cNvPr id="74" name="Group 73"/>
              <p:cNvGrpSpPr/>
              <p:nvPr/>
            </p:nvGrpSpPr>
            <p:grpSpPr>
              <a:xfrm>
                <a:off x="9985404" y="1012604"/>
                <a:ext cx="152400" cy="266836"/>
                <a:chOff x="9674772" y="1706535"/>
                <a:chExt cx="152400" cy="266836"/>
              </a:xfrm>
            </p:grpSpPr>
            <p:cxnSp>
              <p:nvCxnSpPr>
                <p:cNvPr id="82" name="Straight Connector 81"/>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flipH="1">
                <a:off x="10416657" y="1012605"/>
                <a:ext cx="152400" cy="266836"/>
                <a:chOff x="9674772" y="1706535"/>
                <a:chExt cx="152400" cy="266836"/>
              </a:xfrm>
            </p:grpSpPr>
            <p:cxnSp>
              <p:nvCxnSpPr>
                <p:cNvPr id="80" name="Straight Connector 79"/>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Isosceles Triangle 75"/>
              <p:cNvSpPr/>
              <p:nvPr/>
            </p:nvSpPr>
            <p:spPr>
              <a:xfrm flipV="1">
                <a:off x="11019360" y="1123935"/>
                <a:ext cx="147638" cy="95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1713259" y="967356"/>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1713259" y="1112115"/>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713259" y="1256873"/>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36453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Kirk and Mary Streitmater</a:t>
            </a:r>
          </a:p>
          <a:p>
            <a:r>
              <a:rPr lang="en-US" dirty="0" smtClean="0"/>
              <a:t>IBC Members, have attended since 2000</a:t>
            </a:r>
          </a:p>
          <a:p>
            <a:r>
              <a:rPr lang="en-US" dirty="0" smtClean="0"/>
              <a:t>IBI Teacher for Bible and Grandparenting Courses</a:t>
            </a:r>
          </a:p>
          <a:p>
            <a:r>
              <a:rPr lang="en-US" dirty="0" smtClean="0"/>
              <a:t>Graduated from Dallas Theological Seminary in 2021</a:t>
            </a:r>
          </a:p>
          <a:p>
            <a:pPr lvl="1"/>
            <a:r>
              <a:rPr lang="en-US" dirty="0" smtClean="0"/>
              <a:t>MA in Christian Leadership</a:t>
            </a:r>
          </a:p>
          <a:p>
            <a:pPr lvl="1"/>
            <a:r>
              <a:rPr lang="en-US" dirty="0" smtClean="0"/>
              <a:t>Personal Logos library ~ 3700 resources (will use my personal package for demonstration)</a:t>
            </a:r>
          </a:p>
        </p:txBody>
      </p:sp>
      <p:sp>
        <p:nvSpPr>
          <p:cNvPr id="4" name="TextBox 3"/>
          <p:cNvSpPr txBox="1"/>
          <p:nvPr/>
        </p:nvSpPr>
        <p:spPr>
          <a:xfrm>
            <a:off x="630555" y="5375165"/>
            <a:ext cx="10298268" cy="646331"/>
          </a:xfrm>
          <a:prstGeom prst="rect">
            <a:avLst/>
          </a:prstGeom>
          <a:noFill/>
          <a:ln w="57150">
            <a:solidFill>
              <a:srgbClr val="FF0000"/>
            </a:solidFill>
          </a:ln>
        </p:spPr>
        <p:txBody>
          <a:bodyPr wrap="none" rtlCol="0">
            <a:spAutoFit/>
          </a:bodyPr>
          <a:lstStyle/>
          <a:p>
            <a:r>
              <a:rPr lang="en-US" sz="3600" dirty="0" smtClean="0">
                <a:solidFill>
                  <a:srgbClr val="FF0000"/>
                </a:solidFill>
              </a:rPr>
              <a:t>Intro:  Name, Logos Experience/Package, plans for use</a:t>
            </a:r>
            <a:endParaRPr lang="en-US" sz="3600" dirty="0">
              <a:solidFill>
                <a:srgbClr val="FF0000"/>
              </a:solidFill>
            </a:endParaRPr>
          </a:p>
        </p:txBody>
      </p:sp>
    </p:spTree>
    <p:extLst>
      <p:ext uri="{BB962C8B-B14F-4D97-AF65-F5344CB8AC3E}">
        <p14:creationId xmlns:p14="http://schemas.microsoft.com/office/powerpoint/2010/main" val="2670524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Logos Connect</a:t>
            </a:r>
            <a:endParaRPr lang="en-US" dirty="0"/>
          </a:p>
        </p:txBody>
      </p:sp>
      <p:pic>
        <p:nvPicPr>
          <p:cNvPr id="4" name="Picture 3"/>
          <p:cNvPicPr>
            <a:picLocks noChangeAspect="1"/>
          </p:cNvPicPr>
          <p:nvPr/>
        </p:nvPicPr>
        <p:blipFill>
          <a:blip r:embed="rId2"/>
          <a:stretch>
            <a:fillRect/>
          </a:stretch>
        </p:blipFill>
        <p:spPr>
          <a:xfrm>
            <a:off x="588641" y="967331"/>
            <a:ext cx="2429214" cy="4058216"/>
          </a:xfrm>
          <a:prstGeom prst="rect">
            <a:avLst/>
          </a:prstGeom>
        </p:spPr>
      </p:pic>
      <p:pic>
        <p:nvPicPr>
          <p:cNvPr id="5" name="Picture 4"/>
          <p:cNvPicPr>
            <a:picLocks noChangeAspect="1"/>
          </p:cNvPicPr>
          <p:nvPr/>
        </p:nvPicPr>
        <p:blipFill>
          <a:blip r:embed="rId3"/>
          <a:stretch>
            <a:fillRect/>
          </a:stretch>
        </p:blipFill>
        <p:spPr>
          <a:xfrm>
            <a:off x="3468015" y="1646152"/>
            <a:ext cx="2419688" cy="3543795"/>
          </a:xfrm>
          <a:prstGeom prst="rect">
            <a:avLst/>
          </a:prstGeom>
        </p:spPr>
      </p:pic>
      <p:pic>
        <p:nvPicPr>
          <p:cNvPr id="6" name="Picture 5"/>
          <p:cNvPicPr>
            <a:picLocks noChangeAspect="1"/>
          </p:cNvPicPr>
          <p:nvPr/>
        </p:nvPicPr>
        <p:blipFill>
          <a:blip r:embed="rId4"/>
          <a:stretch>
            <a:fillRect/>
          </a:stretch>
        </p:blipFill>
        <p:spPr>
          <a:xfrm>
            <a:off x="6292411" y="1698586"/>
            <a:ext cx="2333951" cy="2048161"/>
          </a:xfrm>
          <a:prstGeom prst="rect">
            <a:avLst/>
          </a:prstGeom>
        </p:spPr>
      </p:pic>
      <p:sp>
        <p:nvSpPr>
          <p:cNvPr id="7" name="TextBox 6"/>
          <p:cNvSpPr txBox="1"/>
          <p:nvPr/>
        </p:nvSpPr>
        <p:spPr>
          <a:xfrm>
            <a:off x="3433576" y="875655"/>
            <a:ext cx="2488566" cy="461665"/>
          </a:xfrm>
          <a:prstGeom prst="rect">
            <a:avLst/>
          </a:prstGeom>
          <a:noFill/>
        </p:spPr>
        <p:txBody>
          <a:bodyPr wrap="none" rtlCol="0">
            <a:spAutoFit/>
          </a:bodyPr>
          <a:lstStyle/>
          <a:p>
            <a:r>
              <a:rPr lang="en-US" sz="2400" b="1" dirty="0" smtClean="0"/>
              <a:t>Highlighted Books</a:t>
            </a:r>
            <a:endParaRPr lang="en-US" sz="2400" b="1" dirty="0"/>
          </a:p>
        </p:txBody>
      </p:sp>
      <p:sp>
        <p:nvSpPr>
          <p:cNvPr id="8" name="TextBox 7"/>
          <p:cNvSpPr txBox="1"/>
          <p:nvPr/>
        </p:nvSpPr>
        <p:spPr>
          <a:xfrm>
            <a:off x="7873435" y="875655"/>
            <a:ext cx="2815322" cy="461665"/>
          </a:xfrm>
          <a:prstGeom prst="rect">
            <a:avLst/>
          </a:prstGeom>
          <a:noFill/>
        </p:spPr>
        <p:txBody>
          <a:bodyPr wrap="none" rtlCol="0">
            <a:spAutoFit/>
          </a:bodyPr>
          <a:lstStyle/>
          <a:p>
            <a:r>
              <a:rPr lang="en-US" sz="2400" b="1" dirty="0" smtClean="0"/>
              <a:t>Highlighted Features</a:t>
            </a:r>
            <a:endParaRPr lang="en-US" sz="2400" b="1" dirty="0"/>
          </a:p>
        </p:txBody>
      </p:sp>
      <p:pic>
        <p:nvPicPr>
          <p:cNvPr id="9" name="Picture 8"/>
          <p:cNvPicPr>
            <a:picLocks noChangeAspect="1"/>
          </p:cNvPicPr>
          <p:nvPr/>
        </p:nvPicPr>
        <p:blipFill>
          <a:blip r:embed="rId5"/>
          <a:stretch>
            <a:fillRect/>
          </a:stretch>
        </p:blipFill>
        <p:spPr>
          <a:xfrm>
            <a:off x="6485723" y="4005540"/>
            <a:ext cx="5405186" cy="2246240"/>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8923394" y="1762126"/>
            <a:ext cx="2955132" cy="1808428"/>
            <a:chOff x="9189244" y="1502569"/>
            <a:chExt cx="2955132" cy="1808428"/>
          </a:xfrm>
        </p:grpSpPr>
        <p:pic>
          <p:nvPicPr>
            <p:cNvPr id="10" name="Picture 9"/>
            <p:cNvPicPr>
              <a:picLocks noChangeAspect="1"/>
            </p:cNvPicPr>
            <p:nvPr/>
          </p:nvPicPr>
          <p:blipFill rotWithShape="1">
            <a:blip r:embed="rId6"/>
            <a:srcRect l="958" t="2022" r="76851"/>
            <a:stretch/>
          </p:blipFill>
          <p:spPr>
            <a:xfrm>
              <a:off x="9189244" y="1512093"/>
              <a:ext cx="1627134" cy="179890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6"/>
            <a:srcRect l="80425" t="1504" r="650" b="1"/>
            <a:stretch/>
          </p:blipFill>
          <p:spPr>
            <a:xfrm>
              <a:off x="10756686" y="1502569"/>
              <a:ext cx="1387690" cy="180842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74608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(CTRL – L) </a:t>
            </a:r>
            <a:endParaRPr lang="en-US" dirty="0"/>
          </a:p>
        </p:txBody>
      </p:sp>
      <p:sp>
        <p:nvSpPr>
          <p:cNvPr id="3" name="Content Placeholder 2"/>
          <p:cNvSpPr>
            <a:spLocks noGrp="1"/>
          </p:cNvSpPr>
          <p:nvPr>
            <p:ph idx="1"/>
          </p:nvPr>
        </p:nvSpPr>
        <p:spPr>
          <a:xfrm>
            <a:off x="420914" y="1047751"/>
            <a:ext cx="2922787" cy="4821344"/>
          </a:xfrm>
        </p:spPr>
        <p:txBody>
          <a:bodyPr>
            <a:normAutofit fontScale="92500" lnSpcReduction="10000"/>
          </a:bodyPr>
          <a:lstStyle/>
          <a:p>
            <a:r>
              <a:rPr lang="en-US" dirty="0" smtClean="0">
                <a:solidFill>
                  <a:schemeClr val="bg2">
                    <a:lumMod val="50000"/>
                  </a:schemeClr>
                </a:solidFill>
              </a:rPr>
              <a:t>Your digital library sorts, filters and organizes your personal resources</a:t>
            </a:r>
          </a:p>
          <a:p>
            <a:r>
              <a:rPr lang="en-US" dirty="0" smtClean="0">
                <a:solidFill>
                  <a:schemeClr val="bg2">
                    <a:lumMod val="50000"/>
                  </a:schemeClr>
                </a:solidFill>
              </a:rPr>
              <a:t>This is where you prioritize your resources!</a:t>
            </a:r>
          </a:p>
          <a:p>
            <a:r>
              <a:rPr lang="en-US" dirty="0" smtClean="0">
                <a:solidFill>
                  <a:schemeClr val="bg2">
                    <a:lumMod val="50000"/>
                  </a:schemeClr>
                </a:solidFill>
              </a:rPr>
              <a:t>(or CMD – L)</a:t>
            </a:r>
            <a:endParaRPr lang="en-US" dirty="0">
              <a:solidFill>
                <a:schemeClr val="bg2">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299" y="988584"/>
            <a:ext cx="8351871" cy="5323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474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Interlinear Layered Text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4677006"/>
              </p:ext>
            </p:extLst>
          </p:nvPr>
        </p:nvGraphicFramePr>
        <p:xfrm>
          <a:off x="1125538" y="1110615"/>
          <a:ext cx="10058400" cy="47853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3057355129"/>
                    </a:ext>
                  </a:extLst>
                </a:gridCol>
                <a:gridCol w="5029200">
                  <a:extLst>
                    <a:ext uri="{9D8B030D-6E8A-4147-A177-3AD203B41FA5}">
                      <a16:colId xmlns:a16="http://schemas.microsoft.com/office/drawing/2014/main" val="876486609"/>
                    </a:ext>
                  </a:extLst>
                </a:gridCol>
              </a:tblGrid>
              <a:tr h="370840">
                <a:tc>
                  <a:txBody>
                    <a:bodyPr/>
                    <a:lstStyle/>
                    <a:p>
                      <a:pPr algn="ctr"/>
                      <a:r>
                        <a:rPr lang="en-US" sz="3200" dirty="0" smtClean="0"/>
                        <a:t>Front View</a:t>
                      </a:r>
                      <a:endParaRPr lang="en-US" sz="3200" dirty="0"/>
                    </a:p>
                  </a:txBody>
                  <a:tcPr/>
                </a:tc>
                <a:tc>
                  <a:txBody>
                    <a:bodyPr/>
                    <a:lstStyle/>
                    <a:p>
                      <a:pPr algn="ctr"/>
                      <a:r>
                        <a:rPr lang="en-US" sz="3200" dirty="0" smtClean="0"/>
                        <a:t>Side</a:t>
                      </a:r>
                      <a:r>
                        <a:rPr lang="en-US" sz="3200" baseline="0" dirty="0" smtClean="0"/>
                        <a:t> View</a:t>
                      </a:r>
                      <a:endParaRPr lang="en-US" sz="3200" dirty="0"/>
                    </a:p>
                  </a:txBody>
                  <a:tcPr/>
                </a:tc>
                <a:extLst>
                  <a:ext uri="{0D108BD9-81ED-4DB2-BD59-A6C34878D82A}">
                    <a16:rowId xmlns:a16="http://schemas.microsoft.com/office/drawing/2014/main" val="3182699465"/>
                  </a:ext>
                </a:extLst>
              </a:tr>
              <a:tr h="162560">
                <a:tc rowSpan="6">
                  <a:txBody>
                    <a:bodyPr/>
                    <a:lstStyle/>
                    <a:p>
                      <a:r>
                        <a:rPr lang="en-US" sz="1400" dirty="0" smtClean="0"/>
                        <a:t>16 “For God so loved the world, that He gave His only begotten Son, that whoever believes in Him shall not perish, but have eternal life. 17 For God did not send the Son into the world to judge the world, but that the world might be saved through Him. 18 He who believes in Him is not judged; he who does not believe has been judged already, because he has not believed in the name of the only begotten Son of God. 19 This is the judgment, that the Light has come into the world, and men loved the darkness rather than the Light, for their deeds were evil. 20 For everyone who does evil hates the Light, and does not come to the Light for fear that his deeds will be exposed. 21 But he who practices the truth comes to the Light, so that his deeds may be manifested as having been wrought in God.”</a:t>
                      </a:r>
                    </a:p>
                    <a:p>
                      <a:endParaRPr lang="en-US" sz="1400" dirty="0" smtClean="0"/>
                    </a:p>
                    <a:p>
                      <a:r>
                        <a:rPr lang="en-US" sz="1400" dirty="0" smtClean="0"/>
                        <a:t>22 After these things Jesus and His disciples came into the land of Judea, and there He was spending time with them and baptizing. 23 John also was baptizing in </a:t>
                      </a:r>
                      <a:r>
                        <a:rPr lang="en-US" sz="1400" dirty="0" err="1" smtClean="0"/>
                        <a:t>Aenon</a:t>
                      </a:r>
                      <a:r>
                        <a:rPr lang="en-US" sz="1400" dirty="0" smtClean="0"/>
                        <a:t> near Salim, because there was much water there; and people were coming and were being baptized— 24 for John had not yet been thrown into prison.</a:t>
                      </a:r>
                    </a:p>
                  </a:txBody>
                  <a:tcPr/>
                </a:tc>
                <a:tc>
                  <a:txBody>
                    <a:bodyPr/>
                    <a:lstStyle/>
                    <a:p>
                      <a:pPr algn="ctr"/>
                      <a:endParaRPr lang="en-US" sz="1000" dirty="0" smtClean="0"/>
                    </a:p>
                    <a:p>
                      <a:pPr algn="ctr"/>
                      <a:r>
                        <a:rPr lang="en-US" sz="2000" b="1" dirty="0" smtClean="0"/>
                        <a:t>English (Surface)</a:t>
                      </a:r>
                    </a:p>
                    <a:p>
                      <a:pPr algn="ctr"/>
                      <a:endParaRPr lang="en-US" sz="1000" dirty="0"/>
                    </a:p>
                  </a:txBody>
                  <a:tcPr anchor="ctr"/>
                </a:tc>
                <a:extLst>
                  <a:ext uri="{0D108BD9-81ED-4DB2-BD59-A6C34878D82A}">
                    <a16:rowId xmlns:a16="http://schemas.microsoft.com/office/drawing/2014/main" val="3293066803"/>
                  </a:ext>
                </a:extLst>
              </a:tr>
              <a:tr h="171450">
                <a:tc vMerge="1">
                  <a:txBody>
                    <a:bodyPr/>
                    <a:lstStyle/>
                    <a:p>
                      <a:endParaRPr lang="en-US"/>
                    </a:p>
                  </a:txBody>
                  <a:tcPr/>
                </a:tc>
                <a:tc>
                  <a:txBody>
                    <a:bodyPr/>
                    <a:lstStyle/>
                    <a:p>
                      <a:pPr algn="ctr"/>
                      <a:endParaRPr lang="en-US" sz="1000" dirty="0" smtClean="0"/>
                    </a:p>
                    <a:p>
                      <a:pPr algn="ctr"/>
                      <a:r>
                        <a:rPr lang="en-US" sz="2000" b="1" dirty="0" smtClean="0"/>
                        <a:t>Hebrew / Greek Lemmas</a:t>
                      </a:r>
                    </a:p>
                    <a:p>
                      <a:pPr algn="ctr"/>
                      <a:endParaRPr lang="en-US" sz="1000" dirty="0"/>
                    </a:p>
                  </a:txBody>
                  <a:tcPr anchor="ctr"/>
                </a:tc>
                <a:extLst>
                  <a:ext uri="{0D108BD9-81ED-4DB2-BD59-A6C34878D82A}">
                    <a16:rowId xmlns:a16="http://schemas.microsoft.com/office/drawing/2014/main" val="1706621084"/>
                  </a:ext>
                </a:extLst>
              </a:tr>
              <a:tr h="0">
                <a:tc vMerge="1">
                  <a:txBody>
                    <a:bodyPr/>
                    <a:lstStyle/>
                    <a:p>
                      <a:endParaRPr lang="en-US" dirty="0"/>
                    </a:p>
                  </a:txBody>
                  <a:tcPr/>
                </a:tc>
                <a:tc>
                  <a:txBody>
                    <a:bodyPr/>
                    <a:lstStyle/>
                    <a:p>
                      <a:pPr algn="ctr"/>
                      <a:endParaRPr lang="en-US" sz="1000" dirty="0" smtClean="0"/>
                    </a:p>
                    <a:p>
                      <a:pPr algn="ctr"/>
                      <a:r>
                        <a:rPr lang="en-US" sz="2000" b="1" dirty="0" smtClean="0"/>
                        <a:t>Hebrew / Greek Manuscripts</a:t>
                      </a:r>
                    </a:p>
                    <a:p>
                      <a:pPr algn="ctr"/>
                      <a:endParaRPr lang="en-US" sz="1000" dirty="0"/>
                    </a:p>
                  </a:txBody>
                  <a:tcPr anchor="ctr"/>
                </a:tc>
                <a:extLst>
                  <a:ext uri="{0D108BD9-81ED-4DB2-BD59-A6C34878D82A}">
                    <a16:rowId xmlns:a16="http://schemas.microsoft.com/office/drawing/2014/main" val="1843832477"/>
                  </a:ext>
                </a:extLst>
              </a:tr>
              <a:tr h="0">
                <a:tc vMerge="1">
                  <a:txBody>
                    <a:bodyPr/>
                    <a:lstStyle/>
                    <a:p>
                      <a:endParaRPr lang="en-US" dirty="0"/>
                    </a:p>
                  </a:txBody>
                  <a:tcPr/>
                </a:tc>
                <a:tc>
                  <a:txBody>
                    <a:bodyPr/>
                    <a:lstStyle/>
                    <a:p>
                      <a:pPr algn="ctr"/>
                      <a:endParaRPr lang="en-US" sz="1000" dirty="0" smtClean="0"/>
                    </a:p>
                    <a:p>
                      <a:pPr algn="ctr"/>
                      <a:r>
                        <a:rPr lang="en-US" sz="2000" b="1" dirty="0" smtClean="0"/>
                        <a:t>Morphology</a:t>
                      </a:r>
                    </a:p>
                    <a:p>
                      <a:pPr algn="ctr"/>
                      <a:endParaRPr lang="en-US" sz="1000" dirty="0"/>
                    </a:p>
                  </a:txBody>
                  <a:tcPr anchor="ctr"/>
                </a:tc>
                <a:extLst>
                  <a:ext uri="{0D108BD9-81ED-4DB2-BD59-A6C34878D82A}">
                    <a16:rowId xmlns:a16="http://schemas.microsoft.com/office/drawing/2014/main" val="2792927513"/>
                  </a:ext>
                </a:extLst>
              </a:tr>
              <a:tr h="0">
                <a:tc vMerge="1">
                  <a:txBody>
                    <a:bodyPr/>
                    <a:lstStyle/>
                    <a:p>
                      <a:endParaRPr lang="en-US" dirty="0"/>
                    </a:p>
                  </a:txBody>
                  <a:tcPr/>
                </a:tc>
                <a:tc>
                  <a:txBody>
                    <a:bodyPr/>
                    <a:lstStyle/>
                    <a:p>
                      <a:pPr algn="ctr"/>
                      <a:endParaRPr lang="en-US" sz="1000" dirty="0" smtClean="0"/>
                    </a:p>
                    <a:p>
                      <a:pPr algn="ctr"/>
                      <a:r>
                        <a:rPr lang="en-US" sz="2000" b="1" dirty="0" err="1" smtClean="0"/>
                        <a:t>Louw-Nida</a:t>
                      </a:r>
                      <a:r>
                        <a:rPr lang="en-US" sz="2000" b="1" baseline="0" dirty="0" smtClean="0"/>
                        <a:t> Numbers</a:t>
                      </a:r>
                    </a:p>
                    <a:p>
                      <a:pPr algn="ctr"/>
                      <a:endParaRPr lang="en-US" sz="1000" dirty="0"/>
                    </a:p>
                  </a:txBody>
                  <a:tcPr anchor="ctr"/>
                </a:tc>
                <a:extLst>
                  <a:ext uri="{0D108BD9-81ED-4DB2-BD59-A6C34878D82A}">
                    <a16:rowId xmlns:a16="http://schemas.microsoft.com/office/drawing/2014/main" val="1969850224"/>
                  </a:ext>
                </a:extLst>
              </a:tr>
              <a:tr h="0">
                <a:tc vMerge="1">
                  <a:txBody>
                    <a:bodyPr/>
                    <a:lstStyle/>
                    <a:p>
                      <a:endParaRPr lang="en-US" dirty="0"/>
                    </a:p>
                  </a:txBody>
                  <a:tcPr/>
                </a:tc>
                <a:tc>
                  <a:txBody>
                    <a:bodyPr/>
                    <a:lstStyle/>
                    <a:p>
                      <a:pPr algn="ctr"/>
                      <a:endParaRPr lang="en-US" sz="1000" dirty="0" smtClean="0"/>
                    </a:p>
                    <a:p>
                      <a:pPr algn="ctr"/>
                      <a:r>
                        <a:rPr lang="en-US" sz="2000" b="1" dirty="0" smtClean="0"/>
                        <a:t>Sense</a:t>
                      </a:r>
                      <a:endParaRPr lang="en-US" b="1" dirty="0" smtClean="0"/>
                    </a:p>
                    <a:p>
                      <a:pPr algn="ctr"/>
                      <a:endParaRPr lang="en-US" sz="1000" dirty="0"/>
                    </a:p>
                  </a:txBody>
                  <a:tcPr anchor="ctr"/>
                </a:tc>
                <a:extLst>
                  <a:ext uri="{0D108BD9-81ED-4DB2-BD59-A6C34878D82A}">
                    <a16:rowId xmlns:a16="http://schemas.microsoft.com/office/drawing/2014/main" val="2097183769"/>
                  </a:ext>
                </a:extLst>
              </a:tr>
            </a:tbl>
          </a:graphicData>
        </a:graphic>
      </p:graphicFrame>
      <p:sp>
        <p:nvSpPr>
          <p:cNvPr id="6" name="TextBox 5"/>
          <p:cNvSpPr txBox="1"/>
          <p:nvPr/>
        </p:nvSpPr>
        <p:spPr>
          <a:xfrm>
            <a:off x="8677275" y="5895975"/>
            <a:ext cx="2165016" cy="369332"/>
          </a:xfrm>
          <a:prstGeom prst="rect">
            <a:avLst/>
          </a:prstGeom>
          <a:noFill/>
        </p:spPr>
        <p:txBody>
          <a:bodyPr wrap="none" rtlCol="0">
            <a:spAutoFit/>
          </a:bodyPr>
          <a:lstStyle/>
          <a:p>
            <a:r>
              <a:rPr lang="en-US" dirty="0" smtClean="0"/>
              <a:t>Source: MP Seminars</a:t>
            </a:r>
            <a:endParaRPr lang="en-US" dirty="0"/>
          </a:p>
        </p:txBody>
      </p:sp>
    </p:spTree>
    <p:extLst>
      <p:ext uri="{BB962C8B-B14F-4D97-AF65-F5344CB8AC3E}">
        <p14:creationId xmlns:p14="http://schemas.microsoft.com/office/powerpoint/2010/main" val="129942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85404" y="967356"/>
            <a:ext cx="1823433" cy="381976"/>
            <a:chOff x="9985404" y="967356"/>
            <a:chExt cx="1823433" cy="381976"/>
          </a:xfrm>
        </p:grpSpPr>
        <p:grpSp>
          <p:nvGrpSpPr>
            <p:cNvPr id="7" name="Group 6"/>
            <p:cNvGrpSpPr/>
            <p:nvPr/>
          </p:nvGrpSpPr>
          <p:grpSpPr>
            <a:xfrm>
              <a:off x="9985404" y="1012604"/>
              <a:ext cx="152400" cy="266836"/>
              <a:chOff x="9674772" y="1706535"/>
              <a:chExt cx="152400" cy="266836"/>
            </a:xfrm>
          </p:grpSpPr>
          <p:cxnSp>
            <p:nvCxnSpPr>
              <p:cNvPr id="8" name="Straight Connector 7"/>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10416657" y="1012605"/>
              <a:ext cx="152400" cy="266836"/>
              <a:chOff x="9674772" y="1706535"/>
              <a:chExt cx="152400" cy="266836"/>
            </a:xfrm>
          </p:grpSpPr>
          <p:cxnSp>
            <p:nvCxnSpPr>
              <p:cNvPr id="11" name="Straight Connector 10"/>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Isosceles Triangle 12"/>
            <p:cNvSpPr/>
            <p:nvPr/>
          </p:nvSpPr>
          <p:spPr>
            <a:xfrm flipV="1">
              <a:off x="11019360" y="1123935"/>
              <a:ext cx="147638" cy="95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713259" y="967356"/>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713259" y="1112115"/>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13259" y="1256873"/>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63663" y="1541038"/>
            <a:ext cx="11590053" cy="1268425"/>
            <a:chOff x="252231" y="1540793"/>
            <a:chExt cx="10229410" cy="1268425"/>
          </a:xfrm>
        </p:grpSpPr>
        <p:sp>
          <p:nvSpPr>
            <p:cNvPr id="17" name="Oval 16"/>
            <p:cNvSpPr>
              <a:spLocks/>
            </p:cNvSpPr>
            <p:nvPr/>
          </p:nvSpPr>
          <p:spPr>
            <a:xfrm>
              <a:off x="565245" y="1540793"/>
              <a:ext cx="322821"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sz="2800" dirty="0"/>
            </a:p>
          </p:txBody>
        </p:sp>
        <p:sp>
          <p:nvSpPr>
            <p:cNvPr id="28" name="TextBox 27"/>
            <p:cNvSpPr txBox="1"/>
            <p:nvPr/>
          </p:nvSpPr>
          <p:spPr>
            <a:xfrm>
              <a:off x="776191" y="1885888"/>
              <a:ext cx="9705450" cy="923330"/>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smtClean="0">
                  <a:solidFill>
                    <a:schemeClr val="bg2">
                      <a:lumMod val="50000"/>
                    </a:schemeClr>
                  </a:solidFill>
                  <a:latin typeface="Arial Black" panose="020B0A04020102020204" pitchFamily="34" charset="0"/>
                </a:rPr>
                <a:t>navigation/sidebar</a:t>
              </a:r>
              <a:r>
                <a:rPr lang="en-US" altLang="en-US" dirty="0" smtClean="0">
                  <a:solidFill>
                    <a:schemeClr val="bg2">
                      <a:lumMod val="50000"/>
                    </a:schemeClr>
                  </a:solidFill>
                  <a:latin typeface="Franklin Gothic Book" panose="020B0503020102020204" pitchFamily="34" charset="0"/>
                </a:rPr>
                <a:t> </a:t>
              </a:r>
              <a:r>
                <a:rPr lang="en-US" altLang="en-US" dirty="0" smtClean="0">
                  <a:solidFill>
                    <a:srgbClr val="585250"/>
                  </a:solidFill>
                  <a:latin typeface="Franklin Gothic Book" panose="020B0503020102020204" pitchFamily="34" charset="0"/>
                </a:rPr>
                <a:t>menu: </a:t>
              </a:r>
              <a:r>
                <a:rPr lang="en-US" altLang="en-US" dirty="0">
                  <a:solidFill>
                    <a:srgbClr val="585250"/>
                  </a:solidFill>
                  <a:latin typeface="Franklin Gothic Book" panose="020B0503020102020204" pitchFamily="34" charset="0"/>
                </a:rPr>
                <a:t> opens the sidebar with tabs for the resource’s table of contents </a:t>
              </a:r>
              <a:endParaRPr lang="en-US" altLang="en-US" dirty="0" smtClean="0">
                <a:solidFill>
                  <a:srgbClr val="585250"/>
                </a:solidFill>
                <a:latin typeface="Franklin Gothic Book" panose="020B0503020102020204" pitchFamily="34" charset="0"/>
              </a:endParaRPr>
            </a:p>
          </p:txBody>
        </p:sp>
        <p:sp>
          <p:nvSpPr>
            <p:cNvPr id="29" name="Oval 28"/>
            <p:cNvSpPr/>
            <p:nvPr/>
          </p:nvSpPr>
          <p:spPr>
            <a:xfrm>
              <a:off x="252231" y="2036504"/>
              <a:ext cx="225974"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1</a:t>
              </a:r>
              <a:endParaRPr lang="en-US" sz="2000" dirty="0"/>
            </a:p>
          </p:txBody>
        </p:sp>
      </p:grpSp>
      <p:sp>
        <p:nvSpPr>
          <p:cNvPr id="39" name="Title 38"/>
          <p:cNvSpPr>
            <a:spLocks noGrp="1"/>
          </p:cNvSpPr>
          <p:nvPr>
            <p:ph type="title"/>
          </p:nvPr>
        </p:nvSpPr>
        <p:spPr/>
        <p:txBody>
          <a:bodyPr/>
          <a:lstStyle/>
          <a:p>
            <a:r>
              <a:rPr lang="en-US" dirty="0" smtClean="0"/>
              <a:t>Panel Toolbar</a:t>
            </a:r>
            <a:endParaRPr lang="en-US" dirty="0"/>
          </a:p>
        </p:txBody>
      </p:sp>
      <p:grpSp>
        <p:nvGrpSpPr>
          <p:cNvPr id="40" name="Group 39"/>
          <p:cNvGrpSpPr/>
          <p:nvPr/>
        </p:nvGrpSpPr>
        <p:grpSpPr>
          <a:xfrm>
            <a:off x="258297" y="1541137"/>
            <a:ext cx="11280237" cy="1219203"/>
            <a:chOff x="258297" y="1541137"/>
            <a:chExt cx="11280237" cy="1219203"/>
          </a:xfrm>
        </p:grpSpPr>
        <p:sp>
          <p:nvSpPr>
            <p:cNvPr id="18" name="Oval 17"/>
            <p:cNvSpPr>
              <a:spLocks/>
            </p:cNvSpPr>
            <p:nvPr/>
          </p:nvSpPr>
          <p:spPr>
            <a:xfrm>
              <a:off x="1251326" y="1541137"/>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sz="2800" dirty="0"/>
            </a:p>
          </p:txBody>
        </p:sp>
        <p:sp>
          <p:nvSpPr>
            <p:cNvPr id="30" name="Oval 29"/>
            <p:cNvSpPr/>
            <p:nvPr/>
          </p:nvSpPr>
          <p:spPr>
            <a:xfrm>
              <a:off x="258297" y="2378615"/>
              <a:ext cx="256032"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2</a:t>
              </a:r>
              <a:endParaRPr lang="en-US" sz="2000" dirty="0"/>
            </a:p>
          </p:txBody>
        </p:sp>
        <p:sp>
          <p:nvSpPr>
            <p:cNvPr id="45" name="TextBox 44"/>
            <p:cNvSpPr txBox="1"/>
            <p:nvPr/>
          </p:nvSpPr>
          <p:spPr>
            <a:xfrm>
              <a:off x="858247" y="2252509"/>
              <a:ext cx="10680287"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location </a:t>
              </a:r>
              <a:r>
                <a:rPr lang="en-US" altLang="en-US" b="1" dirty="0" smtClean="0">
                  <a:solidFill>
                    <a:schemeClr val="bg2">
                      <a:lumMod val="50000"/>
                    </a:schemeClr>
                  </a:solidFill>
                  <a:latin typeface="Arial Black" panose="020B0A04020102020204" pitchFamily="34" charset="0"/>
                </a:rPr>
                <a:t>box</a:t>
              </a:r>
              <a:r>
                <a:rPr lang="en-US" altLang="en-US" b="1" dirty="0" smtClean="0">
                  <a:latin typeface="Franklin Gothic Book" panose="020B0503020102020204" pitchFamily="34" charset="0"/>
                </a:rPr>
                <a:t>: </a:t>
              </a:r>
              <a:r>
                <a:rPr lang="en-US" altLang="en-US" dirty="0" smtClean="0">
                  <a:solidFill>
                    <a:srgbClr val="585250"/>
                  </a:solidFill>
                  <a:latin typeface="Franklin Gothic Book" panose="020B0503020102020204" pitchFamily="34" charset="0"/>
                </a:rPr>
                <a:t>displays </a:t>
              </a:r>
              <a:r>
                <a:rPr lang="en-US" altLang="en-US" b="1" dirty="0">
                  <a:solidFill>
                    <a:srgbClr val="585250"/>
                  </a:solidFill>
                  <a:latin typeface="Franklin Gothic Book" panose="020B0503020102020204" pitchFamily="34" charset="0"/>
                </a:rPr>
                <a:t>your current location </a:t>
              </a:r>
              <a:r>
                <a:rPr lang="en-US" altLang="en-US" dirty="0">
                  <a:solidFill>
                    <a:srgbClr val="585250"/>
                  </a:solidFill>
                  <a:latin typeface="Franklin Gothic Book" panose="020B0503020102020204" pitchFamily="34" charset="0"/>
                </a:rPr>
                <a:t>within the open </a:t>
              </a:r>
              <a:r>
                <a:rPr lang="en-US" altLang="en-US" dirty="0" smtClean="0">
                  <a:solidFill>
                    <a:srgbClr val="585250"/>
                  </a:solidFill>
                  <a:latin typeface="Franklin Gothic Book" panose="020B0503020102020204" pitchFamily="34" charset="0"/>
                </a:rPr>
                <a:t>resource (bible, book, commentary) </a:t>
              </a:r>
              <a:endParaRPr lang="en-US" altLang="en-US" dirty="0">
                <a:solidFill>
                  <a:srgbClr val="585250"/>
                </a:solidFill>
                <a:latin typeface="Franklin Gothic Book" panose="020B0503020102020204" pitchFamily="34" charset="0"/>
              </a:endParaRPr>
            </a:p>
          </p:txBody>
        </p:sp>
      </p:grpSp>
      <p:grpSp>
        <p:nvGrpSpPr>
          <p:cNvPr id="58" name="Group 57"/>
          <p:cNvGrpSpPr/>
          <p:nvPr/>
        </p:nvGrpSpPr>
        <p:grpSpPr>
          <a:xfrm>
            <a:off x="258297" y="1533373"/>
            <a:ext cx="10305400" cy="1574137"/>
            <a:chOff x="258297" y="1533373"/>
            <a:chExt cx="10305400" cy="1574137"/>
          </a:xfrm>
        </p:grpSpPr>
        <p:sp>
          <p:nvSpPr>
            <p:cNvPr id="19" name="Oval 18"/>
            <p:cNvSpPr>
              <a:spLocks/>
            </p:cNvSpPr>
            <p:nvPr/>
          </p:nvSpPr>
          <p:spPr>
            <a:xfrm>
              <a:off x="2610979" y="1533373"/>
              <a:ext cx="365760" cy="3671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sz="2800" dirty="0"/>
            </a:p>
          </p:txBody>
        </p:sp>
        <p:sp>
          <p:nvSpPr>
            <p:cNvPr id="31" name="Oval 30"/>
            <p:cNvSpPr/>
            <p:nvPr/>
          </p:nvSpPr>
          <p:spPr>
            <a:xfrm>
              <a:off x="258297" y="2749755"/>
              <a:ext cx="256032"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3</a:t>
              </a:r>
              <a:endParaRPr lang="en-US" sz="2000" dirty="0"/>
            </a:p>
          </p:txBody>
        </p:sp>
        <p:sp>
          <p:nvSpPr>
            <p:cNvPr id="46" name="TextBox 45"/>
            <p:cNvSpPr txBox="1"/>
            <p:nvPr/>
          </p:nvSpPr>
          <p:spPr>
            <a:xfrm>
              <a:off x="858247" y="2599679"/>
              <a:ext cx="9705450"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smtClean="0">
                  <a:solidFill>
                    <a:schemeClr val="bg2">
                      <a:lumMod val="50000"/>
                    </a:schemeClr>
                  </a:solidFill>
                  <a:latin typeface="Arial Black" panose="020B0A04020102020204" pitchFamily="34" charset="0"/>
                </a:rPr>
                <a:t>inline search </a:t>
              </a:r>
              <a:r>
                <a:rPr lang="en-US" altLang="en-US" dirty="0" smtClean="0">
                  <a:solidFill>
                    <a:srgbClr val="585250"/>
                  </a:solidFill>
                  <a:latin typeface="Franklin Gothic Book" panose="020B0503020102020204" pitchFamily="34" charset="0"/>
                </a:rPr>
                <a:t>button: enables you to perform a Basic, Bible, or Morph searches</a:t>
              </a:r>
            </a:p>
          </p:txBody>
        </p:sp>
      </p:grpSp>
      <p:grpSp>
        <p:nvGrpSpPr>
          <p:cNvPr id="41" name="Group 40"/>
          <p:cNvGrpSpPr/>
          <p:nvPr/>
        </p:nvGrpSpPr>
        <p:grpSpPr>
          <a:xfrm>
            <a:off x="258297" y="1541038"/>
            <a:ext cx="10744430" cy="1970812"/>
            <a:chOff x="258297" y="1541038"/>
            <a:chExt cx="10744430" cy="1970812"/>
          </a:xfrm>
        </p:grpSpPr>
        <p:sp>
          <p:nvSpPr>
            <p:cNvPr id="20" name="Oval 19"/>
            <p:cNvSpPr>
              <a:spLocks/>
            </p:cNvSpPr>
            <p:nvPr/>
          </p:nvSpPr>
          <p:spPr>
            <a:xfrm>
              <a:off x="3210097" y="1541038"/>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sz="2800" dirty="0"/>
            </a:p>
          </p:txBody>
        </p:sp>
        <p:sp>
          <p:nvSpPr>
            <p:cNvPr id="32" name="Oval 31"/>
            <p:cNvSpPr/>
            <p:nvPr/>
          </p:nvSpPr>
          <p:spPr>
            <a:xfrm>
              <a:off x="258297" y="3128370"/>
              <a:ext cx="256032"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a:t>
              </a:r>
              <a:endParaRPr lang="en-US" sz="2000" dirty="0"/>
            </a:p>
          </p:txBody>
        </p:sp>
        <p:sp>
          <p:nvSpPr>
            <p:cNvPr id="50" name="TextBox 49"/>
            <p:cNvSpPr txBox="1"/>
            <p:nvPr/>
          </p:nvSpPr>
          <p:spPr>
            <a:xfrm>
              <a:off x="858248" y="3004019"/>
              <a:ext cx="10144479"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visual filters </a:t>
              </a:r>
              <a:r>
                <a:rPr lang="en-US" altLang="en-US" dirty="0" smtClean="0">
                  <a:solidFill>
                    <a:srgbClr val="585250"/>
                  </a:solidFill>
                  <a:latin typeface="Franklin Gothic Book" panose="020B0503020102020204" pitchFamily="34" charset="0"/>
                </a:rPr>
                <a:t>button:  allows </a:t>
              </a:r>
              <a:r>
                <a:rPr lang="en-US" altLang="en-US" dirty="0">
                  <a:solidFill>
                    <a:srgbClr val="585250"/>
                  </a:solidFill>
                  <a:latin typeface="Franklin Gothic Book" panose="020B0503020102020204" pitchFamily="34" charset="0"/>
                </a:rPr>
                <a:t>you to choose which visual filters are displayed </a:t>
              </a:r>
              <a:r>
                <a:rPr lang="en-US" altLang="en-US" dirty="0" smtClean="0">
                  <a:solidFill>
                    <a:srgbClr val="585250"/>
                  </a:solidFill>
                  <a:latin typeface="Franklin Gothic Book" panose="020B0503020102020204" pitchFamily="34" charset="0"/>
                </a:rPr>
                <a:t>(“Look and Feel”)</a:t>
              </a:r>
              <a:endParaRPr lang="en-US" altLang="en-US" dirty="0">
                <a:solidFill>
                  <a:srgbClr val="585250"/>
                </a:solidFill>
                <a:latin typeface="Franklin Gothic Book" panose="020B0503020102020204" pitchFamily="34" charset="0"/>
              </a:endParaRPr>
            </a:p>
          </p:txBody>
        </p:sp>
      </p:grpSp>
      <p:grpSp>
        <p:nvGrpSpPr>
          <p:cNvPr id="71" name="Group 70"/>
          <p:cNvGrpSpPr/>
          <p:nvPr/>
        </p:nvGrpSpPr>
        <p:grpSpPr>
          <a:xfrm>
            <a:off x="258297" y="1547713"/>
            <a:ext cx="10761063" cy="2381660"/>
            <a:chOff x="258297" y="1547713"/>
            <a:chExt cx="10761063" cy="2381660"/>
          </a:xfrm>
        </p:grpSpPr>
        <p:sp>
          <p:nvSpPr>
            <p:cNvPr id="68" name="Oval 67"/>
            <p:cNvSpPr/>
            <p:nvPr/>
          </p:nvSpPr>
          <p:spPr>
            <a:xfrm>
              <a:off x="258297" y="3553662"/>
              <a:ext cx="256032"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5</a:t>
              </a:r>
              <a:endParaRPr lang="en-US" sz="2000" dirty="0"/>
            </a:p>
          </p:txBody>
        </p:sp>
        <p:sp>
          <p:nvSpPr>
            <p:cNvPr id="69" name="TextBox 68"/>
            <p:cNvSpPr txBox="1"/>
            <p:nvPr/>
          </p:nvSpPr>
          <p:spPr>
            <a:xfrm>
              <a:off x="874881" y="3421542"/>
              <a:ext cx="10144479"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smtClean="0">
                  <a:solidFill>
                    <a:schemeClr val="bg2">
                      <a:lumMod val="50000"/>
                    </a:schemeClr>
                  </a:solidFill>
                  <a:latin typeface="Arial Black" panose="020B0A04020102020204" pitchFamily="34" charset="0"/>
                </a:rPr>
                <a:t>Factbook </a:t>
              </a:r>
              <a:r>
                <a:rPr lang="en-US" altLang="en-US" dirty="0" smtClean="0">
                  <a:solidFill>
                    <a:srgbClr val="585250"/>
                  </a:solidFill>
                  <a:latin typeface="Franklin Gothic Book" panose="020B0503020102020204" pitchFamily="34" charset="0"/>
                </a:rPr>
                <a:t>button:  turns on a </a:t>
              </a:r>
              <a:r>
                <a:rPr lang="en-US" altLang="en-US" dirty="0" err="1" smtClean="0">
                  <a:solidFill>
                    <a:srgbClr val="585250"/>
                  </a:solidFill>
                  <a:latin typeface="Franklin Gothic Book" panose="020B0503020102020204" pitchFamily="34" charset="0"/>
                </a:rPr>
                <a:t>factbook</a:t>
              </a:r>
              <a:r>
                <a:rPr lang="en-US" altLang="en-US" dirty="0" smtClean="0">
                  <a:solidFill>
                    <a:srgbClr val="585250"/>
                  </a:solidFill>
                  <a:latin typeface="Franklin Gothic Book" panose="020B0503020102020204" pitchFamily="34" charset="0"/>
                </a:rPr>
                <a:t> panel for additional study on a topic</a:t>
              </a:r>
              <a:endParaRPr lang="en-US" altLang="en-US" dirty="0">
                <a:solidFill>
                  <a:srgbClr val="585250"/>
                </a:solidFill>
                <a:latin typeface="Franklin Gothic Book" panose="020B0503020102020204" pitchFamily="34" charset="0"/>
              </a:endParaRPr>
            </a:p>
          </p:txBody>
        </p:sp>
        <p:sp>
          <p:nvSpPr>
            <p:cNvPr id="21" name="Oval 20"/>
            <p:cNvSpPr>
              <a:spLocks/>
            </p:cNvSpPr>
            <p:nvPr/>
          </p:nvSpPr>
          <p:spPr>
            <a:xfrm>
              <a:off x="3782690" y="1547713"/>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5</a:t>
              </a:r>
              <a:endParaRPr lang="en-US" sz="2800" dirty="0"/>
            </a:p>
          </p:txBody>
        </p:sp>
      </p:grpSp>
      <p:grpSp>
        <p:nvGrpSpPr>
          <p:cNvPr id="72" name="Group 71"/>
          <p:cNvGrpSpPr/>
          <p:nvPr/>
        </p:nvGrpSpPr>
        <p:grpSpPr>
          <a:xfrm>
            <a:off x="263434" y="1541038"/>
            <a:ext cx="10300263" cy="2798047"/>
            <a:chOff x="263434" y="1541038"/>
            <a:chExt cx="10300263" cy="2798047"/>
          </a:xfrm>
        </p:grpSpPr>
        <p:sp>
          <p:nvSpPr>
            <p:cNvPr id="33" name="Oval 32"/>
            <p:cNvSpPr/>
            <p:nvPr/>
          </p:nvSpPr>
          <p:spPr>
            <a:xfrm>
              <a:off x="263434" y="3962303"/>
              <a:ext cx="245757"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6</a:t>
              </a:r>
              <a:endParaRPr lang="en-US" sz="2000" dirty="0"/>
            </a:p>
          </p:txBody>
        </p:sp>
        <p:sp>
          <p:nvSpPr>
            <p:cNvPr id="51" name="TextBox 50"/>
            <p:cNvSpPr txBox="1"/>
            <p:nvPr/>
          </p:nvSpPr>
          <p:spPr>
            <a:xfrm>
              <a:off x="858247" y="3831254"/>
              <a:ext cx="9705450"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interlinear</a:t>
              </a:r>
              <a:r>
                <a:rPr lang="en-US" altLang="en-US" dirty="0">
                  <a:solidFill>
                    <a:srgbClr val="585250"/>
                  </a:solidFill>
                  <a:latin typeface="Franklin Gothic Book" panose="020B0503020102020204" pitchFamily="34" charset="0"/>
                </a:rPr>
                <a:t> </a:t>
              </a:r>
              <a:r>
                <a:rPr lang="en-US" altLang="en-US" dirty="0" smtClean="0">
                  <a:solidFill>
                    <a:srgbClr val="585250"/>
                  </a:solidFill>
                  <a:latin typeface="Franklin Gothic Book" panose="020B0503020102020204" pitchFamily="34" charset="0"/>
                </a:rPr>
                <a:t>button:  toggles </a:t>
              </a:r>
              <a:r>
                <a:rPr lang="en-US" altLang="en-US" dirty="0">
                  <a:solidFill>
                    <a:srgbClr val="585250"/>
                  </a:solidFill>
                  <a:latin typeface="Franklin Gothic Book" panose="020B0503020102020204" pitchFamily="34" charset="0"/>
                </a:rPr>
                <a:t>the inline interlinear and/or the interlinear </a:t>
              </a:r>
              <a:r>
                <a:rPr lang="en-US" altLang="en-US" dirty="0" smtClean="0">
                  <a:solidFill>
                    <a:srgbClr val="585250"/>
                  </a:solidFill>
                  <a:latin typeface="Franklin Gothic Book" panose="020B0503020102020204" pitchFamily="34" charset="0"/>
                </a:rPr>
                <a:t>ribbon</a:t>
              </a:r>
              <a:endParaRPr lang="en-US" altLang="en-US" dirty="0">
                <a:solidFill>
                  <a:srgbClr val="585250"/>
                </a:solidFill>
                <a:latin typeface="Franklin Gothic Book" panose="020B0503020102020204" pitchFamily="34" charset="0"/>
              </a:endParaRPr>
            </a:p>
          </p:txBody>
        </p:sp>
        <p:sp>
          <p:nvSpPr>
            <p:cNvPr id="22" name="Oval 21"/>
            <p:cNvSpPr>
              <a:spLocks/>
            </p:cNvSpPr>
            <p:nvPr/>
          </p:nvSpPr>
          <p:spPr>
            <a:xfrm>
              <a:off x="4554421" y="1541038"/>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6</a:t>
              </a:r>
              <a:endParaRPr lang="en-US" sz="2800" dirty="0"/>
            </a:p>
          </p:txBody>
        </p:sp>
      </p:grpSp>
      <p:grpSp>
        <p:nvGrpSpPr>
          <p:cNvPr id="49" name="Group 48"/>
          <p:cNvGrpSpPr/>
          <p:nvPr/>
        </p:nvGrpSpPr>
        <p:grpSpPr>
          <a:xfrm>
            <a:off x="259222" y="1547713"/>
            <a:ext cx="10311786" cy="3184488"/>
            <a:chOff x="228697" y="1547713"/>
            <a:chExt cx="10311786" cy="3184488"/>
          </a:xfrm>
        </p:grpSpPr>
        <p:sp>
          <p:nvSpPr>
            <p:cNvPr id="34" name="Oval 33"/>
            <p:cNvSpPr/>
            <p:nvPr/>
          </p:nvSpPr>
          <p:spPr>
            <a:xfrm>
              <a:off x="228697" y="4370942"/>
              <a:ext cx="245757"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7</a:t>
              </a:r>
              <a:endParaRPr lang="en-US" sz="2000" dirty="0"/>
            </a:p>
          </p:txBody>
        </p:sp>
        <p:sp>
          <p:nvSpPr>
            <p:cNvPr id="52" name="TextBox 51"/>
            <p:cNvSpPr txBox="1"/>
            <p:nvPr/>
          </p:nvSpPr>
          <p:spPr>
            <a:xfrm>
              <a:off x="835033" y="4224370"/>
              <a:ext cx="9705450"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multiple resources </a:t>
              </a:r>
              <a:r>
                <a:rPr lang="en-US" altLang="en-US" dirty="0" smtClean="0">
                  <a:solidFill>
                    <a:srgbClr val="585250"/>
                  </a:solidFill>
                  <a:latin typeface="Franklin Gothic Book" panose="020B0503020102020204" pitchFamily="34" charset="0"/>
                </a:rPr>
                <a:t>button:  allows </a:t>
              </a:r>
              <a:r>
                <a:rPr lang="en-US" altLang="en-US" dirty="0">
                  <a:solidFill>
                    <a:srgbClr val="585250"/>
                  </a:solidFill>
                  <a:latin typeface="Franklin Gothic Book" panose="020B0503020102020204" pitchFamily="34" charset="0"/>
                </a:rPr>
                <a:t>you to open two or more resources in </a:t>
              </a:r>
              <a:r>
                <a:rPr lang="en-US" altLang="en-US" dirty="0" smtClean="0">
                  <a:solidFill>
                    <a:srgbClr val="585250"/>
                  </a:solidFill>
                  <a:latin typeface="Franklin Gothic Book" panose="020B0503020102020204" pitchFamily="34" charset="0"/>
                </a:rPr>
                <a:t>parallel</a:t>
              </a:r>
              <a:endParaRPr lang="en-US" altLang="en-US" dirty="0">
                <a:solidFill>
                  <a:srgbClr val="585250"/>
                </a:solidFill>
                <a:latin typeface="Franklin Gothic Book" panose="020B0503020102020204" pitchFamily="34" charset="0"/>
              </a:endParaRPr>
            </a:p>
          </p:txBody>
        </p:sp>
        <p:sp>
          <p:nvSpPr>
            <p:cNvPr id="23" name="Oval 22"/>
            <p:cNvSpPr>
              <a:spLocks/>
            </p:cNvSpPr>
            <p:nvPr/>
          </p:nvSpPr>
          <p:spPr>
            <a:xfrm>
              <a:off x="5393645" y="1547713"/>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7</a:t>
              </a:r>
              <a:endParaRPr lang="en-US" sz="2800" dirty="0"/>
            </a:p>
          </p:txBody>
        </p:sp>
      </p:grpSp>
      <p:grpSp>
        <p:nvGrpSpPr>
          <p:cNvPr id="44" name="Group 43"/>
          <p:cNvGrpSpPr/>
          <p:nvPr/>
        </p:nvGrpSpPr>
        <p:grpSpPr>
          <a:xfrm>
            <a:off x="250615" y="1533373"/>
            <a:ext cx="11319165" cy="3606189"/>
            <a:chOff x="250615" y="1533373"/>
            <a:chExt cx="11319165" cy="3606189"/>
          </a:xfrm>
        </p:grpSpPr>
        <p:sp>
          <p:nvSpPr>
            <p:cNvPr id="35" name="Oval 34"/>
            <p:cNvSpPr/>
            <p:nvPr/>
          </p:nvSpPr>
          <p:spPr>
            <a:xfrm>
              <a:off x="250615" y="4779583"/>
              <a:ext cx="256032"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8</a:t>
              </a:r>
              <a:endParaRPr lang="en-US" sz="2000" dirty="0"/>
            </a:p>
          </p:txBody>
        </p:sp>
        <p:sp>
          <p:nvSpPr>
            <p:cNvPr id="54" name="TextBox 53"/>
            <p:cNvSpPr txBox="1"/>
            <p:nvPr/>
          </p:nvSpPr>
          <p:spPr>
            <a:xfrm>
              <a:off x="851870" y="4631731"/>
              <a:ext cx="10717910"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parallel resource sets </a:t>
              </a:r>
              <a:r>
                <a:rPr lang="en-US" altLang="en-US" dirty="0" smtClean="0">
                  <a:solidFill>
                    <a:srgbClr val="585250"/>
                  </a:solidFill>
                  <a:latin typeface="Franklin Gothic Book" panose="020B0503020102020204" pitchFamily="34" charset="0"/>
                </a:rPr>
                <a:t>button: choose </a:t>
              </a:r>
              <a:r>
                <a:rPr lang="en-US" altLang="en-US" dirty="0">
                  <a:solidFill>
                    <a:srgbClr val="585250"/>
                  </a:solidFill>
                  <a:latin typeface="Franklin Gothic Book" panose="020B0503020102020204" pitchFamily="34" charset="0"/>
                </a:rPr>
                <a:t>which sets of parallel resources </a:t>
              </a:r>
              <a:r>
                <a:rPr lang="en-US" altLang="en-US" dirty="0" smtClean="0">
                  <a:solidFill>
                    <a:srgbClr val="585250"/>
                  </a:solidFill>
                  <a:latin typeface="Franklin Gothic Book" panose="020B0503020102020204" pitchFamily="34" charset="0"/>
                </a:rPr>
                <a:t>to use (with arrow keys) </a:t>
              </a:r>
              <a:endParaRPr lang="en-US" altLang="en-US" dirty="0">
                <a:solidFill>
                  <a:srgbClr val="585250"/>
                </a:solidFill>
                <a:latin typeface="Franklin Gothic Book" panose="020B0503020102020204" pitchFamily="34" charset="0"/>
              </a:endParaRPr>
            </a:p>
          </p:txBody>
        </p:sp>
        <p:sp>
          <p:nvSpPr>
            <p:cNvPr id="67" name="Oval 66"/>
            <p:cNvSpPr>
              <a:spLocks/>
            </p:cNvSpPr>
            <p:nvPr/>
          </p:nvSpPr>
          <p:spPr>
            <a:xfrm>
              <a:off x="6424870" y="1533373"/>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8</a:t>
              </a:r>
              <a:endParaRPr lang="en-US" sz="2800" dirty="0"/>
            </a:p>
          </p:txBody>
        </p:sp>
      </p:grpSp>
      <p:grpSp>
        <p:nvGrpSpPr>
          <p:cNvPr id="63" name="Group 62"/>
          <p:cNvGrpSpPr/>
          <p:nvPr/>
        </p:nvGrpSpPr>
        <p:grpSpPr>
          <a:xfrm>
            <a:off x="263433" y="1541038"/>
            <a:ext cx="10277050" cy="4018399"/>
            <a:chOff x="263433" y="1541038"/>
            <a:chExt cx="10277050" cy="4018399"/>
          </a:xfrm>
        </p:grpSpPr>
        <p:sp>
          <p:nvSpPr>
            <p:cNvPr id="24" name="Oval 23"/>
            <p:cNvSpPr/>
            <p:nvPr/>
          </p:nvSpPr>
          <p:spPr>
            <a:xfrm>
              <a:off x="10125377" y="1541038"/>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9</a:t>
              </a:r>
            </a:p>
          </p:txBody>
        </p:sp>
        <p:sp>
          <p:nvSpPr>
            <p:cNvPr id="36" name="Oval 35"/>
            <p:cNvSpPr/>
            <p:nvPr/>
          </p:nvSpPr>
          <p:spPr>
            <a:xfrm>
              <a:off x="263433" y="5188222"/>
              <a:ext cx="245757"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9</a:t>
              </a:r>
              <a:endParaRPr lang="en-US" sz="2000" dirty="0"/>
            </a:p>
          </p:txBody>
        </p:sp>
        <p:sp>
          <p:nvSpPr>
            <p:cNvPr id="55" name="TextBox 54"/>
            <p:cNvSpPr txBox="1"/>
            <p:nvPr/>
          </p:nvSpPr>
          <p:spPr>
            <a:xfrm>
              <a:off x="835033" y="5051606"/>
              <a:ext cx="9705450"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navigation </a:t>
              </a:r>
              <a:r>
                <a:rPr lang="en-US" altLang="en-US" b="1" dirty="0" smtClean="0">
                  <a:solidFill>
                    <a:schemeClr val="bg2">
                      <a:lumMod val="50000"/>
                    </a:schemeClr>
                  </a:solidFill>
                  <a:latin typeface="Arial Black" panose="020B0A04020102020204" pitchFamily="34" charset="0"/>
                </a:rPr>
                <a:t>arrows</a:t>
              </a:r>
              <a:r>
                <a:rPr lang="en-US" altLang="en-US" dirty="0" smtClean="0">
                  <a:solidFill>
                    <a:srgbClr val="585250"/>
                  </a:solidFill>
                  <a:latin typeface="Franklin Gothic Book" panose="020B0503020102020204" pitchFamily="34" charset="0"/>
                </a:rPr>
                <a:t>:  move </a:t>
              </a:r>
              <a:r>
                <a:rPr lang="en-US" altLang="en-US" dirty="0">
                  <a:solidFill>
                    <a:srgbClr val="585250"/>
                  </a:solidFill>
                  <a:latin typeface="Franklin Gothic Book" panose="020B0503020102020204" pitchFamily="34" charset="0"/>
                </a:rPr>
                <a:t>backward and forward through the panel’s </a:t>
              </a:r>
              <a:r>
                <a:rPr lang="en-US" altLang="en-US" dirty="0" smtClean="0">
                  <a:solidFill>
                    <a:srgbClr val="585250"/>
                  </a:solidFill>
                  <a:latin typeface="Franklin Gothic Book" panose="020B0503020102020204" pitchFamily="34" charset="0"/>
                </a:rPr>
                <a:t>history </a:t>
              </a:r>
              <a:endParaRPr lang="en-US" altLang="en-US" dirty="0">
                <a:solidFill>
                  <a:srgbClr val="585250"/>
                </a:solidFill>
                <a:latin typeface="Franklin Gothic Book" panose="020B0503020102020204" pitchFamily="34" charset="0"/>
              </a:endParaRPr>
            </a:p>
          </p:txBody>
        </p:sp>
      </p:grpSp>
      <p:grpSp>
        <p:nvGrpSpPr>
          <p:cNvPr id="65" name="Group 64"/>
          <p:cNvGrpSpPr/>
          <p:nvPr/>
        </p:nvGrpSpPr>
        <p:grpSpPr>
          <a:xfrm>
            <a:off x="250615" y="1541038"/>
            <a:ext cx="11706518" cy="4845633"/>
            <a:chOff x="250615" y="1541038"/>
            <a:chExt cx="11706518" cy="4845633"/>
          </a:xfrm>
        </p:grpSpPr>
        <p:sp>
          <p:nvSpPr>
            <p:cNvPr id="26" name="Oval 25"/>
            <p:cNvSpPr/>
            <p:nvPr/>
          </p:nvSpPr>
          <p:spPr>
            <a:xfrm>
              <a:off x="11591373" y="1541038"/>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11</a:t>
              </a:r>
              <a:endParaRPr lang="en-US" sz="2400" dirty="0"/>
            </a:p>
          </p:txBody>
        </p:sp>
        <p:sp>
          <p:nvSpPr>
            <p:cNvPr id="38" name="Oval 37"/>
            <p:cNvSpPr/>
            <p:nvPr/>
          </p:nvSpPr>
          <p:spPr>
            <a:xfrm>
              <a:off x="250615" y="6005504"/>
              <a:ext cx="245757"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600" dirty="0" smtClean="0"/>
                <a:t>11</a:t>
              </a:r>
              <a:endParaRPr lang="en-US" sz="1600" dirty="0"/>
            </a:p>
          </p:txBody>
        </p:sp>
        <p:sp>
          <p:nvSpPr>
            <p:cNvPr id="56" name="TextBox 55"/>
            <p:cNvSpPr txBox="1"/>
            <p:nvPr/>
          </p:nvSpPr>
          <p:spPr>
            <a:xfrm>
              <a:off x="835032" y="5878840"/>
              <a:ext cx="10252067" cy="507831"/>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panel menu </a:t>
              </a:r>
              <a:r>
                <a:rPr lang="en-US" altLang="en-US" b="1" dirty="0" smtClean="0">
                  <a:solidFill>
                    <a:schemeClr val="bg2">
                      <a:lumMod val="50000"/>
                    </a:schemeClr>
                  </a:solidFill>
                  <a:latin typeface="Arial Black" panose="020B0A04020102020204" pitchFamily="34" charset="0"/>
                </a:rPr>
                <a:t>button</a:t>
              </a:r>
              <a:r>
                <a:rPr lang="en-US" altLang="en-US" dirty="0" smtClean="0">
                  <a:solidFill>
                    <a:srgbClr val="585250"/>
                  </a:solidFill>
                  <a:latin typeface="Franklin Gothic Book" panose="020B0503020102020204" pitchFamily="34" charset="0"/>
                </a:rPr>
                <a:t>: opens </a:t>
              </a:r>
              <a:r>
                <a:rPr lang="en-US" altLang="en-US" dirty="0">
                  <a:solidFill>
                    <a:srgbClr val="585250"/>
                  </a:solidFill>
                  <a:latin typeface="Franklin Gothic Book" panose="020B0503020102020204" pitchFamily="34" charset="0"/>
                </a:rPr>
                <a:t>the resource panel </a:t>
              </a:r>
              <a:r>
                <a:rPr lang="en-US" altLang="en-US" dirty="0" smtClean="0">
                  <a:solidFill>
                    <a:srgbClr val="585250"/>
                  </a:solidFill>
                  <a:latin typeface="Franklin Gothic Book" panose="020B0503020102020204" pitchFamily="34" charset="0"/>
                </a:rPr>
                <a:t>menu and lets you select panel layout options</a:t>
              </a:r>
              <a:endParaRPr lang="en-US" dirty="0">
                <a:latin typeface="Franklin Gothic Book" panose="020B0503020102020204" pitchFamily="34" charset="0"/>
              </a:endParaRPr>
            </a:p>
          </p:txBody>
        </p:sp>
      </p:grpSp>
      <p:grpSp>
        <p:nvGrpSpPr>
          <p:cNvPr id="64" name="Group 63"/>
          <p:cNvGrpSpPr/>
          <p:nvPr/>
        </p:nvGrpSpPr>
        <p:grpSpPr>
          <a:xfrm>
            <a:off x="256404" y="1541038"/>
            <a:ext cx="11013575" cy="4387261"/>
            <a:chOff x="256404" y="1541038"/>
            <a:chExt cx="11013575" cy="4387261"/>
          </a:xfrm>
        </p:grpSpPr>
        <p:sp>
          <p:nvSpPr>
            <p:cNvPr id="25" name="Oval 24"/>
            <p:cNvSpPr/>
            <p:nvPr/>
          </p:nvSpPr>
          <p:spPr>
            <a:xfrm>
              <a:off x="10904219" y="1541038"/>
              <a:ext cx="365760" cy="36576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10</a:t>
              </a:r>
              <a:endParaRPr lang="en-US" sz="2400" dirty="0"/>
            </a:p>
          </p:txBody>
        </p:sp>
        <p:sp>
          <p:nvSpPr>
            <p:cNvPr id="37" name="Oval 36"/>
            <p:cNvSpPr/>
            <p:nvPr/>
          </p:nvSpPr>
          <p:spPr>
            <a:xfrm>
              <a:off x="256404" y="5596861"/>
              <a:ext cx="245757" cy="254502"/>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t>10</a:t>
              </a:r>
              <a:endParaRPr lang="en-US" sz="1600" dirty="0"/>
            </a:p>
          </p:txBody>
        </p:sp>
        <p:sp>
          <p:nvSpPr>
            <p:cNvPr id="57" name="TextBox 56"/>
            <p:cNvSpPr txBox="1"/>
            <p:nvPr/>
          </p:nvSpPr>
          <p:spPr>
            <a:xfrm>
              <a:off x="835033" y="5465224"/>
              <a:ext cx="9705450" cy="463075"/>
            </a:xfrm>
            <a:prstGeom prst="rect">
              <a:avLst/>
            </a:prstGeom>
            <a:noFill/>
          </p:spPr>
          <p:txBody>
            <a:bodyPr wrap="square" rtlCol="0">
              <a:spAutoFit/>
            </a:bodyPr>
            <a:lstStyle/>
            <a:p>
              <a:pPr lvl="0" eaLnBrk="0" fontAlgn="base" hangingPunct="0">
                <a:lnSpc>
                  <a:spcPct val="150000"/>
                </a:lnSpc>
                <a:spcBef>
                  <a:spcPct val="0"/>
                </a:spcBef>
                <a:spcAft>
                  <a:spcPct val="0"/>
                </a:spcAft>
              </a:pPr>
              <a:r>
                <a:rPr lang="en-US" altLang="en-US" dirty="0" smtClean="0">
                  <a:solidFill>
                    <a:srgbClr val="585250"/>
                  </a:solidFill>
                  <a:latin typeface="Franklin Gothic Book" panose="020B0503020102020204" pitchFamily="34" charset="0"/>
                </a:rPr>
                <a:t>The </a:t>
              </a:r>
              <a:r>
                <a:rPr lang="en-US" altLang="en-US" b="1" dirty="0">
                  <a:solidFill>
                    <a:schemeClr val="bg2">
                      <a:lumMod val="50000"/>
                    </a:schemeClr>
                  </a:solidFill>
                  <a:latin typeface="Arial Black" panose="020B0A04020102020204" pitchFamily="34" charset="0"/>
                </a:rPr>
                <a:t>panel history </a:t>
              </a:r>
              <a:r>
                <a:rPr lang="en-US" altLang="en-US" b="1" dirty="0" smtClean="0">
                  <a:solidFill>
                    <a:schemeClr val="bg2">
                      <a:lumMod val="50000"/>
                    </a:schemeClr>
                  </a:solidFill>
                  <a:latin typeface="Arial Black" panose="020B0A04020102020204" pitchFamily="34" charset="0"/>
                </a:rPr>
                <a:t>button</a:t>
              </a:r>
              <a:r>
                <a:rPr lang="en-US" altLang="en-US" dirty="0" smtClean="0">
                  <a:solidFill>
                    <a:srgbClr val="585250"/>
                  </a:solidFill>
                  <a:latin typeface="Franklin Gothic Book" panose="020B0503020102020204" pitchFamily="34" charset="0"/>
                </a:rPr>
                <a:t>:  displays </a:t>
              </a:r>
              <a:r>
                <a:rPr lang="en-US" altLang="en-US" dirty="0">
                  <a:solidFill>
                    <a:srgbClr val="585250"/>
                  </a:solidFill>
                  <a:latin typeface="Franklin Gothic Book" panose="020B0503020102020204" pitchFamily="34" charset="0"/>
                </a:rPr>
                <a:t>the </a:t>
              </a:r>
              <a:r>
                <a:rPr lang="en-US" altLang="en-US" dirty="0" smtClean="0">
                  <a:solidFill>
                    <a:srgbClr val="585250"/>
                  </a:solidFill>
                  <a:latin typeface="Franklin Gothic Book" panose="020B0503020102020204" pitchFamily="34" charset="0"/>
                </a:rPr>
                <a:t>resource locations opened </a:t>
              </a:r>
              <a:r>
                <a:rPr lang="en-US" altLang="en-US" dirty="0">
                  <a:solidFill>
                    <a:srgbClr val="585250"/>
                  </a:solidFill>
                  <a:latin typeface="Franklin Gothic Book" panose="020B0503020102020204" pitchFamily="34" charset="0"/>
                </a:rPr>
                <a:t>within </a:t>
              </a:r>
              <a:r>
                <a:rPr lang="en-US" altLang="en-US" dirty="0" smtClean="0">
                  <a:solidFill>
                    <a:srgbClr val="585250"/>
                  </a:solidFill>
                  <a:latin typeface="Franklin Gothic Book" panose="020B0503020102020204" pitchFamily="34" charset="0"/>
                </a:rPr>
                <a:t>current panel </a:t>
              </a:r>
              <a:endParaRPr lang="en-US" altLang="en-US" dirty="0">
                <a:solidFill>
                  <a:srgbClr val="585250"/>
                </a:solidFill>
                <a:latin typeface="Franklin Gothic Book" panose="020B0503020102020204" pitchFamily="34" charset="0"/>
              </a:endParaRPr>
            </a:p>
          </p:txBody>
        </p:sp>
      </p:grpSp>
      <p:pic>
        <p:nvPicPr>
          <p:cNvPr id="66" name="Picture 65"/>
          <p:cNvPicPr>
            <a:picLocks noChangeAspect="1"/>
          </p:cNvPicPr>
          <p:nvPr/>
        </p:nvPicPr>
        <p:blipFill>
          <a:blip r:embed="rId2"/>
          <a:stretch>
            <a:fillRect/>
          </a:stretch>
        </p:blipFill>
        <p:spPr>
          <a:xfrm>
            <a:off x="656399" y="943008"/>
            <a:ext cx="6108244" cy="451550"/>
          </a:xfrm>
          <a:prstGeom prst="rect">
            <a:avLst/>
          </a:prstGeom>
        </p:spPr>
      </p:pic>
    </p:spTree>
    <p:extLst>
      <p:ext uri="{BB962C8B-B14F-4D97-AF65-F5344CB8AC3E}">
        <p14:creationId xmlns:p14="http://schemas.microsoft.com/office/powerpoint/2010/main" val="641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ppt_x"/>
                                          </p:val>
                                        </p:tav>
                                        <p:tav tm="100000">
                                          <p:val>
                                            <p:strVal val="#ppt_x"/>
                                          </p:val>
                                        </p:tav>
                                      </p:tavLst>
                                    </p:anim>
                                    <p:anim calcmode="lin" valueType="num">
                                      <p:cBhvr additive="base">
                                        <p:cTn id="32"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ppt_x"/>
                                          </p:val>
                                        </p:tav>
                                        <p:tav tm="100000">
                                          <p:val>
                                            <p:strVal val="#ppt_x"/>
                                          </p:val>
                                        </p:tav>
                                      </p:tavLst>
                                    </p:anim>
                                    <p:anim calcmode="lin" valueType="num">
                                      <p:cBhvr additive="base">
                                        <p:cTn id="3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ppt_x"/>
                                          </p:val>
                                        </p:tav>
                                        <p:tav tm="100000">
                                          <p:val>
                                            <p:strVal val="#ppt_x"/>
                                          </p:val>
                                        </p:tav>
                                      </p:tavLst>
                                    </p:anim>
                                    <p:anim calcmode="lin" valueType="num">
                                      <p:cBhvr additive="base">
                                        <p:cTn id="5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ppt_x"/>
                                          </p:val>
                                        </p:tav>
                                        <p:tav tm="100000">
                                          <p:val>
                                            <p:strVal val="#ppt_x"/>
                                          </p:val>
                                        </p:tav>
                                      </p:tavLst>
                                    </p:anim>
                                    <p:anim calcmode="lin" valueType="num">
                                      <p:cBhvr additive="base">
                                        <p:cTn id="6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Visual Filter Options</a:t>
            </a:r>
            <a:endParaRPr lang="en-US" dirty="0"/>
          </a:p>
        </p:txBody>
      </p:sp>
      <p:pic>
        <p:nvPicPr>
          <p:cNvPr id="3" name="Picture 2"/>
          <p:cNvPicPr>
            <a:picLocks noChangeAspect="1"/>
          </p:cNvPicPr>
          <p:nvPr/>
        </p:nvPicPr>
        <p:blipFill>
          <a:blip r:embed="rId2"/>
          <a:stretch>
            <a:fillRect/>
          </a:stretch>
        </p:blipFill>
        <p:spPr>
          <a:xfrm>
            <a:off x="312602" y="968487"/>
            <a:ext cx="5468230" cy="541866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37745" y="1088136"/>
            <a:ext cx="6392331" cy="4921213"/>
          </a:xfrm>
          <a:prstGeom prst="rect">
            <a:avLst/>
          </a:prstGeom>
          <a:ln w="76200">
            <a:solidFill>
              <a:schemeClr val="accent1"/>
            </a:solidFill>
            <a:prstDash val="dash"/>
          </a:ln>
          <a:effectLst>
            <a:outerShdw blurRad="292100" dist="139700" dir="2700000" algn="tl" rotWithShape="0">
              <a:srgbClr val="333333">
                <a:alpha val="65000"/>
              </a:srgbClr>
            </a:outerShdw>
          </a:effectLst>
        </p:spPr>
      </p:pic>
      <p:sp>
        <p:nvSpPr>
          <p:cNvPr id="5" name="Rectangle 4"/>
          <p:cNvSpPr/>
          <p:nvPr/>
        </p:nvSpPr>
        <p:spPr>
          <a:xfrm>
            <a:off x="312602" y="3548743"/>
            <a:ext cx="3809455" cy="2838413"/>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Logos 9 Quick Start </a:t>
            </a:r>
            <a:r>
              <a:rPr lang="en-US" sz="3600" dirty="0" smtClean="0"/>
              <a:t>(type “</a:t>
            </a:r>
            <a:r>
              <a:rPr lang="en-US" sz="3600" dirty="0" err="1" smtClean="0"/>
              <a:t>quickstart</a:t>
            </a:r>
            <a:r>
              <a:rPr lang="en-US" sz="3600" dirty="0" smtClean="0"/>
              <a:t>” in GO BOX)</a:t>
            </a:r>
            <a:endParaRPr lang="en-US" dirty="0"/>
          </a:p>
        </p:txBody>
      </p:sp>
      <p:pic>
        <p:nvPicPr>
          <p:cNvPr id="5" name="Picture 4"/>
          <p:cNvPicPr>
            <a:picLocks noChangeAspect="1"/>
          </p:cNvPicPr>
          <p:nvPr/>
        </p:nvPicPr>
        <p:blipFill>
          <a:blip r:embed="rId2"/>
          <a:stretch>
            <a:fillRect/>
          </a:stretch>
        </p:blipFill>
        <p:spPr>
          <a:xfrm>
            <a:off x="1466849" y="1175202"/>
            <a:ext cx="10429875" cy="471161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552450" y="2981324"/>
            <a:ext cx="4184734" cy="3000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4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Quickstart</a:t>
            </a:r>
            <a:r>
              <a:rPr lang="en-US" dirty="0" smtClean="0"/>
              <a:t> </a:t>
            </a:r>
            <a:endParaRPr lang="en-US" dirty="0"/>
          </a:p>
        </p:txBody>
      </p:sp>
      <p:sp>
        <p:nvSpPr>
          <p:cNvPr id="3" name="Content Placeholder 2"/>
          <p:cNvSpPr>
            <a:spLocks noGrp="1"/>
          </p:cNvSpPr>
          <p:nvPr>
            <p:ph idx="1"/>
          </p:nvPr>
        </p:nvSpPr>
        <p:spPr>
          <a:xfrm>
            <a:off x="630555" y="1047751"/>
            <a:ext cx="4597053" cy="4821344"/>
          </a:xfrm>
        </p:spPr>
        <p:txBody>
          <a:bodyPr>
            <a:noAutofit/>
          </a:bodyPr>
          <a:lstStyle/>
          <a:p>
            <a:r>
              <a:rPr lang="en-US" sz="2400" dirty="0" smtClean="0"/>
              <a:t>Welcome</a:t>
            </a:r>
            <a:endParaRPr lang="en-US" sz="2400" dirty="0"/>
          </a:p>
          <a:p>
            <a:r>
              <a:rPr lang="en-US" sz="2400" dirty="0"/>
              <a:t>Study Now with the Go Box</a:t>
            </a:r>
          </a:p>
          <a:p>
            <a:r>
              <a:rPr lang="en-US" sz="2400" dirty="0"/>
              <a:t>Survey the Desktop</a:t>
            </a:r>
          </a:p>
          <a:p>
            <a:r>
              <a:rPr lang="en-US" sz="2400" dirty="0"/>
              <a:t>Study from Home</a:t>
            </a:r>
          </a:p>
          <a:p>
            <a:r>
              <a:rPr lang="en-US" sz="2400" dirty="0"/>
              <a:t>Visit the Library</a:t>
            </a:r>
          </a:p>
          <a:p>
            <a:r>
              <a:rPr lang="en-US" sz="2400" dirty="0"/>
              <a:t>Create a Reading </a:t>
            </a:r>
            <a:r>
              <a:rPr lang="en-US" sz="2400" dirty="0" smtClean="0"/>
              <a:t>Plan</a:t>
            </a:r>
          </a:p>
          <a:p>
            <a:r>
              <a:rPr lang="en-US" sz="2400" dirty="0" smtClean="0"/>
              <a:t>Prioritize Your Favorite Books</a:t>
            </a:r>
          </a:p>
        </p:txBody>
      </p:sp>
      <p:sp>
        <p:nvSpPr>
          <p:cNvPr id="4" name="Content Placeholder 2"/>
          <p:cNvSpPr txBox="1">
            <a:spLocks/>
          </p:cNvSpPr>
          <p:nvPr/>
        </p:nvSpPr>
        <p:spPr>
          <a:xfrm>
            <a:off x="5731642" y="1047751"/>
            <a:ext cx="4597053" cy="482134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smtClean="0"/>
              <a:t>Study with Guides</a:t>
            </a:r>
            <a:endParaRPr lang="en-US" sz="2400" dirty="0" smtClean="0">
              <a:hlinkClick r:id="rId2"/>
            </a:endParaRPr>
          </a:p>
          <a:p>
            <a:r>
              <a:rPr lang="en-US" sz="2400" dirty="0" smtClean="0"/>
              <a:t>Study with Workflows</a:t>
            </a:r>
            <a:endParaRPr lang="en-US" sz="2400" dirty="0" smtClean="0">
              <a:hlinkClick r:id="rId3"/>
            </a:endParaRPr>
          </a:p>
          <a:p>
            <a:r>
              <a:rPr lang="en-US" sz="2400" dirty="0" smtClean="0"/>
              <a:t>Open and Navigate Resources</a:t>
            </a:r>
            <a:endParaRPr lang="en-US" sz="2400" dirty="0" smtClean="0">
              <a:hlinkClick r:id="rId4"/>
            </a:endParaRPr>
          </a:p>
          <a:p>
            <a:r>
              <a:rPr lang="en-US" sz="2400" dirty="0" smtClean="0"/>
              <a:t>Create Your Own Layouts</a:t>
            </a:r>
            <a:endParaRPr lang="en-US" sz="2400" dirty="0" smtClean="0">
              <a:hlinkClick r:id="rId5"/>
            </a:endParaRPr>
          </a:p>
          <a:p>
            <a:r>
              <a:rPr lang="en-US" sz="2400" dirty="0" smtClean="0"/>
              <a:t>Search the Bible</a:t>
            </a:r>
            <a:endParaRPr lang="en-US" sz="2400" dirty="0" smtClean="0">
              <a:hlinkClick r:id="rId6"/>
            </a:endParaRPr>
          </a:p>
          <a:p>
            <a:r>
              <a:rPr lang="en-US" sz="2400" dirty="0" smtClean="0"/>
              <a:t>Browse the Bible</a:t>
            </a:r>
            <a:endParaRPr lang="en-US" sz="2400" dirty="0" smtClean="0">
              <a:hlinkClick r:id="rId7"/>
            </a:endParaRPr>
          </a:p>
          <a:p>
            <a:r>
              <a:rPr lang="en-US" sz="2400" dirty="0" smtClean="0"/>
              <a:t>Learn More</a:t>
            </a:r>
            <a:endParaRPr lang="en-US" sz="2400" dirty="0" smtClean="0">
              <a:hlinkClick r:id="rId8"/>
            </a:endParaRPr>
          </a:p>
          <a:p>
            <a:endParaRPr lang="en-US" sz="2400" dirty="0"/>
          </a:p>
        </p:txBody>
      </p:sp>
    </p:spTree>
    <p:extLst>
      <p:ext uri="{BB962C8B-B14F-4D97-AF65-F5344CB8AC3E}">
        <p14:creationId xmlns:p14="http://schemas.microsoft.com/office/powerpoint/2010/main" val="349427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18760" y="3243943"/>
            <a:ext cx="3548743" cy="310695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Logos can progress to your preferred level</a:t>
            </a:r>
            <a:endParaRPr lang="en-US" dirty="0"/>
          </a:p>
        </p:txBody>
      </p:sp>
      <p:sp>
        <p:nvSpPr>
          <p:cNvPr id="3" name="Content Placeholder 2"/>
          <p:cNvSpPr>
            <a:spLocks noGrp="1"/>
          </p:cNvSpPr>
          <p:nvPr>
            <p:ph idx="1"/>
          </p:nvPr>
        </p:nvSpPr>
        <p:spPr>
          <a:xfrm>
            <a:off x="1889238" y="1047751"/>
            <a:ext cx="10254342" cy="2043792"/>
          </a:xfrm>
        </p:spPr>
        <p:txBody>
          <a:bodyPr>
            <a:normAutofit/>
          </a:bodyPr>
          <a:lstStyle/>
          <a:p>
            <a:pPr>
              <a:lnSpc>
                <a:spcPct val="100000"/>
              </a:lnSpc>
              <a:spcBef>
                <a:spcPts val="0"/>
              </a:spcBef>
              <a:spcAft>
                <a:spcPts val="0"/>
              </a:spcAft>
            </a:pPr>
            <a:r>
              <a:rPr lang="en-US" sz="2400" cap="small" dirty="0" smtClean="0"/>
              <a:t>                  </a:t>
            </a:r>
            <a:r>
              <a:rPr lang="en-US" sz="2400" b="1" cap="small" dirty="0" smtClean="0">
                <a:solidFill>
                  <a:schemeClr val="bg2">
                    <a:lumMod val="50000"/>
                  </a:schemeClr>
                </a:solidFill>
              </a:rPr>
              <a:t>Advanced Language Study </a:t>
            </a:r>
            <a:r>
              <a:rPr lang="en-US" sz="1600" dirty="0">
                <a:latin typeface="Cambria" panose="02040503050406030204" pitchFamily="18" charset="0"/>
                <a:ea typeface="Cambria" panose="02040503050406030204" pitchFamily="18" charset="0"/>
              </a:rPr>
              <a:t>(Morphology, Hebrew/Greek Structure, </a:t>
            </a:r>
            <a:r>
              <a:rPr lang="en-US" sz="1600" dirty="0" smtClean="0">
                <a:latin typeface="Cambria" panose="02040503050406030204" pitchFamily="18" charset="0"/>
                <a:ea typeface="Cambria" panose="02040503050406030204" pitchFamily="18" charset="0"/>
              </a:rPr>
              <a:t>Discourse </a:t>
            </a:r>
            <a:r>
              <a:rPr lang="en-US" sz="1600" dirty="0">
                <a:latin typeface="Cambria" panose="02040503050406030204" pitchFamily="18" charset="0"/>
                <a:ea typeface="Cambria" panose="02040503050406030204" pitchFamily="18" charset="0"/>
              </a:rPr>
              <a:t>features)</a:t>
            </a:r>
          </a:p>
          <a:p>
            <a:pPr>
              <a:lnSpc>
                <a:spcPct val="100000"/>
              </a:lnSpc>
              <a:spcBef>
                <a:spcPts val="0"/>
              </a:spcBef>
              <a:spcAft>
                <a:spcPts val="0"/>
              </a:spcAft>
            </a:pPr>
            <a:r>
              <a:rPr lang="en-US" sz="2400" cap="small" dirty="0" smtClean="0"/>
              <a:t>             </a:t>
            </a:r>
            <a:r>
              <a:rPr lang="en-US" sz="2400" b="1" cap="small" dirty="0" smtClean="0">
                <a:solidFill>
                  <a:schemeClr val="bg2">
                    <a:lumMod val="50000"/>
                  </a:schemeClr>
                </a:solidFill>
              </a:rPr>
              <a:t>Language Study </a:t>
            </a:r>
            <a:r>
              <a:rPr lang="en-US" sz="1600" dirty="0">
                <a:latin typeface="Cambria" panose="02040503050406030204" pitchFamily="18" charset="0"/>
                <a:ea typeface="Cambria" panose="02040503050406030204" pitchFamily="18" charset="0"/>
              </a:rPr>
              <a:t>(Interlinear, </a:t>
            </a:r>
            <a:r>
              <a:rPr lang="en-US" sz="1600" dirty="0" smtClean="0">
                <a:latin typeface="Cambria" panose="02040503050406030204" pitchFamily="18" charset="0"/>
                <a:ea typeface="Cambria" panose="02040503050406030204" pitchFamily="18" charset="0"/>
              </a:rPr>
              <a:t>Hermeneutics, </a:t>
            </a:r>
            <a:r>
              <a:rPr lang="en-US" sz="1600" dirty="0">
                <a:latin typeface="Cambria" panose="02040503050406030204" pitchFamily="18" charset="0"/>
                <a:ea typeface="Cambria" panose="02040503050406030204" pitchFamily="18" charset="0"/>
              </a:rPr>
              <a:t>Louw-Nida, Seminary Study, Structure, Genre)</a:t>
            </a:r>
          </a:p>
          <a:p>
            <a:pPr>
              <a:lnSpc>
                <a:spcPct val="100000"/>
              </a:lnSpc>
              <a:spcBef>
                <a:spcPts val="0"/>
              </a:spcBef>
              <a:spcAft>
                <a:spcPts val="0"/>
              </a:spcAft>
            </a:pPr>
            <a:r>
              <a:rPr lang="en-US" sz="2400" cap="small" dirty="0" smtClean="0"/>
              <a:t>         </a:t>
            </a:r>
            <a:r>
              <a:rPr lang="en-US" sz="2400" b="1" cap="small" dirty="0" smtClean="0">
                <a:solidFill>
                  <a:schemeClr val="bg2">
                    <a:lumMod val="50000"/>
                  </a:schemeClr>
                </a:solidFill>
              </a:rPr>
              <a:t>Passage/Themed Study </a:t>
            </a:r>
            <a:r>
              <a:rPr lang="en-US" sz="1600" dirty="0">
                <a:latin typeface="Cambria" panose="02040503050406030204" pitchFamily="18" charset="0"/>
                <a:ea typeface="Cambria" panose="02040503050406030204" pitchFamily="18" charset="0"/>
              </a:rPr>
              <a:t>(Topics, </a:t>
            </a:r>
            <a:r>
              <a:rPr lang="en-US" sz="1600" dirty="0" err="1">
                <a:latin typeface="Cambria" panose="02040503050406030204" pitchFamily="18" charset="0"/>
                <a:ea typeface="Cambria" panose="02040503050406030204" pitchFamily="18" charset="0"/>
              </a:rPr>
              <a:t>Factbooks</a:t>
            </a:r>
            <a:r>
              <a:rPr lang="en-US" sz="1600" dirty="0">
                <a:latin typeface="Cambria" panose="02040503050406030204" pitchFamily="18" charset="0"/>
                <a:ea typeface="Cambria" panose="02040503050406030204" pitchFamily="18" charset="0"/>
              </a:rPr>
              <a:t>, Theology, Apologetics, Timelines, Patristic, </a:t>
            </a:r>
            <a:r>
              <a:rPr lang="en-US" sz="1600" dirty="0" err="1" smtClean="0">
                <a:latin typeface="Cambria" panose="02040503050406030204" pitchFamily="18" charset="0"/>
                <a:ea typeface="Cambria" panose="02040503050406030204" pitchFamily="18" charset="0"/>
              </a:rPr>
              <a:t>Pericopes</a:t>
            </a:r>
            <a:r>
              <a:rPr lang="en-US" sz="1600" dirty="0" smtClean="0">
                <a:latin typeface="Cambria" panose="02040503050406030204" pitchFamily="18" charset="0"/>
                <a:ea typeface="Cambria" panose="02040503050406030204" pitchFamily="18" charset="0"/>
              </a:rPr>
              <a:t>)</a:t>
            </a:r>
            <a:endParaRPr lang="en-US" sz="1600" dirty="0">
              <a:latin typeface="Cambria" panose="02040503050406030204" pitchFamily="18" charset="0"/>
              <a:ea typeface="Cambria" panose="02040503050406030204" pitchFamily="18" charset="0"/>
            </a:endParaRPr>
          </a:p>
          <a:p>
            <a:pPr>
              <a:lnSpc>
                <a:spcPct val="100000"/>
              </a:lnSpc>
              <a:spcBef>
                <a:spcPts val="0"/>
              </a:spcBef>
              <a:spcAft>
                <a:spcPts val="0"/>
              </a:spcAft>
            </a:pPr>
            <a:r>
              <a:rPr lang="en-US" sz="2400" cap="small" dirty="0" smtClean="0"/>
              <a:t>    </a:t>
            </a:r>
            <a:r>
              <a:rPr lang="en-US" sz="2400" b="1" cap="small" dirty="0" smtClean="0">
                <a:solidFill>
                  <a:schemeClr val="bg2">
                    <a:lumMod val="50000"/>
                  </a:schemeClr>
                </a:solidFill>
              </a:rPr>
              <a:t>Linked Study </a:t>
            </a:r>
            <a:r>
              <a:rPr lang="en-US" sz="1600" dirty="0">
                <a:latin typeface="Cambria" panose="02040503050406030204" pitchFamily="18" charset="0"/>
                <a:ea typeface="Cambria" panose="02040503050406030204" pitchFamily="18" charset="0"/>
              </a:rPr>
              <a:t>(basic doctrine, study bible, searches, word/concordance, text comparison)</a:t>
            </a:r>
          </a:p>
          <a:p>
            <a:pPr>
              <a:lnSpc>
                <a:spcPct val="100000"/>
              </a:lnSpc>
              <a:spcBef>
                <a:spcPts val="0"/>
              </a:spcBef>
              <a:spcAft>
                <a:spcPts val="0"/>
              </a:spcAft>
            </a:pPr>
            <a:r>
              <a:rPr lang="en-US" sz="2400" b="1" cap="small" dirty="0" smtClean="0">
                <a:solidFill>
                  <a:schemeClr val="bg2">
                    <a:lumMod val="50000"/>
                  </a:schemeClr>
                </a:solidFill>
              </a:rPr>
              <a:t>Basic Study </a:t>
            </a:r>
            <a:r>
              <a:rPr lang="en-US" sz="1600" dirty="0" smtClean="0">
                <a:latin typeface="Cambria" panose="02040503050406030204" pitchFamily="18" charset="0"/>
                <a:ea typeface="Cambria" panose="02040503050406030204" pitchFamily="18" charset="0"/>
              </a:rPr>
              <a:t>(indexed Bible, commentary, dictionary, search, devotional, notes, highlighting, interactive media)</a:t>
            </a:r>
            <a:endParaRPr lang="en-US" sz="1600" dirty="0">
              <a:latin typeface="Cambria" panose="02040503050406030204" pitchFamily="18" charset="0"/>
              <a:ea typeface="Cambria" panose="02040503050406030204" pitchFamily="18" charset="0"/>
            </a:endParaRPr>
          </a:p>
        </p:txBody>
      </p:sp>
      <p:sp>
        <p:nvSpPr>
          <p:cNvPr id="4" name="TextBox 3"/>
          <p:cNvSpPr txBox="1"/>
          <p:nvPr/>
        </p:nvSpPr>
        <p:spPr>
          <a:xfrm>
            <a:off x="533454" y="3243942"/>
            <a:ext cx="2730235" cy="461665"/>
          </a:xfrm>
          <a:prstGeom prst="rect">
            <a:avLst/>
          </a:prstGeom>
          <a:noFill/>
        </p:spPr>
        <p:txBody>
          <a:bodyPr wrap="none" rtlCol="0">
            <a:spAutoFit/>
          </a:bodyPr>
          <a:lstStyle/>
          <a:p>
            <a:r>
              <a:rPr lang="en-US" sz="2400" dirty="0" smtClean="0"/>
              <a:t>Basic Functionality:  </a:t>
            </a:r>
            <a:endParaRPr lang="en-US" sz="2400" dirty="0"/>
          </a:p>
        </p:txBody>
      </p:sp>
      <p:sp>
        <p:nvSpPr>
          <p:cNvPr id="5" name="Content Placeholder 2"/>
          <p:cNvSpPr txBox="1">
            <a:spLocks/>
          </p:cNvSpPr>
          <p:nvPr/>
        </p:nvSpPr>
        <p:spPr>
          <a:xfrm>
            <a:off x="610390" y="3657593"/>
            <a:ext cx="3306313" cy="25980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n-US" sz="2400" dirty="0" smtClean="0"/>
              <a:t> Layouts, </a:t>
            </a:r>
            <a:r>
              <a:rPr lang="en-US" sz="2400" dirty="0" smtClean="0"/>
              <a:t>Menus </a:t>
            </a:r>
            <a:r>
              <a:rPr lang="en-US" sz="2400" dirty="0" smtClean="0"/>
              <a:t>&amp; Icons</a:t>
            </a:r>
          </a:p>
          <a:p>
            <a:pPr>
              <a:lnSpc>
                <a:spcPct val="100000"/>
              </a:lnSpc>
              <a:spcBef>
                <a:spcPts val="0"/>
              </a:spcBef>
              <a:spcAft>
                <a:spcPts val="0"/>
              </a:spcAft>
              <a:buFont typeface="Wingdings" panose="05000000000000000000" pitchFamily="2" charset="2"/>
              <a:buChar char="§"/>
            </a:pPr>
            <a:r>
              <a:rPr lang="en-US" sz="2400" dirty="0" smtClean="0"/>
              <a:t> Prioritized Resources</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Home Page</a:t>
            </a:r>
          </a:p>
          <a:p>
            <a:pPr>
              <a:lnSpc>
                <a:spcPct val="100000"/>
              </a:lnSpc>
              <a:spcBef>
                <a:spcPts val="0"/>
              </a:spcBef>
              <a:spcAft>
                <a:spcPts val="0"/>
              </a:spcAft>
              <a:buFont typeface="Wingdings" panose="05000000000000000000" pitchFamily="2" charset="2"/>
              <a:buChar char="§"/>
            </a:pPr>
            <a:r>
              <a:rPr lang="en-US" sz="2400" dirty="0" smtClean="0"/>
              <a:t> Go Box</a:t>
            </a:r>
          </a:p>
          <a:p>
            <a:pPr>
              <a:lnSpc>
                <a:spcPct val="100000"/>
              </a:lnSpc>
              <a:spcBef>
                <a:spcPts val="0"/>
              </a:spcBef>
              <a:spcAft>
                <a:spcPts val="0"/>
              </a:spcAft>
              <a:buFont typeface="Wingdings" panose="05000000000000000000" pitchFamily="2" charset="2"/>
              <a:buChar char="§"/>
            </a:pPr>
            <a:r>
              <a:rPr lang="en-US" sz="2400" dirty="0" smtClean="0"/>
              <a:t> Guides</a:t>
            </a:r>
          </a:p>
          <a:p>
            <a:pPr>
              <a:lnSpc>
                <a:spcPct val="100000"/>
              </a:lnSpc>
              <a:spcBef>
                <a:spcPts val="0"/>
              </a:spcBef>
              <a:spcAft>
                <a:spcPts val="0"/>
              </a:spcAft>
              <a:buFont typeface="Wingdings" panose="05000000000000000000" pitchFamily="2" charset="2"/>
              <a:buChar char="§"/>
            </a:pPr>
            <a:r>
              <a:rPr lang="en-US" sz="2400" dirty="0" smtClean="0"/>
              <a:t> Tools and Docs</a:t>
            </a:r>
          </a:p>
          <a:p>
            <a:pPr>
              <a:lnSpc>
                <a:spcPct val="100000"/>
              </a:lnSpc>
              <a:spcBef>
                <a:spcPts val="0"/>
              </a:spcBef>
              <a:spcAft>
                <a:spcPts val="0"/>
              </a:spcAft>
              <a:buFont typeface="Wingdings" panose="05000000000000000000" pitchFamily="2" charset="2"/>
              <a:buChar char="§"/>
            </a:pPr>
            <a:r>
              <a:rPr lang="en-US" sz="2400" dirty="0" smtClean="0"/>
              <a:t> QUICKSTART X 3</a:t>
            </a:r>
          </a:p>
        </p:txBody>
      </p:sp>
      <p:cxnSp>
        <p:nvCxnSpPr>
          <p:cNvPr id="16" name="Straight Connector 15"/>
          <p:cNvCxnSpPr/>
          <p:nvPr/>
        </p:nvCxnSpPr>
        <p:spPr>
          <a:xfrm>
            <a:off x="2164602" y="2165530"/>
            <a:ext cx="0" cy="35564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6116" y="1813920"/>
            <a:ext cx="0" cy="406401"/>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57712" y="1833922"/>
            <a:ext cx="354545"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66946" y="2498905"/>
            <a:ext cx="0" cy="355647"/>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838587" y="2498905"/>
            <a:ext cx="354545"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136288" y="2192108"/>
            <a:ext cx="354545"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83773" y="1449589"/>
            <a:ext cx="0" cy="406401"/>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56162" y="1476736"/>
            <a:ext cx="354545"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83017" y="1098753"/>
            <a:ext cx="0" cy="406401"/>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054612" y="1126682"/>
            <a:ext cx="354545" cy="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1324" y="2377095"/>
            <a:ext cx="1456361" cy="369332"/>
          </a:xfrm>
          <a:prstGeom prst="rect">
            <a:avLst/>
          </a:prstGeom>
          <a:noFill/>
        </p:spPr>
        <p:txBody>
          <a:bodyPr wrap="none" rtlCol="0">
            <a:spAutoFit/>
          </a:bodyPr>
          <a:lstStyle/>
          <a:p>
            <a:r>
              <a:rPr lang="en-US" cap="small" dirty="0" smtClean="0"/>
              <a:t>Fundamentals</a:t>
            </a:r>
            <a:endParaRPr lang="en-US" cap="small" dirty="0"/>
          </a:p>
        </p:txBody>
      </p:sp>
      <p:sp>
        <p:nvSpPr>
          <p:cNvPr id="31" name="Down Arrow 30"/>
          <p:cNvSpPr/>
          <p:nvPr/>
        </p:nvSpPr>
        <p:spPr>
          <a:xfrm flipV="1">
            <a:off x="0" y="1047750"/>
            <a:ext cx="389033" cy="1724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p:cNvSpPr txBox="1"/>
          <p:nvPr/>
        </p:nvSpPr>
        <p:spPr>
          <a:xfrm>
            <a:off x="411324" y="1994784"/>
            <a:ext cx="851323" cy="369332"/>
          </a:xfrm>
          <a:prstGeom prst="rect">
            <a:avLst/>
          </a:prstGeom>
          <a:noFill/>
        </p:spPr>
        <p:txBody>
          <a:bodyPr wrap="none" rtlCol="0">
            <a:spAutoFit/>
          </a:bodyPr>
          <a:lstStyle/>
          <a:p>
            <a:r>
              <a:rPr lang="en-US" cap="small" dirty="0" smtClean="0"/>
              <a:t>Starter</a:t>
            </a:r>
            <a:endParaRPr lang="en-US" cap="small" dirty="0"/>
          </a:p>
        </p:txBody>
      </p:sp>
      <p:sp>
        <p:nvSpPr>
          <p:cNvPr id="33" name="TextBox 32"/>
          <p:cNvSpPr txBox="1"/>
          <p:nvPr/>
        </p:nvSpPr>
        <p:spPr>
          <a:xfrm>
            <a:off x="411324" y="1374838"/>
            <a:ext cx="2016258" cy="646331"/>
          </a:xfrm>
          <a:prstGeom prst="rect">
            <a:avLst/>
          </a:prstGeom>
          <a:noFill/>
        </p:spPr>
        <p:txBody>
          <a:bodyPr wrap="none" rtlCol="0">
            <a:spAutoFit/>
          </a:bodyPr>
          <a:lstStyle/>
          <a:p>
            <a:r>
              <a:rPr lang="en-US" cap="small" dirty="0" smtClean="0"/>
              <a:t>Bronze, Silver, Gold</a:t>
            </a:r>
          </a:p>
          <a:p>
            <a:r>
              <a:rPr lang="en-US" cap="small" dirty="0" smtClean="0"/>
              <a:t> Targeted Resources</a:t>
            </a:r>
            <a:endParaRPr lang="en-US" cap="small" dirty="0"/>
          </a:p>
        </p:txBody>
      </p:sp>
      <p:sp>
        <p:nvSpPr>
          <p:cNvPr id="34" name="TextBox 33"/>
          <p:cNvSpPr txBox="1"/>
          <p:nvPr/>
        </p:nvSpPr>
        <p:spPr>
          <a:xfrm rot="16200000">
            <a:off x="-621299" y="1808639"/>
            <a:ext cx="1622945" cy="307777"/>
          </a:xfrm>
          <a:prstGeom prst="rect">
            <a:avLst/>
          </a:prstGeom>
          <a:noFill/>
        </p:spPr>
        <p:txBody>
          <a:bodyPr wrap="none" rtlCol="0">
            <a:spAutoFit/>
          </a:bodyPr>
          <a:lstStyle/>
          <a:p>
            <a:r>
              <a:rPr lang="en-US" sz="1400" dirty="0" smtClean="0">
                <a:solidFill>
                  <a:schemeClr val="bg1"/>
                </a:solidFill>
                <a:effectLst>
                  <a:outerShdw blurRad="38100" dist="38100" dir="2700000" algn="tl">
                    <a:srgbClr val="000000">
                      <a:alpha val="43137"/>
                    </a:srgbClr>
                  </a:outerShdw>
                </a:effectLst>
              </a:rPr>
              <a:t>Features/Resources</a:t>
            </a:r>
            <a:endParaRPr lang="en-US" sz="1400" dirty="0">
              <a:solidFill>
                <a:schemeClr val="bg1"/>
              </a:solidFill>
              <a:effectLst>
                <a:outerShdw blurRad="38100" dist="38100" dir="2700000" algn="tl">
                  <a:srgbClr val="000000">
                    <a:alpha val="43137"/>
                  </a:srgbClr>
                </a:outerShdw>
              </a:effectLst>
            </a:endParaRPr>
          </a:p>
        </p:txBody>
      </p:sp>
      <p:sp>
        <p:nvSpPr>
          <p:cNvPr id="36" name="Rectangle 35"/>
          <p:cNvSpPr/>
          <p:nvPr/>
        </p:nvSpPr>
        <p:spPr>
          <a:xfrm>
            <a:off x="4265783" y="3243945"/>
            <a:ext cx="3840449" cy="310695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287539" y="3243943"/>
            <a:ext cx="2724464" cy="461665"/>
          </a:xfrm>
          <a:prstGeom prst="rect">
            <a:avLst/>
          </a:prstGeom>
          <a:noFill/>
        </p:spPr>
        <p:txBody>
          <a:bodyPr wrap="none" rtlCol="0">
            <a:spAutoFit/>
          </a:bodyPr>
          <a:lstStyle/>
          <a:p>
            <a:r>
              <a:rPr lang="en-US" sz="2400" dirty="0" smtClean="0"/>
              <a:t>Essential Elements:  </a:t>
            </a:r>
            <a:endParaRPr lang="en-US" sz="2400" dirty="0"/>
          </a:p>
        </p:txBody>
      </p:sp>
      <p:sp>
        <p:nvSpPr>
          <p:cNvPr id="38" name="Content Placeholder 2"/>
          <p:cNvSpPr txBox="1">
            <a:spLocks/>
          </p:cNvSpPr>
          <p:nvPr/>
        </p:nvSpPr>
        <p:spPr>
          <a:xfrm>
            <a:off x="4442431" y="3643076"/>
            <a:ext cx="3487151" cy="25980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n-US" sz="2400" dirty="0" smtClean="0"/>
              <a:t> Linking</a:t>
            </a:r>
          </a:p>
          <a:p>
            <a:pPr>
              <a:lnSpc>
                <a:spcPct val="100000"/>
              </a:lnSpc>
              <a:spcBef>
                <a:spcPts val="0"/>
              </a:spcBef>
              <a:spcAft>
                <a:spcPts val="0"/>
              </a:spcAft>
              <a:buFont typeface="Wingdings" panose="05000000000000000000" pitchFamily="2" charset="2"/>
              <a:buChar char="§"/>
            </a:pPr>
            <a:r>
              <a:rPr lang="en-US" sz="2400" dirty="0" smtClean="0"/>
              <a:t> Right Click</a:t>
            </a:r>
          </a:p>
          <a:p>
            <a:pPr>
              <a:lnSpc>
                <a:spcPct val="100000"/>
              </a:lnSpc>
              <a:spcBef>
                <a:spcPts val="0"/>
              </a:spcBef>
              <a:spcAft>
                <a:spcPts val="0"/>
              </a:spcAft>
              <a:buFont typeface="Wingdings" panose="05000000000000000000" pitchFamily="2" charset="2"/>
              <a:buChar char="§"/>
            </a:pPr>
            <a:r>
              <a:rPr lang="en-US" sz="2400" dirty="0" smtClean="0"/>
              <a:t> Basic Search</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Hover</a:t>
            </a:r>
          </a:p>
          <a:p>
            <a:pPr>
              <a:lnSpc>
                <a:spcPct val="100000"/>
              </a:lnSpc>
              <a:spcBef>
                <a:spcPts val="0"/>
              </a:spcBef>
              <a:spcAft>
                <a:spcPts val="0"/>
              </a:spcAft>
              <a:buFont typeface="Wingdings" panose="05000000000000000000" pitchFamily="2" charset="2"/>
              <a:buChar char="§"/>
            </a:pPr>
            <a:r>
              <a:rPr lang="en-US" sz="2400" dirty="0" smtClean="0"/>
              <a:t> Information/Context</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Shortcut bar</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Highlights/Notes/Tagging</a:t>
            </a:r>
          </a:p>
        </p:txBody>
      </p:sp>
      <p:sp>
        <p:nvSpPr>
          <p:cNvPr id="39" name="Rectangle 38"/>
          <p:cNvSpPr/>
          <p:nvPr/>
        </p:nvSpPr>
        <p:spPr>
          <a:xfrm>
            <a:off x="8404512" y="3243942"/>
            <a:ext cx="3548743" cy="310695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519206" y="3243941"/>
            <a:ext cx="2108078" cy="461665"/>
          </a:xfrm>
          <a:prstGeom prst="rect">
            <a:avLst/>
          </a:prstGeom>
          <a:noFill/>
        </p:spPr>
        <p:txBody>
          <a:bodyPr wrap="none" rtlCol="0">
            <a:spAutoFit/>
          </a:bodyPr>
          <a:lstStyle/>
          <a:p>
            <a:r>
              <a:rPr lang="en-US" sz="2400" dirty="0" smtClean="0"/>
              <a:t>Cool Features:  </a:t>
            </a:r>
            <a:endParaRPr lang="en-US" sz="2400" dirty="0"/>
          </a:p>
        </p:txBody>
      </p:sp>
      <p:sp>
        <p:nvSpPr>
          <p:cNvPr id="41" name="Content Placeholder 2"/>
          <p:cNvSpPr txBox="1">
            <a:spLocks/>
          </p:cNvSpPr>
          <p:nvPr/>
        </p:nvSpPr>
        <p:spPr>
          <a:xfrm>
            <a:off x="8596142" y="3657592"/>
            <a:ext cx="3306313" cy="259805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6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Font typeface="Wingdings" panose="05000000000000000000" pitchFamily="2" charset="2"/>
              <a:buChar char="§"/>
            </a:pPr>
            <a:r>
              <a:rPr lang="en-US" sz="2400" dirty="0" smtClean="0"/>
              <a:t> Shortcuts</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Specific Resources</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Advanced Search</a:t>
            </a:r>
          </a:p>
          <a:p>
            <a:pPr>
              <a:lnSpc>
                <a:spcPct val="100000"/>
              </a:lnSpc>
              <a:spcBef>
                <a:spcPts val="0"/>
              </a:spcBef>
              <a:spcAft>
                <a:spcPts val="0"/>
              </a:spcAft>
              <a:buFont typeface="Wingdings" panose="05000000000000000000" pitchFamily="2" charset="2"/>
              <a:buChar char="§"/>
            </a:pPr>
            <a:r>
              <a:rPr lang="en-US" sz="2400" dirty="0"/>
              <a:t> </a:t>
            </a:r>
            <a:r>
              <a:rPr lang="en-US" sz="2400" dirty="0" smtClean="0"/>
              <a:t>Interactive Media</a:t>
            </a:r>
          </a:p>
          <a:p>
            <a:pPr>
              <a:lnSpc>
                <a:spcPct val="100000"/>
              </a:lnSpc>
              <a:spcBef>
                <a:spcPts val="0"/>
              </a:spcBef>
              <a:spcAft>
                <a:spcPts val="0"/>
              </a:spcAft>
              <a:buFont typeface="Wingdings" panose="05000000000000000000" pitchFamily="2" charset="2"/>
              <a:buChar char="§"/>
            </a:pPr>
            <a:r>
              <a:rPr lang="en-US" sz="2400" dirty="0" smtClean="0"/>
              <a:t> Passage Analysis</a:t>
            </a:r>
          </a:p>
          <a:p>
            <a:pPr>
              <a:lnSpc>
                <a:spcPct val="100000"/>
              </a:lnSpc>
              <a:spcBef>
                <a:spcPts val="0"/>
              </a:spcBef>
              <a:spcAft>
                <a:spcPts val="0"/>
              </a:spcAft>
              <a:buFont typeface="Wingdings" panose="05000000000000000000" pitchFamily="2" charset="2"/>
              <a:buChar char="§"/>
            </a:pPr>
            <a:r>
              <a:rPr lang="en-US" sz="2400" dirty="0" smtClean="0"/>
              <a:t> Bible Browser</a:t>
            </a:r>
          </a:p>
          <a:p>
            <a:pPr>
              <a:lnSpc>
                <a:spcPct val="100000"/>
              </a:lnSpc>
              <a:spcBef>
                <a:spcPts val="0"/>
              </a:spcBef>
              <a:spcAft>
                <a:spcPts val="0"/>
              </a:spcAft>
              <a:buFont typeface="Wingdings" panose="05000000000000000000" pitchFamily="2" charset="2"/>
              <a:buChar char="§"/>
            </a:pPr>
            <a:r>
              <a:rPr lang="en-US" sz="2400" dirty="0" smtClean="0"/>
              <a:t> Floating Windows</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373" y="4436835"/>
            <a:ext cx="1362166" cy="1731567"/>
          </a:xfrm>
          <a:prstGeom prst="rect">
            <a:avLst/>
          </a:prstGeom>
        </p:spPr>
      </p:pic>
    </p:spTree>
    <p:extLst>
      <p:ext uri="{BB962C8B-B14F-4D97-AF65-F5344CB8AC3E}">
        <p14:creationId xmlns:p14="http://schemas.microsoft.com/office/powerpoint/2010/main" val="3257269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7773"/>
          <a:stretch/>
        </p:blipFill>
        <p:spPr>
          <a:xfrm>
            <a:off x="883026" y="230375"/>
            <a:ext cx="10073839" cy="640794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57238" y="341085"/>
            <a:ext cx="10322718" cy="4640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4" name="Line Callout 2 63"/>
          <p:cNvSpPr/>
          <p:nvPr/>
        </p:nvSpPr>
        <p:spPr>
          <a:xfrm flipH="1">
            <a:off x="8409928" y="1820213"/>
            <a:ext cx="1173760" cy="561975"/>
          </a:xfrm>
          <a:prstGeom prst="borderCallout2">
            <a:avLst>
              <a:gd name="adj1" fmla="val 18750"/>
              <a:gd name="adj2" fmla="val -7096"/>
              <a:gd name="adj3" fmla="val 18750"/>
              <a:gd name="adj4" fmla="val -16667"/>
              <a:gd name="adj5" fmla="val -187252"/>
              <a:gd name="adj6" fmla="val -24835"/>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Layouts Menu</a:t>
            </a:r>
            <a:endParaRPr lang="en-US" dirty="0">
              <a:effectLst>
                <a:outerShdw blurRad="38100" dist="38100" dir="2700000" algn="tl">
                  <a:srgbClr val="000000">
                    <a:alpha val="43137"/>
                  </a:srgbClr>
                </a:outerShdw>
              </a:effectLst>
            </a:endParaRPr>
          </a:p>
        </p:txBody>
      </p:sp>
      <p:sp>
        <p:nvSpPr>
          <p:cNvPr id="65" name="Line Callout 2 64"/>
          <p:cNvSpPr/>
          <p:nvPr/>
        </p:nvSpPr>
        <p:spPr>
          <a:xfrm>
            <a:off x="10956865" y="194800"/>
            <a:ext cx="1113332" cy="286525"/>
          </a:xfrm>
          <a:prstGeom prst="borderCallout2">
            <a:avLst>
              <a:gd name="adj1" fmla="val 18750"/>
              <a:gd name="adj2" fmla="val -8333"/>
              <a:gd name="adj3" fmla="val 18750"/>
              <a:gd name="adj4" fmla="val -16667"/>
              <a:gd name="adj5" fmla="val 115455"/>
              <a:gd name="adj6" fmla="val -61769"/>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Close All</a:t>
            </a:r>
            <a:endParaRPr lang="en-US" dirty="0">
              <a:effectLst>
                <a:outerShdw blurRad="38100" dist="38100" dir="2700000" algn="tl">
                  <a:srgbClr val="000000">
                    <a:alpha val="43137"/>
                  </a:srgbClr>
                </a:outerShdw>
              </a:effectLst>
            </a:endParaRPr>
          </a:p>
        </p:txBody>
      </p:sp>
      <p:grpSp>
        <p:nvGrpSpPr>
          <p:cNvPr id="75" name="Group 74"/>
          <p:cNvGrpSpPr/>
          <p:nvPr/>
        </p:nvGrpSpPr>
        <p:grpSpPr>
          <a:xfrm>
            <a:off x="5400676" y="427555"/>
            <a:ext cx="3596132" cy="1212681"/>
            <a:chOff x="5516684" y="413267"/>
            <a:chExt cx="3596132" cy="1212681"/>
          </a:xfrm>
        </p:grpSpPr>
        <p:sp>
          <p:nvSpPr>
            <p:cNvPr id="9" name="Rectangle 8"/>
            <p:cNvSpPr/>
            <p:nvPr/>
          </p:nvSpPr>
          <p:spPr>
            <a:xfrm>
              <a:off x="5516684" y="413267"/>
              <a:ext cx="2864643" cy="295572"/>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8" name="Line Callout 2 67"/>
            <p:cNvSpPr/>
            <p:nvPr/>
          </p:nvSpPr>
          <p:spPr>
            <a:xfrm>
              <a:off x="7939056" y="1063973"/>
              <a:ext cx="1173760" cy="561975"/>
            </a:xfrm>
            <a:prstGeom prst="borderCallout2">
              <a:avLst>
                <a:gd name="adj1" fmla="val 18750"/>
                <a:gd name="adj2" fmla="val -8333"/>
                <a:gd name="adj3" fmla="val 18750"/>
                <a:gd name="adj4" fmla="val -16667"/>
                <a:gd name="adj5" fmla="val -61990"/>
                <a:gd name="adj6" fmla="val -19888"/>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Shortcuts Bar</a:t>
              </a:r>
              <a:endParaRPr lang="en-US" dirty="0">
                <a:effectLst>
                  <a:outerShdw blurRad="38100" dist="38100" dir="2700000" algn="tl">
                    <a:srgbClr val="000000">
                      <a:alpha val="43137"/>
                    </a:srgbClr>
                  </a:outerShdw>
                </a:effectLst>
              </a:endParaRPr>
            </a:p>
          </p:txBody>
        </p:sp>
      </p:grpSp>
      <p:sp>
        <p:nvSpPr>
          <p:cNvPr id="69" name="Line Callout 2 68"/>
          <p:cNvSpPr/>
          <p:nvPr/>
        </p:nvSpPr>
        <p:spPr>
          <a:xfrm>
            <a:off x="1152650" y="2103233"/>
            <a:ext cx="1789270" cy="262308"/>
          </a:xfrm>
          <a:prstGeom prst="borderCallout2">
            <a:avLst>
              <a:gd name="adj1" fmla="val 18750"/>
              <a:gd name="adj2" fmla="val -8333"/>
              <a:gd name="adj3" fmla="val 18750"/>
              <a:gd name="adj4" fmla="val -16667"/>
              <a:gd name="adj5" fmla="val -520236"/>
              <a:gd name="adj6" fmla="val 29689"/>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Library (CTRL – L)</a:t>
            </a:r>
            <a:endParaRPr lang="en-US" dirty="0">
              <a:effectLst>
                <a:outerShdw blurRad="38100" dist="38100" dir="2700000" algn="tl">
                  <a:srgbClr val="000000">
                    <a:alpha val="43137"/>
                  </a:srgbClr>
                </a:outerShdw>
              </a:effectLst>
            </a:endParaRPr>
          </a:p>
        </p:txBody>
      </p:sp>
      <p:sp>
        <p:nvSpPr>
          <p:cNvPr id="72" name="Line Callout 2 71"/>
          <p:cNvSpPr/>
          <p:nvPr/>
        </p:nvSpPr>
        <p:spPr>
          <a:xfrm>
            <a:off x="385416" y="2536463"/>
            <a:ext cx="993010" cy="246579"/>
          </a:xfrm>
          <a:prstGeom prst="borderCallout2">
            <a:avLst>
              <a:gd name="adj1" fmla="val 18750"/>
              <a:gd name="adj2" fmla="val -8333"/>
              <a:gd name="adj3" fmla="val 18750"/>
              <a:gd name="adj4" fmla="val -16667"/>
              <a:gd name="adj5" fmla="val -728378"/>
              <a:gd name="adj6" fmla="val 98312"/>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Home</a:t>
            </a:r>
            <a:endParaRPr lang="en-US" dirty="0">
              <a:effectLst>
                <a:outerShdw blurRad="38100" dist="38100" dir="2700000" algn="tl">
                  <a:srgbClr val="000000">
                    <a:alpha val="43137"/>
                  </a:srgbClr>
                </a:outerShdw>
              </a:effectLst>
            </a:endParaRPr>
          </a:p>
        </p:txBody>
      </p:sp>
      <p:sp>
        <p:nvSpPr>
          <p:cNvPr id="73" name="Line Callout 2 72"/>
          <p:cNvSpPr/>
          <p:nvPr/>
        </p:nvSpPr>
        <p:spPr>
          <a:xfrm>
            <a:off x="3817589" y="2295647"/>
            <a:ext cx="993010" cy="246579"/>
          </a:xfrm>
          <a:prstGeom prst="borderCallout2">
            <a:avLst>
              <a:gd name="adj1" fmla="val 18750"/>
              <a:gd name="adj2" fmla="val -8333"/>
              <a:gd name="adj3" fmla="val 18750"/>
              <a:gd name="adj4" fmla="val -16667"/>
              <a:gd name="adj5" fmla="val -656502"/>
              <a:gd name="adj6" fmla="val -24272"/>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Go Box</a:t>
            </a:r>
            <a:endParaRPr lang="en-US" dirty="0">
              <a:effectLst>
                <a:outerShdw blurRad="38100" dist="38100" dir="2700000" algn="tl">
                  <a:srgbClr val="000000">
                    <a:alpha val="43137"/>
                  </a:srgbClr>
                </a:outerShdw>
              </a:effectLst>
            </a:endParaRPr>
          </a:p>
        </p:txBody>
      </p:sp>
      <p:sp>
        <p:nvSpPr>
          <p:cNvPr id="76" name="Line Callout 2 75"/>
          <p:cNvSpPr/>
          <p:nvPr/>
        </p:nvSpPr>
        <p:spPr>
          <a:xfrm>
            <a:off x="5584312" y="1233003"/>
            <a:ext cx="993010" cy="246579"/>
          </a:xfrm>
          <a:prstGeom prst="borderCallout2">
            <a:avLst>
              <a:gd name="adj1" fmla="val 18750"/>
              <a:gd name="adj2" fmla="val -8333"/>
              <a:gd name="adj3" fmla="val 18750"/>
              <a:gd name="adj4" fmla="val -16667"/>
              <a:gd name="adj5" fmla="val -220919"/>
              <a:gd name="adj6" fmla="val -31581"/>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Tools</a:t>
            </a:r>
            <a:endParaRPr lang="en-US" dirty="0">
              <a:effectLst>
                <a:outerShdw blurRad="38100" dist="38100" dir="2700000" algn="tl">
                  <a:srgbClr val="000000">
                    <a:alpha val="43137"/>
                  </a:srgbClr>
                </a:outerShdw>
              </a:effectLst>
            </a:endParaRPr>
          </a:p>
        </p:txBody>
      </p:sp>
      <p:sp>
        <p:nvSpPr>
          <p:cNvPr id="77" name="Line Callout 2 76"/>
          <p:cNvSpPr/>
          <p:nvPr/>
        </p:nvSpPr>
        <p:spPr>
          <a:xfrm>
            <a:off x="5235969" y="1600854"/>
            <a:ext cx="993010" cy="246579"/>
          </a:xfrm>
          <a:prstGeom prst="borderCallout2">
            <a:avLst>
              <a:gd name="adj1" fmla="val 18750"/>
              <a:gd name="adj2" fmla="val -8333"/>
              <a:gd name="adj3" fmla="val 18750"/>
              <a:gd name="adj4" fmla="val -16667"/>
              <a:gd name="adj5" fmla="val -368076"/>
              <a:gd name="adj6" fmla="val -43274"/>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Guides</a:t>
            </a:r>
            <a:endParaRPr lang="en-US" dirty="0">
              <a:effectLst>
                <a:outerShdw blurRad="38100" dist="38100" dir="2700000" algn="tl">
                  <a:srgbClr val="000000">
                    <a:alpha val="43137"/>
                  </a:srgbClr>
                </a:outerShdw>
              </a:effectLst>
            </a:endParaRPr>
          </a:p>
        </p:txBody>
      </p:sp>
      <p:sp>
        <p:nvSpPr>
          <p:cNvPr id="78" name="Line Callout 2 77"/>
          <p:cNvSpPr/>
          <p:nvPr/>
        </p:nvSpPr>
        <p:spPr>
          <a:xfrm>
            <a:off x="4960591" y="1977912"/>
            <a:ext cx="993010" cy="246579"/>
          </a:xfrm>
          <a:prstGeom prst="borderCallout2">
            <a:avLst>
              <a:gd name="adj1" fmla="val 18750"/>
              <a:gd name="adj2" fmla="val -8333"/>
              <a:gd name="adj3" fmla="val 18750"/>
              <a:gd name="adj4" fmla="val -16667"/>
              <a:gd name="adj5" fmla="val -521119"/>
              <a:gd name="adj6" fmla="val -52775"/>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Docs</a:t>
            </a:r>
            <a:endParaRPr lang="en-US" dirty="0">
              <a:effectLst>
                <a:outerShdw blurRad="38100" dist="38100" dir="2700000" algn="tl">
                  <a:srgbClr val="000000">
                    <a:alpha val="43137"/>
                  </a:srgbClr>
                </a:outerShdw>
              </a:effectLst>
            </a:endParaRPr>
          </a:p>
        </p:txBody>
      </p:sp>
      <p:sp>
        <p:nvSpPr>
          <p:cNvPr id="79" name="Line Callout 2 78"/>
          <p:cNvSpPr/>
          <p:nvPr/>
        </p:nvSpPr>
        <p:spPr>
          <a:xfrm flipH="1">
            <a:off x="10256046" y="1828799"/>
            <a:ext cx="1173760" cy="561975"/>
          </a:xfrm>
          <a:prstGeom prst="borderCallout2">
            <a:avLst>
              <a:gd name="adj1" fmla="val 18750"/>
              <a:gd name="adj2" fmla="val -7096"/>
              <a:gd name="adj3" fmla="val 18750"/>
              <a:gd name="adj4" fmla="val -16667"/>
              <a:gd name="adj5" fmla="val -201457"/>
              <a:gd name="adj6" fmla="val 51832"/>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Panel Menu</a:t>
            </a:r>
            <a:endParaRPr lang="en-US" dirty="0">
              <a:effectLst>
                <a:outerShdw blurRad="38100" dist="38100" dir="2700000" algn="tl">
                  <a:srgbClr val="000000">
                    <a:alpha val="43137"/>
                  </a:srgbClr>
                </a:outerShdw>
              </a:effectLst>
            </a:endParaRPr>
          </a:p>
        </p:txBody>
      </p:sp>
      <p:sp>
        <p:nvSpPr>
          <p:cNvPr id="3" name="Rectangle 2"/>
          <p:cNvSpPr/>
          <p:nvPr/>
        </p:nvSpPr>
        <p:spPr>
          <a:xfrm>
            <a:off x="614468" y="3434347"/>
            <a:ext cx="2572603" cy="2006221"/>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2">
                    <a:lumMod val="50000"/>
                  </a:schemeClr>
                </a:solidFill>
              </a:rPr>
              <a:t>The Instrument Panel</a:t>
            </a:r>
            <a:endParaRPr lang="en-US" sz="4000" b="1" dirty="0">
              <a:solidFill>
                <a:schemeClr val="bg2">
                  <a:lumMod val="50000"/>
                </a:schemeClr>
              </a:solidFill>
            </a:endParaRPr>
          </a:p>
        </p:txBody>
      </p:sp>
      <p:sp>
        <p:nvSpPr>
          <p:cNvPr id="29" name="Line Callout 2 28"/>
          <p:cNvSpPr/>
          <p:nvPr/>
        </p:nvSpPr>
        <p:spPr>
          <a:xfrm>
            <a:off x="1663190" y="1694744"/>
            <a:ext cx="1131347" cy="250938"/>
          </a:xfrm>
          <a:prstGeom prst="borderCallout2">
            <a:avLst>
              <a:gd name="adj1" fmla="val 18750"/>
              <a:gd name="adj2" fmla="val -8333"/>
              <a:gd name="adj3" fmla="val 18750"/>
              <a:gd name="adj4" fmla="val -16667"/>
              <a:gd name="adj5" fmla="val -381209"/>
              <a:gd name="adj6" fmla="val 31045"/>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Factbook</a:t>
            </a:r>
            <a:endParaRPr lang="en-US" dirty="0">
              <a:effectLst>
                <a:outerShdw blurRad="38100" dist="38100" dir="2700000" algn="tl">
                  <a:srgbClr val="000000">
                    <a:alpha val="43137"/>
                  </a:srgbClr>
                </a:outerShdw>
              </a:effectLst>
            </a:endParaRPr>
          </a:p>
        </p:txBody>
      </p:sp>
      <p:sp>
        <p:nvSpPr>
          <p:cNvPr id="66" name="Line Callout 2 65"/>
          <p:cNvSpPr/>
          <p:nvPr/>
        </p:nvSpPr>
        <p:spPr>
          <a:xfrm>
            <a:off x="2530099" y="1233003"/>
            <a:ext cx="1490358" cy="290819"/>
          </a:xfrm>
          <a:prstGeom prst="borderCallout2">
            <a:avLst>
              <a:gd name="adj1" fmla="val 18750"/>
              <a:gd name="adj2" fmla="val -8333"/>
              <a:gd name="adj3" fmla="val 18750"/>
              <a:gd name="adj4" fmla="val -16667"/>
              <a:gd name="adj5" fmla="val -200639"/>
              <a:gd name="adj6" fmla="val -15754"/>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Search Panel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5170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7773"/>
          <a:stretch/>
        </p:blipFill>
        <p:spPr>
          <a:xfrm>
            <a:off x="883026" y="230375"/>
            <a:ext cx="10073839" cy="6407944"/>
          </a:xfrm>
          <a:prstGeom prst="rect">
            <a:avLst/>
          </a:prstGeom>
          <a:ln>
            <a:noFill/>
          </a:ln>
          <a:effectLst>
            <a:outerShdw blurRad="292100" dist="139700" dir="2700000" algn="tl" rotWithShape="0">
              <a:srgbClr val="333333">
                <a:alpha val="65000"/>
              </a:srgbClr>
            </a:outerShdw>
          </a:effectLst>
        </p:spPr>
      </p:pic>
      <p:sp>
        <p:nvSpPr>
          <p:cNvPr id="64" name="Line Callout 2 63"/>
          <p:cNvSpPr/>
          <p:nvPr/>
        </p:nvSpPr>
        <p:spPr>
          <a:xfrm flipH="1">
            <a:off x="8409928" y="1820213"/>
            <a:ext cx="1173760" cy="561975"/>
          </a:xfrm>
          <a:prstGeom prst="borderCallout2">
            <a:avLst>
              <a:gd name="adj1" fmla="val 18750"/>
              <a:gd name="adj2" fmla="val -7096"/>
              <a:gd name="adj3" fmla="val 18750"/>
              <a:gd name="adj4" fmla="val -16667"/>
              <a:gd name="adj5" fmla="val -187252"/>
              <a:gd name="adj6" fmla="val -24835"/>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Layouts Menu</a:t>
            </a:r>
            <a:endParaRPr lang="en-US" dirty="0">
              <a:effectLst>
                <a:outerShdw blurRad="38100" dist="38100" dir="2700000" algn="tl">
                  <a:srgbClr val="000000">
                    <a:alpha val="43137"/>
                  </a:srgbClr>
                </a:outerShdw>
              </a:effectLst>
            </a:endParaRPr>
          </a:p>
        </p:txBody>
      </p:sp>
      <p:grpSp>
        <p:nvGrpSpPr>
          <p:cNvPr id="75" name="Group 74"/>
          <p:cNvGrpSpPr/>
          <p:nvPr/>
        </p:nvGrpSpPr>
        <p:grpSpPr>
          <a:xfrm>
            <a:off x="5400676" y="427555"/>
            <a:ext cx="3596132" cy="1212681"/>
            <a:chOff x="5516684" y="413267"/>
            <a:chExt cx="3596132" cy="1212681"/>
          </a:xfrm>
        </p:grpSpPr>
        <p:sp>
          <p:nvSpPr>
            <p:cNvPr id="9" name="Rectangle 8"/>
            <p:cNvSpPr/>
            <p:nvPr/>
          </p:nvSpPr>
          <p:spPr>
            <a:xfrm>
              <a:off x="5516684" y="413267"/>
              <a:ext cx="2864643" cy="295572"/>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8" name="Line Callout 2 67"/>
            <p:cNvSpPr/>
            <p:nvPr/>
          </p:nvSpPr>
          <p:spPr>
            <a:xfrm>
              <a:off x="7939056" y="1063973"/>
              <a:ext cx="1173760" cy="561975"/>
            </a:xfrm>
            <a:prstGeom prst="borderCallout2">
              <a:avLst>
                <a:gd name="adj1" fmla="val 18750"/>
                <a:gd name="adj2" fmla="val -8333"/>
                <a:gd name="adj3" fmla="val 18750"/>
                <a:gd name="adj4" fmla="val -16667"/>
                <a:gd name="adj5" fmla="val -61990"/>
                <a:gd name="adj6" fmla="val -19888"/>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Shortcuts Bar</a:t>
              </a:r>
              <a:endParaRPr lang="en-US" dirty="0">
                <a:effectLst>
                  <a:outerShdw blurRad="38100" dist="38100" dir="2700000" algn="tl">
                    <a:srgbClr val="000000">
                      <a:alpha val="43137"/>
                    </a:srgbClr>
                  </a:outerShdw>
                </a:effectLst>
              </a:endParaRPr>
            </a:p>
          </p:txBody>
        </p:sp>
      </p:grpSp>
      <p:sp>
        <p:nvSpPr>
          <p:cNvPr id="73" name="Line Callout 2 72"/>
          <p:cNvSpPr/>
          <p:nvPr/>
        </p:nvSpPr>
        <p:spPr>
          <a:xfrm>
            <a:off x="3817589" y="2295647"/>
            <a:ext cx="993010" cy="246579"/>
          </a:xfrm>
          <a:prstGeom prst="borderCallout2">
            <a:avLst>
              <a:gd name="adj1" fmla="val 18750"/>
              <a:gd name="adj2" fmla="val -8333"/>
              <a:gd name="adj3" fmla="val 18750"/>
              <a:gd name="adj4" fmla="val -16667"/>
              <a:gd name="adj5" fmla="val -656502"/>
              <a:gd name="adj6" fmla="val -24272"/>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Go Box</a:t>
            </a:r>
            <a:endParaRPr lang="en-US" dirty="0">
              <a:effectLst>
                <a:outerShdw blurRad="38100" dist="38100" dir="2700000" algn="tl">
                  <a:srgbClr val="000000">
                    <a:alpha val="43137"/>
                  </a:srgbClr>
                </a:outerShdw>
              </a:effectLst>
            </a:endParaRPr>
          </a:p>
        </p:txBody>
      </p:sp>
      <p:sp>
        <p:nvSpPr>
          <p:cNvPr id="80" name="TextBox 79"/>
          <p:cNvSpPr txBox="1"/>
          <p:nvPr/>
        </p:nvSpPr>
        <p:spPr>
          <a:xfrm>
            <a:off x="4238278" y="3116506"/>
            <a:ext cx="3824514" cy="3477875"/>
          </a:xfrm>
          <a:prstGeom prst="rect">
            <a:avLst/>
          </a:prstGeom>
          <a:solidFill>
            <a:schemeClr val="bg2">
              <a:lumMod val="50000"/>
            </a:schemeClr>
          </a:solidFill>
          <a:ln>
            <a:solidFill>
              <a:schemeClr val="bg2">
                <a:lumMod val="50000"/>
              </a:schemeClr>
            </a:solidFill>
          </a:ln>
        </p:spPr>
        <p:txBody>
          <a:bodyPr wrap="square" rtlCol="0">
            <a:spAutoFit/>
          </a:bodyPr>
          <a:lstStyle/>
          <a:p>
            <a:r>
              <a:rPr lang="en-US" sz="4400" dirty="0" smtClean="0">
                <a:solidFill>
                  <a:schemeClr val="bg1"/>
                </a:solidFill>
                <a:effectLst>
                  <a:outerShdw blurRad="38100" dist="38100" dir="2700000" algn="tl">
                    <a:srgbClr val="000000">
                      <a:alpha val="43137"/>
                    </a:srgbClr>
                  </a:outerShdw>
                </a:effectLst>
              </a:rPr>
              <a:t>Top 4</a:t>
            </a:r>
          </a:p>
          <a:p>
            <a:pPr marL="342900" indent="-342900">
              <a:buFontTx/>
              <a:buAutoNum type="arabicPeriod"/>
            </a:pPr>
            <a:r>
              <a:rPr lang="en-US" sz="4400" dirty="0" err="1">
                <a:solidFill>
                  <a:schemeClr val="bg1"/>
                </a:solidFill>
                <a:effectLst>
                  <a:outerShdw blurRad="38100" dist="38100" dir="2700000" algn="tl">
                    <a:srgbClr val="000000">
                      <a:alpha val="43137"/>
                    </a:srgbClr>
                  </a:outerShdw>
                </a:effectLst>
              </a:rPr>
              <a:t>Factbook</a:t>
            </a:r>
            <a:endParaRPr lang="en-US" sz="4400" dirty="0">
              <a:solidFill>
                <a:schemeClr val="bg1"/>
              </a:solidFill>
              <a:effectLst>
                <a:outerShdw blurRad="38100" dist="38100" dir="2700000" algn="tl">
                  <a:srgbClr val="000000">
                    <a:alpha val="43137"/>
                  </a:srgbClr>
                </a:outerShdw>
              </a:effectLst>
            </a:endParaRPr>
          </a:p>
          <a:p>
            <a:pPr marL="342900" indent="-342900">
              <a:buAutoNum type="arabicPeriod"/>
            </a:pPr>
            <a:r>
              <a:rPr lang="en-US" sz="4400" dirty="0" smtClean="0">
                <a:solidFill>
                  <a:schemeClr val="bg1"/>
                </a:solidFill>
                <a:effectLst>
                  <a:outerShdw blurRad="38100" dist="38100" dir="2700000" algn="tl">
                    <a:srgbClr val="000000">
                      <a:alpha val="43137"/>
                    </a:srgbClr>
                  </a:outerShdw>
                </a:effectLst>
              </a:rPr>
              <a:t>Go </a:t>
            </a:r>
            <a:r>
              <a:rPr lang="en-US" sz="4400" dirty="0" smtClean="0">
                <a:solidFill>
                  <a:schemeClr val="bg1"/>
                </a:solidFill>
                <a:effectLst>
                  <a:outerShdw blurRad="38100" dist="38100" dir="2700000" algn="tl">
                    <a:srgbClr val="000000">
                      <a:alpha val="43137"/>
                    </a:srgbClr>
                  </a:outerShdw>
                </a:effectLst>
              </a:rPr>
              <a:t>Box</a:t>
            </a:r>
          </a:p>
          <a:p>
            <a:pPr marL="342900" indent="-342900">
              <a:buAutoNum type="arabicPeriod"/>
            </a:pPr>
            <a:r>
              <a:rPr lang="en-US" sz="4400" dirty="0" smtClean="0">
                <a:solidFill>
                  <a:schemeClr val="bg1"/>
                </a:solidFill>
                <a:effectLst>
                  <a:outerShdw blurRad="38100" dist="38100" dir="2700000" algn="tl">
                    <a:srgbClr val="000000">
                      <a:alpha val="43137"/>
                    </a:srgbClr>
                  </a:outerShdw>
                </a:effectLst>
              </a:rPr>
              <a:t>Shortcuts </a:t>
            </a:r>
            <a:r>
              <a:rPr lang="en-US" sz="4400" dirty="0" smtClean="0">
                <a:solidFill>
                  <a:schemeClr val="bg1"/>
                </a:solidFill>
                <a:effectLst>
                  <a:outerShdw blurRad="38100" dist="38100" dir="2700000" algn="tl">
                    <a:srgbClr val="000000">
                      <a:alpha val="43137"/>
                    </a:srgbClr>
                  </a:outerShdw>
                </a:effectLst>
              </a:rPr>
              <a:t>Bar</a:t>
            </a:r>
          </a:p>
          <a:p>
            <a:pPr marL="342900" indent="-342900">
              <a:buAutoNum type="arabicPeriod"/>
            </a:pPr>
            <a:r>
              <a:rPr lang="en-US" sz="4400" dirty="0" smtClean="0">
                <a:solidFill>
                  <a:schemeClr val="bg1"/>
                </a:solidFill>
                <a:effectLst>
                  <a:outerShdw blurRad="38100" dist="38100" dir="2700000" algn="tl">
                    <a:srgbClr val="000000">
                      <a:alpha val="43137"/>
                    </a:srgbClr>
                  </a:outerShdw>
                </a:effectLst>
              </a:rPr>
              <a:t>Layout Menu</a:t>
            </a:r>
            <a:endParaRPr lang="en-US" sz="4400" dirty="0">
              <a:solidFill>
                <a:schemeClr val="bg1"/>
              </a:solidFill>
              <a:effectLst>
                <a:outerShdw blurRad="38100" dist="38100" dir="2700000" algn="tl">
                  <a:srgbClr val="000000">
                    <a:alpha val="43137"/>
                  </a:srgbClr>
                </a:outerShdw>
              </a:effectLst>
            </a:endParaRPr>
          </a:p>
        </p:txBody>
      </p:sp>
      <p:sp>
        <p:nvSpPr>
          <p:cNvPr id="29" name="Line Callout 2 28"/>
          <p:cNvSpPr/>
          <p:nvPr/>
        </p:nvSpPr>
        <p:spPr>
          <a:xfrm>
            <a:off x="1663190" y="1694744"/>
            <a:ext cx="1131347" cy="250938"/>
          </a:xfrm>
          <a:prstGeom prst="borderCallout2">
            <a:avLst>
              <a:gd name="adj1" fmla="val 18750"/>
              <a:gd name="adj2" fmla="val -8333"/>
              <a:gd name="adj3" fmla="val 18750"/>
              <a:gd name="adj4" fmla="val -16667"/>
              <a:gd name="adj5" fmla="val -381209"/>
              <a:gd name="adj6" fmla="val 31045"/>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Factbook</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376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animBg="1"/>
      <p:bldP spid="80"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b="17773"/>
          <a:stretch/>
        </p:blipFill>
        <p:spPr>
          <a:xfrm>
            <a:off x="883026" y="230375"/>
            <a:ext cx="10073839" cy="6407944"/>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a:xfrm>
            <a:off x="858504" y="726733"/>
            <a:ext cx="5088496" cy="5961603"/>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37754" y="6219913"/>
            <a:ext cx="981075" cy="369332"/>
          </a:xfrm>
          <a:prstGeom prst="rect">
            <a:avLst/>
          </a:prstGeom>
          <a:solidFill>
            <a:schemeClr val="bg2">
              <a:lumMod val="50000"/>
            </a:schemeClr>
          </a:solidFill>
          <a:ln>
            <a:solidFill>
              <a:schemeClr val="bg2">
                <a:lumMod val="50000"/>
              </a:schemeClr>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Panel</a:t>
            </a:r>
            <a:endParaRPr lang="en-US"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902711" y="979195"/>
            <a:ext cx="4983739" cy="242386"/>
          </a:xfrm>
          <a:prstGeom prst="rect">
            <a:avLst/>
          </a:prstGeom>
          <a:noFill/>
          <a:ln w="285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08473" y="4157427"/>
            <a:ext cx="2572603" cy="2006221"/>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50000"/>
                  </a:schemeClr>
                </a:solidFill>
              </a:rPr>
              <a:t>The Resource Panel</a:t>
            </a:r>
            <a:endParaRPr lang="en-US" sz="4000" dirty="0">
              <a:solidFill>
                <a:schemeClr val="bg2">
                  <a:lumMod val="50000"/>
                </a:schemeClr>
              </a:solidFill>
            </a:endParaRPr>
          </a:p>
        </p:txBody>
      </p:sp>
      <p:sp>
        <p:nvSpPr>
          <p:cNvPr id="46" name="Rectangle 45"/>
          <p:cNvSpPr/>
          <p:nvPr/>
        </p:nvSpPr>
        <p:spPr>
          <a:xfrm>
            <a:off x="932986" y="1007771"/>
            <a:ext cx="195727" cy="185236"/>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78681" y="1250157"/>
            <a:ext cx="1285875" cy="5388162"/>
          </a:xfrm>
          <a:prstGeom prst="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159933" y="6069761"/>
            <a:ext cx="981075" cy="369332"/>
          </a:xfrm>
          <a:prstGeom prst="rect">
            <a:avLst/>
          </a:prstGeom>
          <a:solidFill>
            <a:srgbClr val="C00000"/>
          </a:solidFill>
          <a:ln>
            <a:solidFill>
              <a:srgbClr val="C00000"/>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Sidebar</a:t>
            </a:r>
            <a:endParaRPr lang="en-US"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1184157" y="2901706"/>
            <a:ext cx="9447055" cy="1150382"/>
            <a:chOff x="1184157" y="2901706"/>
            <a:chExt cx="9447055" cy="1150382"/>
          </a:xfrm>
        </p:grpSpPr>
        <p:sp>
          <p:nvSpPr>
            <p:cNvPr id="31" name="Rectangle 30"/>
            <p:cNvSpPr/>
            <p:nvPr/>
          </p:nvSpPr>
          <p:spPr>
            <a:xfrm>
              <a:off x="1184157" y="2901706"/>
              <a:ext cx="9447055" cy="781050"/>
            </a:xfrm>
            <a:prstGeom prst="rect">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748387" y="3682756"/>
              <a:ext cx="1463351" cy="369332"/>
            </a:xfrm>
            <a:prstGeom prst="rect">
              <a:avLst/>
            </a:prstGeom>
            <a:solidFill>
              <a:schemeClr val="bg2">
                <a:lumMod val="50000"/>
              </a:schemeClr>
            </a:solidFill>
            <a:ln>
              <a:solidFill>
                <a:schemeClr val="bg2">
                  <a:lumMod val="50000"/>
                </a:schemeClr>
              </a:solidFill>
            </a:ln>
          </p:spPr>
          <p:txBody>
            <a:bodyPr wrap="square" rtlCol="0">
              <a:spAutoFit/>
            </a:bodyPr>
            <a:lstStyle/>
            <a:p>
              <a:r>
                <a:rPr lang="en-US" dirty="0" smtClean="0">
                  <a:solidFill>
                    <a:schemeClr val="bg1"/>
                  </a:solidFill>
                  <a:effectLst>
                    <a:outerShdw blurRad="38100" dist="38100" dir="2700000" algn="tl">
                      <a:srgbClr val="000000">
                        <a:alpha val="43137"/>
                      </a:srgbClr>
                    </a:outerShdw>
                  </a:effectLst>
                </a:rPr>
                <a:t>Panel Toolbar</a:t>
              </a:r>
              <a:endParaRPr lang="en-US" dirty="0">
                <a:solidFill>
                  <a:schemeClr val="bg1"/>
                </a:solidFill>
                <a:effectLst>
                  <a:outerShdw blurRad="38100" dist="38100" dir="2700000" algn="tl">
                    <a:srgbClr val="000000">
                      <a:alpha val="43137"/>
                    </a:srgbClr>
                  </a:outerShdw>
                </a:effectLst>
              </a:endParaRPr>
            </a:p>
          </p:txBody>
        </p:sp>
        <p:pic>
          <p:nvPicPr>
            <p:cNvPr id="33" name="Picture 32"/>
            <p:cNvPicPr>
              <a:picLocks noChangeAspect="1"/>
            </p:cNvPicPr>
            <p:nvPr/>
          </p:nvPicPr>
          <p:blipFill>
            <a:blip r:embed="rId3"/>
            <a:stretch>
              <a:fillRect/>
            </a:stretch>
          </p:blipFill>
          <p:spPr>
            <a:xfrm>
              <a:off x="1343814" y="3076247"/>
              <a:ext cx="6108244" cy="451550"/>
            </a:xfrm>
            <a:prstGeom prst="rect">
              <a:avLst/>
            </a:prstGeom>
          </p:spPr>
        </p:pic>
        <p:grpSp>
          <p:nvGrpSpPr>
            <p:cNvPr id="34" name="Group 33"/>
            <p:cNvGrpSpPr/>
            <p:nvPr/>
          </p:nvGrpSpPr>
          <p:grpSpPr>
            <a:xfrm>
              <a:off x="8642375" y="3101243"/>
              <a:ext cx="1823433" cy="381976"/>
              <a:chOff x="9985404" y="967356"/>
              <a:chExt cx="1823433" cy="381976"/>
            </a:xfrm>
          </p:grpSpPr>
          <p:grpSp>
            <p:nvGrpSpPr>
              <p:cNvPr id="35" name="Group 34"/>
              <p:cNvGrpSpPr/>
              <p:nvPr/>
            </p:nvGrpSpPr>
            <p:grpSpPr>
              <a:xfrm>
                <a:off x="9985404" y="1012604"/>
                <a:ext cx="152400" cy="266836"/>
                <a:chOff x="9674772" y="1706535"/>
                <a:chExt cx="152400" cy="266836"/>
              </a:xfrm>
            </p:grpSpPr>
            <p:cxnSp>
              <p:nvCxnSpPr>
                <p:cNvPr id="43" name="Straight Connector 42"/>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flipH="1">
                <a:off x="10416657" y="1012605"/>
                <a:ext cx="152400" cy="266836"/>
                <a:chOff x="9674772" y="1706535"/>
                <a:chExt cx="152400" cy="266836"/>
              </a:xfrm>
            </p:grpSpPr>
            <p:cxnSp>
              <p:nvCxnSpPr>
                <p:cNvPr id="41" name="Straight Connector 40"/>
                <p:cNvCxnSpPr/>
                <p:nvPr/>
              </p:nvCxnSpPr>
              <p:spPr>
                <a:xfrm flipV="1">
                  <a:off x="9674772" y="170653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V="1">
                  <a:off x="9680985" y="1827185"/>
                  <a:ext cx="139973"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Isosceles Triangle 36"/>
              <p:cNvSpPr/>
              <p:nvPr/>
            </p:nvSpPr>
            <p:spPr>
              <a:xfrm flipV="1">
                <a:off x="11019360" y="1123935"/>
                <a:ext cx="147638" cy="9525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1713259" y="967356"/>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1713259" y="1112115"/>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1713259" y="1256873"/>
                <a:ext cx="95578" cy="924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Line Callout 2 48"/>
          <p:cNvSpPr/>
          <p:nvPr/>
        </p:nvSpPr>
        <p:spPr>
          <a:xfrm>
            <a:off x="9267700" y="2337138"/>
            <a:ext cx="1494639" cy="257151"/>
          </a:xfrm>
          <a:prstGeom prst="borderCallout2">
            <a:avLst>
              <a:gd name="adj1" fmla="val 18750"/>
              <a:gd name="adj2" fmla="val -8333"/>
              <a:gd name="adj3" fmla="val 18750"/>
              <a:gd name="adj4" fmla="val -16667"/>
              <a:gd name="adj5" fmla="val -452955"/>
              <a:gd name="adj6" fmla="val -127754"/>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Inline Search</a:t>
            </a:r>
            <a:endParaRPr lang="en-US" dirty="0">
              <a:effectLst>
                <a:outerShdw blurRad="38100" dist="38100" dir="2700000" algn="tl">
                  <a:srgbClr val="000000">
                    <a:alpha val="43137"/>
                  </a:srgbClr>
                </a:outerShdw>
              </a:effectLst>
            </a:endParaRPr>
          </a:p>
        </p:txBody>
      </p:sp>
      <p:sp>
        <p:nvSpPr>
          <p:cNvPr id="50" name="Rectangle 49"/>
          <p:cNvSpPr/>
          <p:nvPr/>
        </p:nvSpPr>
        <p:spPr>
          <a:xfrm>
            <a:off x="5967177" y="1221581"/>
            <a:ext cx="4989688" cy="72866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35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heel(1)">
                                      <p:cBhvr>
                                        <p:cTn id="22" dur="2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heel(1)">
                                      <p:cBhvr>
                                        <p:cTn id="27" dur="20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heel(1)">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6" grpId="0" animBg="1"/>
      <p:bldP spid="47" grpId="0" animBg="1"/>
      <p:bldP spid="48"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78556" t="-1" b="-493"/>
          <a:stretch/>
        </p:blipFill>
        <p:spPr>
          <a:xfrm>
            <a:off x="9386368" y="1326389"/>
            <a:ext cx="2768658" cy="69285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2"/>
          <a:srcRect t="5443" r="43314" b="4773"/>
          <a:stretch/>
        </p:blipFill>
        <p:spPr>
          <a:xfrm>
            <a:off x="84443" y="1307507"/>
            <a:ext cx="8414832" cy="71174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2179194" y="249171"/>
            <a:ext cx="7867090" cy="707886"/>
          </a:xfrm>
          <a:prstGeom prst="rect">
            <a:avLst/>
          </a:prstGeom>
          <a:noFill/>
        </p:spPr>
        <p:txBody>
          <a:bodyPr wrap="none" rtlCol="0">
            <a:spAutoFit/>
          </a:bodyPr>
          <a:lstStyle/>
          <a:p>
            <a:r>
              <a:rPr lang="en-US" sz="4000" i="1" dirty="0" smtClean="0"/>
              <a:t>Instrument Panel </a:t>
            </a:r>
            <a:r>
              <a:rPr lang="en-US" sz="4000" i="1" u="sng" dirty="0" smtClean="0"/>
              <a:t>Toolbar</a:t>
            </a:r>
            <a:r>
              <a:rPr lang="en-US" sz="4000" i="1" dirty="0" smtClean="0"/>
              <a:t> (at the top)</a:t>
            </a:r>
            <a:endParaRPr lang="en-US" sz="4000" i="1" dirty="0"/>
          </a:p>
        </p:txBody>
      </p:sp>
      <p:pic>
        <p:nvPicPr>
          <p:cNvPr id="116" name="Picture 115"/>
          <p:cNvPicPr>
            <a:picLocks noChangeAspect="1"/>
          </p:cNvPicPr>
          <p:nvPr/>
        </p:nvPicPr>
        <p:blipFill>
          <a:blip r:embed="rId3"/>
          <a:stretch>
            <a:fillRect/>
          </a:stretch>
        </p:blipFill>
        <p:spPr>
          <a:xfrm>
            <a:off x="161273" y="3765803"/>
            <a:ext cx="6564266" cy="890141"/>
          </a:xfrm>
          <a:prstGeom prst="rect">
            <a:avLst/>
          </a:prstGeom>
        </p:spPr>
      </p:pic>
      <p:pic>
        <p:nvPicPr>
          <p:cNvPr id="134" name="Picture 133"/>
          <p:cNvPicPr>
            <a:picLocks noChangeAspect="1"/>
          </p:cNvPicPr>
          <p:nvPr/>
        </p:nvPicPr>
        <p:blipFill>
          <a:blip r:embed="rId4"/>
          <a:stretch>
            <a:fillRect/>
          </a:stretch>
        </p:blipFill>
        <p:spPr>
          <a:xfrm>
            <a:off x="161273" y="4701524"/>
            <a:ext cx="6564266" cy="894360"/>
          </a:xfrm>
          <a:prstGeom prst="rect">
            <a:avLst/>
          </a:prstGeom>
        </p:spPr>
      </p:pic>
      <p:grpSp>
        <p:nvGrpSpPr>
          <p:cNvPr id="136" name="Group 135"/>
          <p:cNvGrpSpPr/>
          <p:nvPr/>
        </p:nvGrpSpPr>
        <p:grpSpPr>
          <a:xfrm>
            <a:off x="161273" y="2819861"/>
            <a:ext cx="11332820" cy="2554545"/>
            <a:chOff x="161273" y="2819861"/>
            <a:chExt cx="11332820" cy="2554545"/>
          </a:xfrm>
        </p:grpSpPr>
        <p:pic>
          <p:nvPicPr>
            <p:cNvPr id="99" name="Picture 98"/>
            <p:cNvPicPr>
              <a:picLocks noChangeAspect="1"/>
            </p:cNvPicPr>
            <p:nvPr/>
          </p:nvPicPr>
          <p:blipFill>
            <a:blip r:embed="rId5"/>
            <a:stretch>
              <a:fillRect/>
            </a:stretch>
          </p:blipFill>
          <p:spPr>
            <a:xfrm>
              <a:off x="161273" y="2819861"/>
              <a:ext cx="6564266" cy="894360"/>
            </a:xfrm>
            <a:prstGeom prst="rect">
              <a:avLst/>
            </a:prstGeom>
          </p:spPr>
        </p:pic>
        <p:sp>
          <p:nvSpPr>
            <p:cNvPr id="135" name="TextBox 134"/>
            <p:cNvSpPr txBox="1"/>
            <p:nvPr/>
          </p:nvSpPr>
          <p:spPr>
            <a:xfrm>
              <a:off x="6896472" y="2819861"/>
              <a:ext cx="4597621" cy="2554545"/>
            </a:xfrm>
            <a:prstGeom prst="rect">
              <a:avLst/>
            </a:prstGeom>
            <a:noFill/>
          </p:spPr>
          <p:txBody>
            <a:bodyPr wrap="square" rtlCol="0">
              <a:spAutoFit/>
            </a:bodyPr>
            <a:lstStyle/>
            <a:p>
              <a:r>
                <a:rPr lang="en-US" sz="4000" i="1" dirty="0" smtClean="0"/>
                <a:t>Resource Panel </a:t>
              </a:r>
              <a:r>
                <a:rPr lang="en-US" sz="4000" i="1" u="sng" dirty="0" smtClean="0"/>
                <a:t>Toolbars</a:t>
              </a:r>
              <a:r>
                <a:rPr lang="en-US" sz="4000" i="1" dirty="0" smtClean="0"/>
                <a:t> </a:t>
              </a:r>
            </a:p>
            <a:p>
              <a:r>
                <a:rPr lang="en-US" sz="4000" i="1" dirty="0" smtClean="0"/>
                <a:t>(different resource types)</a:t>
              </a:r>
              <a:endParaRPr lang="en-US" sz="4000" i="1" dirty="0"/>
            </a:p>
          </p:txBody>
        </p:sp>
      </p:grpSp>
    </p:spTree>
    <p:extLst>
      <p:ext uri="{BB962C8B-B14F-4D97-AF65-F5344CB8AC3E}">
        <p14:creationId xmlns:p14="http://schemas.microsoft.com/office/powerpoint/2010/main" val="12256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anim calcmode="lin" valueType="num">
                                      <p:cBhvr>
                                        <p:cTn id="8" dur="1000" fill="hold"/>
                                        <p:tgtEl>
                                          <p:spTgt spid="136"/>
                                        </p:tgtEl>
                                        <p:attrNameLst>
                                          <p:attrName>ppt_x</p:attrName>
                                        </p:attrNameLst>
                                      </p:cBhvr>
                                      <p:tavLst>
                                        <p:tav tm="0">
                                          <p:val>
                                            <p:strVal val="#ppt_x"/>
                                          </p:val>
                                        </p:tav>
                                        <p:tav tm="100000">
                                          <p:val>
                                            <p:strVal val="#ppt_x"/>
                                          </p:val>
                                        </p:tav>
                                      </p:tavLst>
                                    </p:anim>
                                    <p:anim calcmode="lin" valueType="num">
                                      <p:cBhvr>
                                        <p:cTn id="9"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1000"/>
                                        <p:tgtEl>
                                          <p:spTgt spid="116"/>
                                        </p:tgtEl>
                                      </p:cBhvr>
                                    </p:animEffect>
                                    <p:anim calcmode="lin" valueType="num">
                                      <p:cBhvr>
                                        <p:cTn id="15" dur="1000" fill="hold"/>
                                        <p:tgtEl>
                                          <p:spTgt spid="116"/>
                                        </p:tgtEl>
                                        <p:attrNameLst>
                                          <p:attrName>ppt_x</p:attrName>
                                        </p:attrNameLst>
                                      </p:cBhvr>
                                      <p:tavLst>
                                        <p:tav tm="0">
                                          <p:val>
                                            <p:strVal val="#ppt_x"/>
                                          </p:val>
                                        </p:tav>
                                        <p:tav tm="100000">
                                          <p:val>
                                            <p:strVal val="#ppt_x"/>
                                          </p:val>
                                        </p:tav>
                                      </p:tavLst>
                                    </p:anim>
                                    <p:anim calcmode="lin" valueType="num">
                                      <p:cBhvr>
                                        <p:cTn id="16"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1000"/>
                                        <p:tgtEl>
                                          <p:spTgt spid="134"/>
                                        </p:tgtEl>
                                      </p:cBhvr>
                                    </p:animEffect>
                                    <p:anim calcmode="lin" valueType="num">
                                      <p:cBhvr>
                                        <p:cTn id="22" dur="1000" fill="hold"/>
                                        <p:tgtEl>
                                          <p:spTgt spid="134"/>
                                        </p:tgtEl>
                                        <p:attrNameLst>
                                          <p:attrName>ppt_x</p:attrName>
                                        </p:attrNameLst>
                                      </p:cBhvr>
                                      <p:tavLst>
                                        <p:tav tm="0">
                                          <p:val>
                                            <p:strVal val="#ppt_x"/>
                                          </p:val>
                                        </p:tav>
                                        <p:tav tm="100000">
                                          <p:val>
                                            <p:strVal val="#ppt_x"/>
                                          </p:val>
                                        </p:tav>
                                      </p:tavLst>
                                    </p:anim>
                                    <p:anim calcmode="lin" valueType="num">
                                      <p:cBhvr>
                                        <p:cTn id="2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“Look and Feel” Filter and Menu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5126351"/>
              </p:ext>
            </p:extLst>
          </p:nvPr>
        </p:nvGraphicFramePr>
        <p:xfrm>
          <a:off x="630238" y="1047750"/>
          <a:ext cx="10058400" cy="53390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708811415"/>
                    </a:ext>
                  </a:extLst>
                </a:gridCol>
                <a:gridCol w="5029200">
                  <a:extLst>
                    <a:ext uri="{9D8B030D-6E8A-4147-A177-3AD203B41FA5}">
                      <a16:colId xmlns:a16="http://schemas.microsoft.com/office/drawing/2014/main" val="1795800021"/>
                    </a:ext>
                  </a:extLst>
                </a:gridCol>
              </a:tblGrid>
              <a:tr h="370840">
                <a:tc>
                  <a:txBody>
                    <a:bodyPr/>
                    <a:lstStyle/>
                    <a:p>
                      <a:pPr algn="ctr"/>
                      <a:r>
                        <a:rPr lang="en-US" sz="2800" dirty="0" smtClean="0"/>
                        <a:t>Panel Visual Filter</a:t>
                      </a:r>
                    </a:p>
                  </a:txBody>
                  <a:tcPr/>
                </a:tc>
                <a:tc>
                  <a:txBody>
                    <a:bodyPr/>
                    <a:lstStyle/>
                    <a:p>
                      <a:pPr algn="ctr"/>
                      <a:r>
                        <a:rPr lang="en-US" sz="2800" dirty="0" smtClean="0"/>
                        <a:t>Panel Menu </a:t>
                      </a:r>
                      <a:endParaRPr lang="en-US" sz="2800" b="1" kern="1200" dirty="0">
                        <a:solidFill>
                          <a:schemeClr val="lt1"/>
                        </a:solidFill>
                        <a:latin typeface="+mn-lt"/>
                        <a:ea typeface="+mn-ea"/>
                        <a:cs typeface="+mn-cs"/>
                      </a:endParaRPr>
                    </a:p>
                  </a:txBody>
                  <a:tcPr/>
                </a:tc>
                <a:extLst>
                  <a:ext uri="{0D108BD9-81ED-4DB2-BD59-A6C34878D82A}">
                    <a16:rowId xmlns:a16="http://schemas.microsoft.com/office/drawing/2014/main" val="25728026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Addressee Labels (tag)</a:t>
                      </a:r>
                    </a:p>
                  </a:txBody>
                  <a:tcPr/>
                </a:tc>
                <a:tc>
                  <a:txBody>
                    <a:bodyPr/>
                    <a:lstStyle/>
                    <a:p>
                      <a:pPr algn="ctr"/>
                      <a:r>
                        <a:rPr lang="en-US" dirty="0" smtClean="0"/>
                        <a:t>Set Resource Font Size</a:t>
                      </a:r>
                      <a:endParaRPr lang="en-US" dirty="0"/>
                    </a:p>
                  </a:txBody>
                  <a:tcPr/>
                </a:tc>
                <a:extLst>
                  <a:ext uri="{0D108BD9-81ED-4DB2-BD59-A6C34878D82A}">
                    <a16:rowId xmlns:a16="http://schemas.microsoft.com/office/drawing/2014/main" val="2905394936"/>
                  </a:ext>
                </a:extLst>
              </a:tr>
              <a:tr h="370840">
                <a:tc>
                  <a:txBody>
                    <a:bodyPr/>
                    <a:lstStyle/>
                    <a:p>
                      <a:pPr algn="ctr"/>
                      <a:r>
                        <a:rPr lang="en-US" dirty="0" smtClean="0"/>
                        <a:t>Bible Text Formatting</a:t>
                      </a:r>
                    </a:p>
                  </a:txBody>
                  <a:tcPr/>
                </a:tc>
                <a:tc>
                  <a:txBody>
                    <a:bodyPr/>
                    <a:lstStyle/>
                    <a:p>
                      <a:pPr algn="ctr"/>
                      <a:r>
                        <a:rPr lang="en-US" dirty="0" smtClean="0"/>
                        <a:t>Set / Adjust Link sets</a:t>
                      </a:r>
                      <a:endParaRPr lang="en-US" dirty="0"/>
                    </a:p>
                  </a:txBody>
                  <a:tcPr/>
                </a:tc>
                <a:extLst>
                  <a:ext uri="{0D108BD9-81ED-4DB2-BD59-A6C34878D82A}">
                    <a16:rowId xmlns:a16="http://schemas.microsoft.com/office/drawing/2014/main" val="1632818285"/>
                  </a:ext>
                </a:extLst>
              </a:tr>
              <a:tr h="370840">
                <a:tc>
                  <a:txBody>
                    <a:bodyPr/>
                    <a:lstStyle/>
                    <a:p>
                      <a:pPr algn="ctr"/>
                      <a:r>
                        <a:rPr lang="en-US" dirty="0" smtClean="0"/>
                        <a:t>Chapters, Verses, Footnotes, References</a:t>
                      </a:r>
                      <a:endParaRPr lang="en-US" dirty="0"/>
                    </a:p>
                  </a:txBody>
                  <a:tcPr/>
                </a:tc>
                <a:tc>
                  <a:txBody>
                    <a:bodyPr/>
                    <a:lstStyle/>
                    <a:p>
                      <a:pPr algn="ctr"/>
                      <a:r>
                        <a:rPr lang="en-US" dirty="0" smtClean="0"/>
                        <a:t>Read Aloud (select voice)</a:t>
                      </a:r>
                      <a:endParaRPr lang="en-US" dirty="0"/>
                    </a:p>
                  </a:txBody>
                  <a:tcPr/>
                </a:tc>
                <a:extLst>
                  <a:ext uri="{0D108BD9-81ED-4DB2-BD59-A6C34878D82A}">
                    <a16:rowId xmlns:a16="http://schemas.microsoft.com/office/drawing/2014/main" val="1327211059"/>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One Verse Per Line</a:t>
                      </a:r>
                    </a:p>
                  </a:txBody>
                  <a:tcPr/>
                </a:tc>
                <a:tc>
                  <a:txBody>
                    <a:bodyPr/>
                    <a:lstStyle/>
                    <a:p>
                      <a:pPr algn="ctr"/>
                      <a:r>
                        <a:rPr lang="en-US" dirty="0" smtClean="0"/>
                        <a:t>Send Hyperlinks</a:t>
                      </a:r>
                      <a:r>
                        <a:rPr lang="en-US" baseline="0" dirty="0" smtClean="0"/>
                        <a:t> Here</a:t>
                      </a:r>
                      <a:endParaRPr lang="en-US" dirty="0"/>
                    </a:p>
                  </a:txBody>
                  <a:tcPr/>
                </a:tc>
                <a:extLst>
                  <a:ext uri="{0D108BD9-81ED-4DB2-BD59-A6C34878D82A}">
                    <a16:rowId xmlns:a16="http://schemas.microsoft.com/office/drawing/2014/main" val="1735442645"/>
                  </a:ext>
                </a:extLst>
              </a:tr>
              <a:tr h="370840">
                <a:tc>
                  <a:txBody>
                    <a:bodyPr/>
                    <a:lstStyle/>
                    <a:p>
                      <a:pPr algn="ctr"/>
                      <a:r>
                        <a:rPr lang="en-US" dirty="0" smtClean="0"/>
                        <a:t>Speaker </a:t>
                      </a:r>
                      <a:r>
                        <a:rPr lang="en-US" dirty="0" smtClean="0"/>
                        <a:t>Labels (tag)</a:t>
                      </a:r>
                      <a:endParaRPr lang="en-US" dirty="0"/>
                    </a:p>
                  </a:txBody>
                  <a:tcPr/>
                </a:tc>
                <a:tc>
                  <a:txBody>
                    <a:bodyPr/>
                    <a:lstStyle/>
                    <a:p>
                      <a:pPr algn="ctr"/>
                      <a:r>
                        <a:rPr lang="en-US" dirty="0" smtClean="0"/>
                        <a:t>Show Locator Bar</a:t>
                      </a:r>
                      <a:endParaRPr lang="en-US" dirty="0"/>
                    </a:p>
                  </a:txBody>
                  <a:tcPr/>
                </a:tc>
                <a:extLst>
                  <a:ext uri="{0D108BD9-81ED-4DB2-BD59-A6C34878D82A}">
                    <a16:rowId xmlns:a16="http://schemas.microsoft.com/office/drawing/2014/main" val="3692206994"/>
                  </a:ext>
                </a:extLst>
              </a:tr>
              <a:tr h="370840">
                <a:tc>
                  <a:txBody>
                    <a:bodyPr/>
                    <a:lstStyle/>
                    <a:p>
                      <a:pPr algn="ctr"/>
                      <a:r>
                        <a:rPr lang="en-US" dirty="0" smtClean="0"/>
                        <a:t>Notes and Highlights</a:t>
                      </a:r>
                      <a:endParaRPr lang="en-US" dirty="0"/>
                    </a:p>
                  </a:txBody>
                  <a:tcPr/>
                </a:tc>
                <a:tc>
                  <a:txBody>
                    <a:bodyPr/>
                    <a:lstStyle/>
                    <a:p>
                      <a:pPr algn="ctr"/>
                      <a:r>
                        <a:rPr lang="en-US" dirty="0" smtClean="0"/>
                        <a:t>Show Table of Contents</a:t>
                      </a:r>
                      <a:endParaRPr lang="en-US" dirty="0"/>
                    </a:p>
                  </a:txBody>
                  <a:tcPr/>
                </a:tc>
                <a:extLst>
                  <a:ext uri="{0D108BD9-81ED-4DB2-BD59-A6C34878D82A}">
                    <a16:rowId xmlns:a16="http://schemas.microsoft.com/office/drawing/2014/main" val="3464940162"/>
                  </a:ext>
                </a:extLst>
              </a:tr>
              <a:tr h="370840">
                <a:tc>
                  <a:txBody>
                    <a:bodyPr/>
                    <a:lstStyle/>
                    <a:p>
                      <a:pPr algn="ctr"/>
                      <a:r>
                        <a:rPr lang="en-US" dirty="0" smtClean="0"/>
                        <a:t>Notes and Highlights (Corresponding)</a:t>
                      </a:r>
                      <a:endParaRPr lang="en-US" dirty="0"/>
                    </a:p>
                  </a:txBody>
                  <a:tcPr/>
                </a:tc>
                <a:tc>
                  <a:txBody>
                    <a:bodyPr/>
                    <a:lstStyle/>
                    <a:p>
                      <a:pPr algn="ctr"/>
                      <a:r>
                        <a:rPr lang="en-US" dirty="0" smtClean="0"/>
                        <a:t>Show Inline Search</a:t>
                      </a:r>
                      <a:endParaRPr lang="en-US" dirty="0"/>
                    </a:p>
                  </a:txBody>
                  <a:tcPr/>
                </a:tc>
                <a:extLst>
                  <a:ext uri="{0D108BD9-81ED-4DB2-BD59-A6C34878D82A}">
                    <a16:rowId xmlns:a16="http://schemas.microsoft.com/office/drawing/2014/main" val="2028362066"/>
                  </a:ext>
                </a:extLst>
              </a:tr>
              <a:tr h="370840">
                <a:tc>
                  <a:txBody>
                    <a:bodyPr/>
                    <a:lstStyle/>
                    <a:p>
                      <a:pPr algn="ctr"/>
                      <a:r>
                        <a:rPr lang="en-US" dirty="0" smtClean="0"/>
                        <a:t>Passage Lists</a:t>
                      </a:r>
                    </a:p>
                  </a:txBody>
                  <a:tcPr/>
                </a:tc>
                <a:tc>
                  <a:txBody>
                    <a:bodyPr/>
                    <a:lstStyle/>
                    <a:p>
                      <a:pPr algn="ctr"/>
                      <a:r>
                        <a:rPr lang="en-US" dirty="0" smtClean="0"/>
                        <a:t>Print/Export</a:t>
                      </a:r>
                      <a:endParaRPr lang="en-US" dirty="0"/>
                    </a:p>
                  </a:txBody>
                  <a:tcPr/>
                </a:tc>
                <a:extLst>
                  <a:ext uri="{0D108BD9-81ED-4DB2-BD59-A6C34878D82A}">
                    <a16:rowId xmlns:a16="http://schemas.microsoft.com/office/drawing/2014/main" val="3170955771"/>
                  </a:ext>
                </a:extLst>
              </a:tr>
              <a:tr h="370840">
                <a:tc>
                  <a:txBody>
                    <a:bodyPr/>
                    <a:lstStyle/>
                    <a:p>
                      <a:pPr algn="ctr"/>
                      <a:r>
                        <a:rPr lang="en-US" dirty="0" smtClean="0"/>
                        <a:t>Visual Filters</a:t>
                      </a:r>
                      <a:endParaRPr lang="en-US" dirty="0"/>
                    </a:p>
                  </a:txBody>
                  <a:tcPr/>
                </a:tc>
                <a:tc>
                  <a:txBody>
                    <a:bodyPr/>
                    <a:lstStyle/>
                    <a:p>
                      <a:pPr algn="ctr"/>
                      <a:r>
                        <a:rPr lang="en-US" dirty="0" smtClean="0"/>
                        <a:t>Show Resource Information</a:t>
                      </a:r>
                      <a:endParaRPr lang="en-US" dirty="0"/>
                    </a:p>
                  </a:txBody>
                  <a:tcPr/>
                </a:tc>
                <a:extLst>
                  <a:ext uri="{0D108BD9-81ED-4DB2-BD59-A6C34878D82A}">
                    <a16:rowId xmlns:a16="http://schemas.microsoft.com/office/drawing/2014/main" val="2764814636"/>
                  </a:ext>
                </a:extLst>
              </a:tr>
              <a:tr h="370840">
                <a:tc>
                  <a:txBody>
                    <a:bodyPr/>
                    <a:lstStyle/>
                    <a:p>
                      <a:pPr algn="ctr"/>
                      <a:r>
                        <a:rPr lang="en-US" dirty="0" smtClean="0"/>
                        <a:t>Corresponding</a:t>
                      </a:r>
                      <a:r>
                        <a:rPr lang="en-US" baseline="0" dirty="0" smtClean="0"/>
                        <a:t> Words (hover/click)</a:t>
                      </a:r>
                      <a:endParaRPr lang="en-US" dirty="0"/>
                    </a:p>
                  </a:txBody>
                  <a:tcPr/>
                </a:tc>
                <a:tc>
                  <a:txBody>
                    <a:bodyPr/>
                    <a:lstStyle/>
                    <a:p>
                      <a:pPr algn="ctr"/>
                      <a:r>
                        <a:rPr lang="en-US" dirty="0" smtClean="0"/>
                        <a:t>Set</a:t>
                      </a:r>
                      <a:r>
                        <a:rPr lang="en-US" baseline="0" dirty="0" smtClean="0"/>
                        <a:t> Columns or Scrolling (column = none)</a:t>
                      </a:r>
                      <a:endParaRPr lang="en-US" dirty="0"/>
                    </a:p>
                  </a:txBody>
                  <a:tcPr/>
                </a:tc>
                <a:extLst>
                  <a:ext uri="{0D108BD9-81ED-4DB2-BD59-A6C34878D82A}">
                    <a16:rowId xmlns:a16="http://schemas.microsoft.com/office/drawing/2014/main" val="907542271"/>
                  </a:ext>
                </a:extLst>
              </a:tr>
              <a:tr h="370840">
                <a:tc>
                  <a:txBody>
                    <a:bodyPr/>
                    <a:lstStyle/>
                    <a:p>
                      <a:pPr algn="ctr"/>
                      <a:r>
                        <a:rPr lang="en-US" dirty="0" smtClean="0"/>
                        <a:t>Footnote Indicators</a:t>
                      </a:r>
                      <a:endParaRPr lang="en-US" dirty="0"/>
                    </a:p>
                  </a:txBody>
                  <a:tcPr/>
                </a:tc>
                <a:tc>
                  <a:txBody>
                    <a:bodyPr/>
                    <a:lstStyle/>
                    <a:p>
                      <a:pPr algn="ctr"/>
                      <a:r>
                        <a:rPr lang="en-US" dirty="0" smtClean="0"/>
                        <a:t>Reading View</a:t>
                      </a:r>
                      <a:endParaRPr lang="en-US" dirty="0"/>
                    </a:p>
                  </a:txBody>
                  <a:tcPr/>
                </a:tc>
                <a:extLst>
                  <a:ext uri="{0D108BD9-81ED-4DB2-BD59-A6C34878D82A}">
                    <a16:rowId xmlns:a16="http://schemas.microsoft.com/office/drawing/2014/main" val="746819858"/>
                  </a:ext>
                </a:extLst>
              </a:tr>
              <a:tr h="370840">
                <a:tc>
                  <a:txBody>
                    <a:bodyPr/>
                    <a:lstStyle/>
                    <a:p>
                      <a:pPr algn="ctr"/>
                      <a:r>
                        <a:rPr lang="en-US" dirty="0" smtClean="0"/>
                        <a:t>Community Tags</a:t>
                      </a:r>
                      <a:endParaRPr lang="en-US" dirty="0"/>
                    </a:p>
                  </a:txBody>
                  <a:tcPr/>
                </a:tc>
                <a:tc>
                  <a:txBody>
                    <a:bodyPr/>
                    <a:lstStyle/>
                    <a:p>
                      <a:pPr algn="ctr"/>
                      <a:r>
                        <a:rPr lang="en-US" b="1" dirty="0" smtClean="0"/>
                        <a:t>Search</a:t>
                      </a:r>
                      <a:r>
                        <a:rPr lang="en-US" dirty="0" smtClean="0"/>
                        <a:t>: Match All Word</a:t>
                      </a:r>
                      <a:r>
                        <a:rPr lang="en-US" baseline="0" dirty="0" smtClean="0"/>
                        <a:t> Forms </a:t>
                      </a:r>
                      <a:endParaRPr lang="en-US" dirty="0"/>
                    </a:p>
                  </a:txBody>
                  <a:tcPr/>
                </a:tc>
                <a:extLst>
                  <a:ext uri="{0D108BD9-81ED-4DB2-BD59-A6C34878D82A}">
                    <a16:rowId xmlns:a16="http://schemas.microsoft.com/office/drawing/2014/main" val="171621183"/>
                  </a:ext>
                </a:extLst>
              </a:tr>
              <a:tr h="370840">
                <a:tc>
                  <a:txBody>
                    <a:bodyPr/>
                    <a:lstStyle/>
                    <a:p>
                      <a:pPr algn="ctr"/>
                      <a:r>
                        <a:rPr lang="en-US" b="1" i="1" dirty="0" smtClean="0"/>
                        <a:t>ALSO:  FACTBOOK VISUAL FILTER</a:t>
                      </a:r>
                      <a:r>
                        <a:rPr lang="en-US" b="1" i="1" baseline="0" dirty="0" smtClean="0"/>
                        <a:t> SETTINGS</a:t>
                      </a:r>
                      <a:endParaRPr lang="en-US" b="1" i="1" dirty="0"/>
                    </a:p>
                  </a:txBody>
                  <a:tcPr/>
                </a:tc>
                <a:tc>
                  <a:txBody>
                    <a:bodyPr/>
                    <a:lstStyle/>
                    <a:p>
                      <a:pPr algn="ctr"/>
                      <a:r>
                        <a:rPr lang="en-US" b="1" dirty="0" smtClean="0"/>
                        <a:t>Search</a:t>
                      </a:r>
                      <a:r>
                        <a:rPr lang="en-US" dirty="0" smtClean="0"/>
                        <a:t>: Match Case</a:t>
                      </a:r>
                      <a:endParaRPr lang="en-US" dirty="0"/>
                    </a:p>
                  </a:txBody>
                  <a:tcPr/>
                </a:tc>
                <a:extLst>
                  <a:ext uri="{0D108BD9-81ED-4DB2-BD59-A6C34878D82A}">
                    <a16:rowId xmlns:a16="http://schemas.microsoft.com/office/drawing/2014/main" val="3330257005"/>
                  </a:ext>
                </a:extLst>
              </a:tr>
            </a:tbl>
          </a:graphicData>
        </a:graphic>
      </p:graphicFrame>
      <p:pic>
        <p:nvPicPr>
          <p:cNvPr id="12" name="Picture 11"/>
          <p:cNvPicPr>
            <a:picLocks noChangeAspect="1"/>
          </p:cNvPicPr>
          <p:nvPr/>
        </p:nvPicPr>
        <p:blipFill>
          <a:blip r:embed="rId2"/>
          <a:stretch>
            <a:fillRect/>
          </a:stretch>
        </p:blipFill>
        <p:spPr>
          <a:xfrm>
            <a:off x="4559074" y="1189671"/>
            <a:ext cx="286537" cy="237765"/>
          </a:xfrm>
          <a:prstGeom prst="rect">
            <a:avLst/>
          </a:prstGeom>
        </p:spPr>
      </p:pic>
      <p:grpSp>
        <p:nvGrpSpPr>
          <p:cNvPr id="17" name="Group 16"/>
          <p:cNvGrpSpPr/>
          <p:nvPr/>
        </p:nvGrpSpPr>
        <p:grpSpPr>
          <a:xfrm>
            <a:off x="9210675" y="1170621"/>
            <a:ext cx="65484" cy="266303"/>
            <a:chOff x="4448175" y="2485231"/>
            <a:chExt cx="65484" cy="266303"/>
          </a:xfrm>
        </p:grpSpPr>
        <p:sp>
          <p:nvSpPr>
            <p:cNvPr id="13" name="Oval 12"/>
            <p:cNvSpPr/>
            <p:nvPr/>
          </p:nvSpPr>
          <p:spPr>
            <a:xfrm>
              <a:off x="4448175" y="2485231"/>
              <a:ext cx="65484" cy="60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48175" y="2690813"/>
              <a:ext cx="65484" cy="60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48175" y="2588022"/>
              <a:ext cx="65484" cy="607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657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Selection and Context Menus</a:t>
            </a:r>
            <a:endParaRPr lang="en-US" dirty="0"/>
          </a:p>
        </p:txBody>
      </p:sp>
      <p:pic>
        <p:nvPicPr>
          <p:cNvPr id="13" name="Picture 12"/>
          <p:cNvPicPr>
            <a:picLocks noChangeAspect="1"/>
          </p:cNvPicPr>
          <p:nvPr/>
        </p:nvPicPr>
        <p:blipFill rotWithShape="1">
          <a:blip r:embed="rId2"/>
          <a:srcRect b="22286"/>
          <a:stretch/>
        </p:blipFill>
        <p:spPr>
          <a:xfrm>
            <a:off x="1618679" y="944767"/>
            <a:ext cx="9197208" cy="520838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3"/>
          <a:stretch>
            <a:fillRect/>
          </a:stretch>
        </p:blipFill>
        <p:spPr>
          <a:xfrm>
            <a:off x="6922752" y="1430265"/>
            <a:ext cx="5034041" cy="4237385"/>
          </a:xfrm>
          <a:prstGeom prst="rect">
            <a:avLst/>
          </a:prstGeom>
          <a:ln>
            <a:solidFill>
              <a:schemeClr val="bg2">
                <a:lumMod val="50000"/>
              </a:schemeClr>
            </a:solidFill>
          </a:ln>
          <a:effectLst>
            <a:outerShdw blurRad="292100" dist="139700" dir="2700000" algn="tl" rotWithShape="0">
              <a:srgbClr val="333333">
                <a:alpha val="65000"/>
              </a:srgbClr>
            </a:outerShdw>
          </a:effectLst>
        </p:spPr>
      </p:pic>
      <p:grpSp>
        <p:nvGrpSpPr>
          <p:cNvPr id="15" name="Group 14"/>
          <p:cNvGrpSpPr/>
          <p:nvPr/>
        </p:nvGrpSpPr>
        <p:grpSpPr>
          <a:xfrm>
            <a:off x="479139" y="3853365"/>
            <a:ext cx="6359811" cy="2356935"/>
            <a:chOff x="479139" y="3853365"/>
            <a:chExt cx="6359811" cy="2356935"/>
          </a:xfrm>
        </p:grpSpPr>
        <p:pic>
          <p:nvPicPr>
            <p:cNvPr id="14" name="Picture 13"/>
            <p:cNvPicPr>
              <a:picLocks noChangeAspect="1"/>
            </p:cNvPicPr>
            <p:nvPr/>
          </p:nvPicPr>
          <p:blipFill>
            <a:blip r:embed="rId3"/>
            <a:stretch>
              <a:fillRect/>
            </a:stretch>
          </p:blipFill>
          <p:spPr>
            <a:xfrm>
              <a:off x="479139" y="3877914"/>
              <a:ext cx="2770890" cy="2332386"/>
            </a:xfrm>
            <a:prstGeom prst="rect">
              <a:avLst/>
            </a:prstGeom>
            <a:ln>
              <a:noFill/>
            </a:ln>
            <a:effectLst>
              <a:outerShdw blurRad="292100" dist="139700" dir="2700000" algn="tl" rotWithShape="0">
                <a:srgbClr val="333333">
                  <a:alpha val="65000"/>
                </a:srgbClr>
              </a:outerShdw>
            </a:effectLst>
          </p:spPr>
        </p:pic>
        <p:grpSp>
          <p:nvGrpSpPr>
            <p:cNvPr id="12" name="Group 11"/>
            <p:cNvGrpSpPr/>
            <p:nvPr/>
          </p:nvGrpSpPr>
          <p:grpSpPr>
            <a:xfrm>
              <a:off x="487634" y="3853365"/>
              <a:ext cx="6351316" cy="2356935"/>
              <a:chOff x="659084" y="3796215"/>
              <a:chExt cx="6351316" cy="2356935"/>
            </a:xfrm>
          </p:grpSpPr>
          <p:sp>
            <p:nvSpPr>
              <p:cNvPr id="6" name="Rectangle 5"/>
              <p:cNvSpPr/>
              <p:nvPr/>
            </p:nvSpPr>
            <p:spPr>
              <a:xfrm>
                <a:off x="659084" y="3796215"/>
                <a:ext cx="2762396" cy="2356935"/>
              </a:xfrm>
              <a:prstGeom prst="rect">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Line Callout 2 6"/>
              <p:cNvSpPr/>
              <p:nvPr/>
            </p:nvSpPr>
            <p:spPr>
              <a:xfrm>
                <a:off x="4452894" y="5429249"/>
                <a:ext cx="2557506" cy="670098"/>
              </a:xfrm>
              <a:prstGeom prst="borderCallout2">
                <a:avLst>
                  <a:gd name="adj1" fmla="val 18750"/>
                  <a:gd name="adj2" fmla="val -8333"/>
                  <a:gd name="adj3" fmla="val 18750"/>
                  <a:gd name="adj4" fmla="val -16667"/>
                  <a:gd name="adj5" fmla="val -102334"/>
                  <a:gd name="adj6" fmla="val -40967"/>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Context </a:t>
                </a:r>
                <a:r>
                  <a:rPr lang="en-US" dirty="0" smtClean="0">
                    <a:effectLst>
                      <a:outerShdw blurRad="38100" dist="38100" dir="2700000" algn="tl">
                        <a:srgbClr val="000000">
                          <a:alpha val="43137"/>
                        </a:srgbClr>
                      </a:outerShdw>
                    </a:effectLst>
                  </a:rPr>
                  <a:t>Menu</a:t>
                </a:r>
              </a:p>
              <a:p>
                <a:pPr algn="ctr"/>
                <a:r>
                  <a:rPr lang="en-US" dirty="0" smtClean="0">
                    <a:effectLst>
                      <a:outerShdw blurRad="38100" dist="38100" dir="2700000" algn="tl">
                        <a:srgbClr val="000000">
                          <a:alpha val="43137"/>
                        </a:srgbClr>
                      </a:outerShdw>
                    </a:effectLst>
                  </a:rPr>
                  <a:t>(right click on a selection)</a:t>
                </a:r>
                <a:endParaRPr lang="en-US" dirty="0">
                  <a:effectLst>
                    <a:outerShdw blurRad="38100" dist="38100" dir="2700000" algn="tl">
                      <a:srgbClr val="000000">
                        <a:alpha val="43137"/>
                      </a:srgbClr>
                    </a:outerShdw>
                  </a:effectLst>
                </a:endParaRPr>
              </a:p>
            </p:txBody>
          </p:sp>
        </p:grpSp>
      </p:grpSp>
      <p:grpSp>
        <p:nvGrpSpPr>
          <p:cNvPr id="5" name="Group 4"/>
          <p:cNvGrpSpPr/>
          <p:nvPr/>
        </p:nvGrpSpPr>
        <p:grpSpPr>
          <a:xfrm>
            <a:off x="1908175" y="909338"/>
            <a:ext cx="4613156" cy="1894186"/>
            <a:chOff x="1908175" y="909338"/>
            <a:chExt cx="4613156" cy="1894186"/>
          </a:xfrm>
        </p:grpSpPr>
        <p:pic>
          <p:nvPicPr>
            <p:cNvPr id="3" name="Picture 2"/>
            <p:cNvPicPr>
              <a:picLocks noChangeAspect="1"/>
            </p:cNvPicPr>
            <p:nvPr/>
          </p:nvPicPr>
          <p:blipFill rotWithShape="1">
            <a:blip r:embed="rId4"/>
            <a:srcRect l="1571" t="4307" r="1326" b="5135"/>
            <a:stretch/>
          </p:blipFill>
          <p:spPr>
            <a:xfrm>
              <a:off x="1908175" y="1879599"/>
              <a:ext cx="2695576" cy="923925"/>
            </a:xfrm>
            <a:prstGeom prst="rect">
              <a:avLst/>
            </a:prstGeom>
            <a:ln w="57150">
              <a:solidFill>
                <a:schemeClr val="bg2">
                  <a:lumMod val="50000"/>
                </a:schemeClr>
              </a:solidFill>
            </a:ln>
          </p:spPr>
        </p:pic>
        <p:sp>
          <p:nvSpPr>
            <p:cNvPr id="16" name="Line Callout 2 15"/>
            <p:cNvSpPr/>
            <p:nvPr/>
          </p:nvSpPr>
          <p:spPr>
            <a:xfrm>
              <a:off x="4173300" y="909338"/>
              <a:ext cx="2348031" cy="670098"/>
            </a:xfrm>
            <a:prstGeom prst="borderCallout2">
              <a:avLst>
                <a:gd name="adj1" fmla="val 18750"/>
                <a:gd name="adj2" fmla="val -8333"/>
                <a:gd name="adj3" fmla="val 18750"/>
                <a:gd name="adj4" fmla="val -16667"/>
                <a:gd name="adj5" fmla="val 141249"/>
                <a:gd name="adj6" fmla="val -50084"/>
              </a:avLst>
            </a:prstGeom>
            <a:solidFill>
              <a:schemeClr val="bg2">
                <a:lumMod val="50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Selection Menu </a:t>
              </a:r>
            </a:p>
            <a:p>
              <a:pPr algn="ctr"/>
              <a:r>
                <a:rPr lang="en-US" dirty="0" smtClean="0">
                  <a:effectLst>
                    <a:outerShdw blurRad="38100" dist="38100" dir="2700000" algn="tl">
                      <a:srgbClr val="000000">
                        <a:alpha val="43137"/>
                      </a:srgbClr>
                    </a:outerShdw>
                  </a:effectLst>
                </a:rPr>
                <a:t>(after selecting text)</a:t>
              </a: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890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14479</TotalTime>
  <Words>1964</Words>
  <Application>Microsoft Office PowerPoint</Application>
  <PresentationFormat>Widescreen</PresentationFormat>
  <Paragraphs>468</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&amp;quot</vt:lpstr>
      <vt:lpstr>Arial</vt:lpstr>
      <vt:lpstr>Arial Black</vt:lpstr>
      <vt:lpstr>Calibri</vt:lpstr>
      <vt:lpstr>Calibri Light</vt:lpstr>
      <vt:lpstr>Cambria</vt:lpstr>
      <vt:lpstr>Cambria Math</vt:lpstr>
      <vt:lpstr>Copperplate Gothic Bold</vt:lpstr>
      <vt:lpstr>Franklin Gothic Book</vt:lpstr>
      <vt:lpstr>Wingdings</vt:lpstr>
      <vt:lpstr>Retrospect</vt:lpstr>
      <vt:lpstr>Logos IBI Demonstration and Training</vt:lpstr>
      <vt:lpstr>What is Logos?</vt:lpstr>
      <vt:lpstr>Logos can progress to your preferred level</vt:lpstr>
      <vt:lpstr>PowerPoint Presentation</vt:lpstr>
      <vt:lpstr>PowerPoint Presentation</vt:lpstr>
      <vt:lpstr>PowerPoint Presentation</vt:lpstr>
      <vt:lpstr>PowerPoint Presentation</vt:lpstr>
      <vt:lpstr>The “Look and Feel” Filter and Menu</vt:lpstr>
      <vt:lpstr>Selection and Context Menus</vt:lpstr>
      <vt:lpstr>[Free Webinar] Practical Visual Filters for Bible Reading</vt:lpstr>
      <vt:lpstr>Notes Panel and Database (+Highlights)</vt:lpstr>
      <vt:lpstr>Notes Panel</vt:lpstr>
      <vt:lpstr>Logos Web App (https://app.logos.com)</vt:lpstr>
      <vt:lpstr>Top 5 Things to consider in getting started</vt:lpstr>
      <vt:lpstr>Take Advantage of Training Resources</vt:lpstr>
      <vt:lpstr>The Cripplegate Blog</vt:lpstr>
      <vt:lpstr>PowerPoint Presentation</vt:lpstr>
      <vt:lpstr>PowerPoint Presentation</vt:lpstr>
      <vt:lpstr>Here’s the Difference I got in Bronze</vt:lpstr>
      <vt:lpstr>PowerPoint Presentation</vt:lpstr>
      <vt:lpstr>Background</vt:lpstr>
      <vt:lpstr>Logos Connect</vt:lpstr>
      <vt:lpstr>Library (CTRL – L) </vt:lpstr>
      <vt:lpstr>Interlinear Layered Text</vt:lpstr>
      <vt:lpstr>Panel Toolbar</vt:lpstr>
      <vt:lpstr>Morphological Visual Filter Options</vt:lpstr>
      <vt:lpstr>Logos 9 Quick Start (type “quickstart” in GO BOX)</vt:lpstr>
      <vt:lpstr>Quickstart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streitmaterk</dc:creator>
  <cp:lastModifiedBy>streitmaterk</cp:lastModifiedBy>
  <cp:revision>262</cp:revision>
  <cp:lastPrinted>2022-01-29T14:03:50Z</cp:lastPrinted>
  <dcterms:created xsi:type="dcterms:W3CDTF">2020-03-11T20:54:49Z</dcterms:created>
  <dcterms:modified xsi:type="dcterms:W3CDTF">2022-02-20T13:03:25Z</dcterms:modified>
</cp:coreProperties>
</file>