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9"/>
  </p:notesMasterIdLst>
  <p:sldIdLst>
    <p:sldId id="287" r:id="rId2"/>
    <p:sldId id="296" r:id="rId3"/>
    <p:sldId id="302" r:id="rId4"/>
    <p:sldId id="300" r:id="rId5"/>
    <p:sldId id="260" r:id="rId6"/>
    <p:sldId id="279" r:id="rId7"/>
    <p:sldId id="301" r:id="rId8"/>
    <p:sldId id="310" r:id="rId9"/>
    <p:sldId id="312" r:id="rId10"/>
    <p:sldId id="315" r:id="rId11"/>
    <p:sldId id="316" r:id="rId12"/>
    <p:sldId id="313" r:id="rId13"/>
    <p:sldId id="314" r:id="rId14"/>
    <p:sldId id="311" r:id="rId15"/>
    <p:sldId id="309" r:id="rId16"/>
    <p:sldId id="272" r:id="rId17"/>
    <p:sldId id="278" r:id="rId18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8" autoAdjust="0"/>
    <p:restoredTop sz="94660"/>
  </p:normalViewPr>
  <p:slideViewPr>
    <p:cSldViewPr snapToGrid="0">
      <p:cViewPr varScale="1">
        <p:scale>
          <a:sx n="86" d="100"/>
          <a:sy n="86" d="100"/>
        </p:scale>
        <p:origin x="39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C3B04-C40F-4FAB-9A8F-B5E5BD5B2048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505325"/>
            <a:ext cx="5661025" cy="36877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814D1-66BF-4733-98C3-FA0C08438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17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1F35-EAD9-4E53-A061-3BCB1B67DC53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2D97-ADC2-42D3-84AF-F86AFA69A4C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734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1F35-EAD9-4E53-A061-3BCB1B67DC53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2D97-ADC2-42D3-84AF-F86AFA69A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40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1F35-EAD9-4E53-A061-3BCB1B67DC53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2D97-ADC2-42D3-84AF-F86AFA69A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372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1F35-EAD9-4E53-A061-3BCB1B67DC53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2D97-ADC2-42D3-84AF-F86AFA69A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66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1F35-EAD9-4E53-A061-3BCB1B67DC53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2D97-ADC2-42D3-84AF-F86AFA69A4C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369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97230" y="1"/>
            <a:ext cx="10058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7230" y="1264709"/>
            <a:ext cx="4937760" cy="4023360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7871" y="1264710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1F35-EAD9-4E53-A061-3BCB1B67DC53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2D97-ADC2-42D3-84AF-F86AFA69A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459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95324" y="-19049"/>
            <a:ext cx="9844867" cy="85668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1F35-EAD9-4E53-A061-3BCB1B67DC53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2D97-ADC2-42D3-84AF-F86AFA69A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940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" y="28575"/>
            <a:ext cx="10058400" cy="809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1F35-EAD9-4E53-A061-3BCB1B67DC53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2D97-ADC2-42D3-84AF-F86AFA69A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28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1F35-EAD9-4E53-A061-3BCB1B67DC53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2D97-ADC2-42D3-84AF-F86AFA69A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845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2C81F35-EAD9-4E53-A061-3BCB1B67DC53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0E2D97-ADC2-42D3-84AF-F86AFA69A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733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1F35-EAD9-4E53-A061-3BCB1B67DC53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2D97-ADC2-42D3-84AF-F86AFA69A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11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534150"/>
            <a:ext cx="12192000" cy="3238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439091"/>
            <a:ext cx="12192001" cy="659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0555" y="85725"/>
            <a:ext cx="10058400" cy="8096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555" y="1047751"/>
            <a:ext cx="10058400" cy="482134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2C81F35-EAD9-4E53-A061-3BCB1B67DC53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510367" cy="3574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470E2D97-ADC2-42D3-84AF-F86AFA69A4C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721995" y="823445"/>
            <a:ext cx="9966960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156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3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Logos Week 2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Kirk Streitmater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639" y="4651591"/>
            <a:ext cx="4425198" cy="125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17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555" y="1047751"/>
            <a:ext cx="4808220" cy="482134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Layouts, Panels and Icons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Reviewing your library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Setting </a:t>
            </a:r>
            <a:r>
              <a:rPr lang="en-US" sz="2400" dirty="0" smtClean="0"/>
              <a:t>up your Preferred Resources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 smtClean="0"/>
              <a:t>Preferred Bible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 smtClean="0"/>
              <a:t>Preferred </a:t>
            </a:r>
            <a:r>
              <a:rPr lang="en-US" sz="2000" i="1" dirty="0" smtClean="0"/>
              <a:t>Whole Bible </a:t>
            </a:r>
            <a:r>
              <a:rPr lang="en-US" sz="2000" dirty="0" smtClean="0"/>
              <a:t>Commentary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 smtClean="0"/>
              <a:t>Dragging a Commentary Series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 smtClean="0"/>
              <a:t>Preferred Dictionary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 smtClean="0"/>
              <a:t>Preferred Lectionary (where applicable)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Highlighting Strategy + Shortcuts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Basic </a:t>
            </a:r>
            <a:r>
              <a:rPr lang="en-US" sz="2400" dirty="0"/>
              <a:t>Bible Study Layout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Linking resources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 smtClean="0"/>
              <a:t>Setting up visual filters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 smtClean="0"/>
              <a:t>Checking parallel resources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12179" y="1047751"/>
            <a:ext cx="5274945" cy="482134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3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Work your way around </a:t>
            </a:r>
            <a:r>
              <a:rPr lang="en-US" sz="2400" dirty="0" smtClean="0"/>
              <a:t>resources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 smtClean="0"/>
              <a:t>Visual Filters/Columns</a:t>
            </a:r>
            <a:endParaRPr lang="en-US" sz="20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Passage Study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 smtClean="0"/>
              <a:t>Go </a:t>
            </a:r>
            <a:r>
              <a:rPr lang="en-US" sz="2000" dirty="0"/>
              <a:t>Box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Layouts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Reading </a:t>
            </a:r>
            <a:r>
              <a:rPr lang="en-US" sz="2400" dirty="0" smtClean="0"/>
              <a:t>Plans &amp; Daily Devotionals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Word </a:t>
            </a:r>
            <a:r>
              <a:rPr lang="en-US" sz="2400" dirty="0"/>
              <a:t>Study – </a:t>
            </a:r>
            <a:r>
              <a:rPr lang="en-US" sz="2400" dirty="0" smtClean="0"/>
              <a:t>English/Greek/Hebrew</a:t>
            </a: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Introduction </a:t>
            </a:r>
            <a:r>
              <a:rPr lang="en-US" sz="2400" dirty="0" smtClean="0"/>
              <a:t>to Notes</a:t>
            </a:r>
          </a:p>
        </p:txBody>
      </p:sp>
    </p:spTree>
    <p:extLst>
      <p:ext uri="{BB962C8B-B14F-4D97-AF65-F5344CB8AC3E}">
        <p14:creationId xmlns:p14="http://schemas.microsoft.com/office/powerpoint/2010/main" val="354184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943" t="4711" r="5858" b="3653"/>
          <a:stretch/>
        </p:blipFill>
        <p:spPr>
          <a:xfrm>
            <a:off x="5358936" y="2593572"/>
            <a:ext cx="5894717" cy="33971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Logos Notes Summary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9637" t="10017" r="11438" b="3125"/>
          <a:stretch/>
        </p:blipFill>
        <p:spPr>
          <a:xfrm>
            <a:off x="532014" y="1152698"/>
            <a:ext cx="4504696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2385" y="5935288"/>
            <a:ext cx="2815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 MPSEMINARS.COM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26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455" y="914400"/>
            <a:ext cx="8513229" cy="5192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Panel Details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130950" y="2258171"/>
            <a:ext cx="2615979" cy="41346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666456" y="2788409"/>
            <a:ext cx="3994873" cy="28079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731557" y="3622482"/>
            <a:ext cx="6585507" cy="2388703"/>
          </a:xfrm>
          <a:prstGeom prst="roundRect">
            <a:avLst>
              <a:gd name="adj" fmla="val 4018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211424" y="2282840"/>
            <a:ext cx="495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SELECT A SEARCH TYPE (OUR focus: Bible or Basic)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62213" y="2747581"/>
            <a:ext cx="2419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SELECT A SEARCH AREA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76511" y="3116913"/>
            <a:ext cx="2931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ENTER YOUR SEARCH TERMS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46387" y="3855577"/>
            <a:ext cx="13404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Check out the HELPS and TEMPLATES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821628" y="3145407"/>
            <a:ext cx="2356904" cy="32040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11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Templates (toggle the sidebar)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0213" b="13823"/>
          <a:stretch/>
        </p:blipFill>
        <p:spPr>
          <a:xfrm>
            <a:off x="1359185" y="1073426"/>
            <a:ext cx="8734489" cy="5104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ounded Rectangle 3"/>
          <p:cNvSpPr/>
          <p:nvPr/>
        </p:nvSpPr>
        <p:spPr>
          <a:xfrm>
            <a:off x="1359185" y="1391479"/>
            <a:ext cx="406005" cy="41346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359185" y="2404606"/>
            <a:ext cx="3928432" cy="3837168"/>
          </a:xfrm>
          <a:prstGeom prst="roundRect">
            <a:avLst>
              <a:gd name="adj" fmla="val 4652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796501" y="3363402"/>
            <a:ext cx="4198289" cy="23694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570136" y="5160397"/>
            <a:ext cx="2146852" cy="63610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rved Right Arrow 8"/>
          <p:cNvSpPr/>
          <p:nvPr/>
        </p:nvSpPr>
        <p:spPr>
          <a:xfrm>
            <a:off x="444785" y="1486895"/>
            <a:ext cx="874643" cy="1948069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02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 line </a:t>
            </a:r>
            <a:r>
              <a:rPr lang="en-US" dirty="0" smtClean="0"/>
              <a:t>search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900" y="982799"/>
            <a:ext cx="11239500" cy="4805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630554" y="2931235"/>
            <a:ext cx="11407253" cy="1143000"/>
          </a:xfrm>
          <a:prstGeom prst="roundRect">
            <a:avLst>
              <a:gd name="adj" fmla="val 1608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38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554" y="1047751"/>
            <a:ext cx="10905663" cy="4821344"/>
          </a:xfrm>
        </p:spPr>
        <p:txBody>
          <a:bodyPr>
            <a:normAutofit/>
          </a:bodyPr>
          <a:lstStyle/>
          <a:p>
            <a:r>
              <a:rPr lang="en-US" dirty="0" smtClean="0"/>
              <a:t>Topical Analysis of The Bible (in Starter)</a:t>
            </a:r>
          </a:p>
          <a:p>
            <a:r>
              <a:rPr lang="en-US" dirty="0" smtClean="0"/>
              <a:t>The New Moody Atlas of the Bible</a:t>
            </a:r>
          </a:p>
          <a:p>
            <a:r>
              <a:rPr lang="en-US" dirty="0" smtClean="0"/>
              <a:t>The International Standard Bible Encyclopedia</a:t>
            </a:r>
          </a:p>
          <a:p>
            <a:r>
              <a:rPr lang="en-US" dirty="0" smtClean="0"/>
              <a:t>Talk thru the Bible</a:t>
            </a:r>
          </a:p>
          <a:p>
            <a:r>
              <a:rPr lang="en-US" dirty="0" smtClean="0"/>
              <a:t>A good systematic theology (Erickson, MacArthur, LST)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83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Guides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509"/>
          <a:stretch/>
        </p:blipFill>
        <p:spPr>
          <a:xfrm>
            <a:off x="1678169" y="1428751"/>
            <a:ext cx="9971919" cy="2925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123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and References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329"/>
          <a:stretch/>
        </p:blipFill>
        <p:spPr>
          <a:xfrm>
            <a:off x="1678169" y="1428751"/>
            <a:ext cx="8859202" cy="4418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615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 quick overview of displays </a:t>
            </a:r>
          </a:p>
          <a:p>
            <a:r>
              <a:rPr lang="en-US" dirty="0" smtClean="0"/>
              <a:t>- Instrument panel</a:t>
            </a:r>
          </a:p>
          <a:p>
            <a:r>
              <a:rPr lang="en-US" dirty="0" smtClean="0"/>
              <a:t>- Panel and panel menu</a:t>
            </a:r>
          </a:p>
          <a:p>
            <a:r>
              <a:rPr lang="en-US" dirty="0" smtClean="0"/>
              <a:t>Online Demo </a:t>
            </a:r>
          </a:p>
          <a:p>
            <a:r>
              <a:rPr lang="en-US" dirty="0" smtClean="0"/>
              <a:t>- Basic </a:t>
            </a:r>
            <a:r>
              <a:rPr lang="en-US" dirty="0"/>
              <a:t>layouts, guides, workflows and </a:t>
            </a:r>
            <a:r>
              <a:rPr lang="en-US" dirty="0" smtClean="0"/>
              <a:t>functions</a:t>
            </a:r>
          </a:p>
          <a:p>
            <a:r>
              <a:rPr lang="en-US" dirty="0" smtClean="0"/>
              <a:t>- Highlighting strategy</a:t>
            </a:r>
          </a:p>
          <a:p>
            <a:r>
              <a:rPr lang="en-US" dirty="0" smtClean="0"/>
              <a:t>- Q &amp; A</a:t>
            </a:r>
          </a:p>
          <a:p>
            <a:r>
              <a:rPr lang="en-US" dirty="0" smtClean="0"/>
              <a:t>- A couple of good resources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45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loud Callout 55"/>
          <p:cNvSpPr/>
          <p:nvPr/>
        </p:nvSpPr>
        <p:spPr>
          <a:xfrm>
            <a:off x="1130413" y="2604690"/>
            <a:ext cx="1694295" cy="1549576"/>
          </a:xfrm>
          <a:prstGeom prst="cloudCallout">
            <a:avLst>
              <a:gd name="adj1" fmla="val 29060"/>
              <a:gd name="adj2" fmla="val -20833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of us live here 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Logos can progress to your preferred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9147" y="1094848"/>
            <a:ext cx="9672853" cy="41388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cap="small" dirty="0" smtClean="0"/>
              <a:t>                  </a:t>
            </a:r>
            <a:r>
              <a:rPr lang="en-US" sz="3200" b="1" cap="small" dirty="0" smtClean="0">
                <a:solidFill>
                  <a:schemeClr val="bg2">
                    <a:lumMod val="50000"/>
                  </a:schemeClr>
                </a:solidFill>
              </a:rPr>
              <a:t>Advanced Language Study </a:t>
            </a:r>
          </a:p>
          <a:p>
            <a:pPr marL="2003425" indent="-904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Morphology, Hebrew/Greek Structure, 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Discourse 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features)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cap="small" dirty="0" smtClean="0"/>
              <a:t>             </a:t>
            </a:r>
            <a:r>
              <a:rPr lang="en-US" sz="3200" b="1" cap="small" dirty="0" smtClean="0">
                <a:solidFill>
                  <a:schemeClr val="bg2">
                    <a:lumMod val="50000"/>
                  </a:schemeClr>
                </a:solidFill>
              </a:rPr>
              <a:t>Language Study </a:t>
            </a:r>
          </a:p>
          <a:p>
            <a:pPr marL="1487488" indent="-904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Interlinear, 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Hermeneutics, 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Louw-Nida, 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Seminary 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Study, Structure, Genre)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cap="small" dirty="0" smtClean="0"/>
              <a:t>         </a:t>
            </a:r>
            <a:r>
              <a:rPr lang="en-US" sz="3200" b="1" cap="small" dirty="0" smtClean="0">
                <a:solidFill>
                  <a:srgbClr val="FF0000"/>
                </a:solidFill>
              </a:rPr>
              <a:t>Passage/Themed Study </a:t>
            </a:r>
          </a:p>
          <a:p>
            <a:pPr marL="1089025" indent="-904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Topics,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Factbooks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, Theology, 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Apologetics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, Timelines, Patristic, </a:t>
            </a:r>
            <a:r>
              <a:rPr lang="en-US" sz="1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Pericopes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cap="small" dirty="0" smtClean="0"/>
              <a:t>    </a:t>
            </a:r>
            <a:r>
              <a:rPr lang="en-US" sz="3200" b="1" cap="small" dirty="0" smtClean="0">
                <a:solidFill>
                  <a:srgbClr val="FF0000"/>
                </a:solidFill>
              </a:rPr>
              <a:t>Linked Study </a:t>
            </a:r>
          </a:p>
          <a:p>
            <a:pPr marL="573088" indent="-904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basic doctrine, study bible, searches, 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word/concordance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, text comparison)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cap="small" dirty="0" smtClean="0">
                <a:solidFill>
                  <a:srgbClr val="FF0000"/>
                </a:solidFill>
              </a:rPr>
              <a:t>Basic Study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(indexed Bible, commentary, dictionary, search, devotional, notes, highlighting, interactives)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9034" y="4246829"/>
            <a:ext cx="1456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cap="small" dirty="0" smtClean="0"/>
              <a:t>Fundamentals</a:t>
            </a:r>
            <a:endParaRPr lang="en-US" cap="small" dirty="0"/>
          </a:p>
        </p:txBody>
      </p:sp>
      <p:sp>
        <p:nvSpPr>
          <p:cNvPr id="31" name="Down Arrow 30"/>
          <p:cNvSpPr/>
          <p:nvPr/>
        </p:nvSpPr>
        <p:spPr>
          <a:xfrm flipV="1">
            <a:off x="1" y="1838518"/>
            <a:ext cx="389033" cy="3074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3022" y="3162090"/>
            <a:ext cx="851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cap="small" dirty="0" smtClean="0"/>
              <a:t>Starter</a:t>
            </a:r>
            <a:endParaRPr lang="en-US" cap="small" dirty="0"/>
          </a:p>
        </p:txBody>
      </p:sp>
      <p:sp>
        <p:nvSpPr>
          <p:cNvPr id="33" name="TextBox 32"/>
          <p:cNvSpPr txBox="1"/>
          <p:nvPr/>
        </p:nvSpPr>
        <p:spPr>
          <a:xfrm rot="20465232">
            <a:off x="351258" y="2168530"/>
            <a:ext cx="3737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small" dirty="0" smtClean="0"/>
              <a:t>Bronze, Silver, Gold</a:t>
            </a:r>
          </a:p>
        </p:txBody>
      </p:sp>
      <p:sp>
        <p:nvSpPr>
          <p:cNvPr id="34" name="TextBox 33"/>
          <p:cNvSpPr txBox="1"/>
          <p:nvPr/>
        </p:nvSpPr>
        <p:spPr>
          <a:xfrm rot="16200000">
            <a:off x="-814943" y="3095884"/>
            <a:ext cx="2018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Features/Resources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2305717" y="4146455"/>
            <a:ext cx="3082" cy="766171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775489" y="3380284"/>
            <a:ext cx="3082" cy="766171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3247642" y="2614113"/>
            <a:ext cx="3082" cy="766171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4191947" y="1072348"/>
            <a:ext cx="3082" cy="766171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3719795" y="1838519"/>
            <a:ext cx="3082" cy="766171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2279383" y="4146455"/>
            <a:ext cx="525732" cy="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2749401" y="3365996"/>
            <a:ext cx="525732" cy="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3221800" y="2604690"/>
            <a:ext cx="525732" cy="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3694199" y="1838519"/>
            <a:ext cx="525732" cy="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4165961" y="1072348"/>
            <a:ext cx="525732" cy="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94753" y="4941140"/>
            <a:ext cx="1383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small" dirty="0" smtClean="0"/>
              <a:t>+ Targeted</a:t>
            </a:r>
          </a:p>
          <a:p>
            <a:r>
              <a:rPr lang="en-US" cap="small" dirty="0"/>
              <a:t> </a:t>
            </a:r>
            <a:r>
              <a:rPr lang="en-US" cap="small" dirty="0" smtClean="0"/>
              <a:t>  Resources</a:t>
            </a:r>
            <a:endParaRPr lang="en-US" cap="small" dirty="0"/>
          </a:p>
        </p:txBody>
      </p:sp>
      <p:sp>
        <p:nvSpPr>
          <p:cNvPr id="55" name="Rectangle 54"/>
          <p:cNvSpPr/>
          <p:nvPr/>
        </p:nvSpPr>
        <p:spPr>
          <a:xfrm>
            <a:off x="2095500" y="5518150"/>
            <a:ext cx="8528050" cy="7429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Tailor Your Features and Resources</a:t>
            </a:r>
          </a:p>
        </p:txBody>
      </p:sp>
    </p:spTree>
    <p:extLst>
      <p:ext uri="{BB962C8B-B14F-4D97-AF65-F5344CB8AC3E}">
        <p14:creationId xmlns:p14="http://schemas.microsoft.com/office/powerpoint/2010/main" val="423640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555" y="85725"/>
            <a:ext cx="10523674" cy="8096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Stepping through the necessary things to know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18760" y="2184402"/>
            <a:ext cx="3548743" cy="31069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33454" y="2184401"/>
            <a:ext cx="2730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Basic Functionality:  </a:t>
            </a:r>
            <a:endParaRPr lang="en-US" sz="240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10390" y="2598052"/>
            <a:ext cx="3306313" cy="259805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3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 smtClean="0"/>
              <a:t> Layouts, Panels &amp; Icons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 smtClean="0"/>
              <a:t> Prioritized Resources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Home Page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 smtClean="0"/>
              <a:t> Go Box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 smtClean="0"/>
              <a:t> Guides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 smtClean="0"/>
              <a:t> Tools and Docs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 smtClean="0"/>
              <a:t> QUICKSTART X 3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265783" y="2184402"/>
            <a:ext cx="3840449" cy="3106957"/>
            <a:chOff x="4265783" y="2184402"/>
            <a:chExt cx="3840449" cy="3106957"/>
          </a:xfrm>
        </p:grpSpPr>
        <p:sp>
          <p:nvSpPr>
            <p:cNvPr id="17" name="Rectangle 16"/>
            <p:cNvSpPr/>
            <p:nvPr/>
          </p:nvSpPr>
          <p:spPr>
            <a:xfrm>
              <a:off x="4265783" y="2184404"/>
              <a:ext cx="3840449" cy="31069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287539" y="2184402"/>
              <a:ext cx="34749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Essential Things to Know:  </a:t>
              </a:r>
              <a:endParaRPr lang="en-US" sz="2400" dirty="0"/>
            </a:p>
          </p:txBody>
        </p:sp>
        <p:sp>
          <p:nvSpPr>
            <p:cNvPr id="19" name="Content Placeholder 2"/>
            <p:cNvSpPr txBox="1">
              <a:spLocks/>
            </p:cNvSpPr>
            <p:nvPr/>
          </p:nvSpPr>
          <p:spPr>
            <a:xfrm>
              <a:off x="4442431" y="2583535"/>
              <a:ext cx="3487151" cy="2598057"/>
            </a:xfrm>
            <a:prstGeom prst="rect">
              <a:avLst/>
            </a:prstGeom>
          </p:spPr>
          <p:txBody>
            <a:bodyPr vert="horz" lIns="0" tIns="45720" rIns="0" bIns="45720" rtlCol="0">
              <a:no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 "/>
                <a:defRPr sz="3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8404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3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56692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74980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93268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1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3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5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7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</a:pPr>
              <a:r>
                <a:rPr lang="en-US" sz="2400" dirty="0" smtClean="0"/>
                <a:t> Linking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</a:pPr>
              <a:r>
                <a:rPr lang="en-US" sz="2400" dirty="0" smtClean="0"/>
                <a:t> Right Click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</a:pPr>
              <a:r>
                <a:rPr lang="en-US" sz="2400" dirty="0" smtClean="0"/>
                <a:t> Basic Search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</a:pPr>
              <a:r>
                <a:rPr lang="en-US" sz="2400" dirty="0"/>
                <a:t> </a:t>
              </a:r>
              <a:r>
                <a:rPr lang="en-US" sz="2400" dirty="0" smtClean="0"/>
                <a:t>Hover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</a:pPr>
              <a:r>
                <a:rPr lang="en-US" sz="2400" dirty="0" smtClean="0"/>
                <a:t> Information/Context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</a:pPr>
              <a:r>
                <a:rPr lang="en-US" sz="2400" dirty="0"/>
                <a:t> </a:t>
              </a:r>
              <a:r>
                <a:rPr lang="en-US" sz="2400" dirty="0" smtClean="0"/>
                <a:t>Shortcut bar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</a:pPr>
              <a:r>
                <a:rPr lang="en-US" sz="2400" dirty="0"/>
                <a:t> </a:t>
              </a:r>
              <a:r>
                <a:rPr lang="en-US" sz="2400" dirty="0" smtClean="0"/>
                <a:t>Highlights/Notes/Tagging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404512" y="2184400"/>
            <a:ext cx="3548743" cy="3106956"/>
            <a:chOff x="8404512" y="2184400"/>
            <a:chExt cx="3548743" cy="3106956"/>
          </a:xfrm>
        </p:grpSpPr>
        <p:sp>
          <p:nvSpPr>
            <p:cNvPr id="20" name="Rectangle 19"/>
            <p:cNvSpPr/>
            <p:nvPr/>
          </p:nvSpPr>
          <p:spPr>
            <a:xfrm>
              <a:off x="8404512" y="2184401"/>
              <a:ext cx="3548743" cy="31069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519206" y="2184400"/>
              <a:ext cx="21080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Cool Features:  </a:t>
              </a:r>
              <a:endParaRPr lang="en-US" sz="2400" dirty="0"/>
            </a:p>
          </p:txBody>
        </p:sp>
        <p:sp>
          <p:nvSpPr>
            <p:cNvPr id="22" name="Content Placeholder 2"/>
            <p:cNvSpPr txBox="1">
              <a:spLocks/>
            </p:cNvSpPr>
            <p:nvPr/>
          </p:nvSpPr>
          <p:spPr>
            <a:xfrm>
              <a:off x="8596142" y="2598051"/>
              <a:ext cx="3306313" cy="2598057"/>
            </a:xfrm>
            <a:prstGeom prst="rect">
              <a:avLst/>
            </a:prstGeom>
          </p:spPr>
          <p:txBody>
            <a:bodyPr vert="horz" lIns="0" tIns="45720" rIns="0" bIns="45720" rtlCol="0">
              <a:no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 "/>
                <a:defRPr sz="3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8404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3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56692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74980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93268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1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3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5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7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</a:pPr>
              <a:r>
                <a:rPr lang="en-US" sz="2400" dirty="0" smtClean="0"/>
                <a:t> Shortcuts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</a:pPr>
              <a:r>
                <a:rPr lang="en-US" sz="2400" dirty="0"/>
                <a:t> </a:t>
              </a:r>
              <a:r>
                <a:rPr lang="en-US" sz="2400" dirty="0" smtClean="0"/>
                <a:t>Specific Resources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</a:pPr>
              <a:r>
                <a:rPr lang="en-US" sz="2400" dirty="0"/>
                <a:t> </a:t>
              </a:r>
              <a:r>
                <a:rPr lang="en-US" sz="2400" dirty="0" smtClean="0"/>
                <a:t>Advanced Search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</a:pPr>
              <a:r>
                <a:rPr lang="en-US" sz="2400" dirty="0"/>
                <a:t> </a:t>
              </a:r>
              <a:r>
                <a:rPr lang="en-US" sz="2400" dirty="0" smtClean="0"/>
                <a:t>Interactive Media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</a:pPr>
              <a:r>
                <a:rPr lang="en-US" sz="2400" dirty="0" smtClean="0"/>
                <a:t> Passage Analysis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</a:pPr>
              <a:r>
                <a:rPr lang="en-US" sz="2400" dirty="0" smtClean="0"/>
                <a:t> Bible Browser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</a:pPr>
              <a:r>
                <a:rPr lang="en-US" sz="2400" dirty="0" smtClean="0"/>
                <a:t> Floating Windows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373" y="3377294"/>
            <a:ext cx="1362166" cy="1731567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907143" y="1255102"/>
            <a:ext cx="10755086" cy="7429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Build on </a:t>
            </a:r>
            <a:r>
              <a:rPr lang="en-US" sz="3600" cap="small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Basic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and </a:t>
            </a:r>
            <a:r>
              <a:rPr lang="en-US" sz="3600" cap="small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Essential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items…and practice</a:t>
            </a:r>
            <a:endParaRPr lang="en-US" sz="36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0101" y="2107096"/>
            <a:ext cx="7967207" cy="333954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53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02" y="228600"/>
            <a:ext cx="10058400" cy="6411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4" name="Line Callout 2 63"/>
          <p:cNvSpPr/>
          <p:nvPr/>
        </p:nvSpPr>
        <p:spPr>
          <a:xfrm flipH="1">
            <a:off x="8409928" y="1820213"/>
            <a:ext cx="1173760" cy="561975"/>
          </a:xfrm>
          <a:prstGeom prst="borderCallout2">
            <a:avLst>
              <a:gd name="adj1" fmla="val 18750"/>
              <a:gd name="adj2" fmla="val -7096"/>
              <a:gd name="adj3" fmla="val 18750"/>
              <a:gd name="adj4" fmla="val -16667"/>
              <a:gd name="adj5" fmla="val -195000"/>
              <a:gd name="adj6" fmla="val -40910"/>
            </a:avLst>
          </a:prstGeom>
          <a:solidFill>
            <a:srgbClr val="FF0000"/>
          </a:solidFill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Layouts Menu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Line Callout 2 64"/>
          <p:cNvSpPr/>
          <p:nvPr/>
        </p:nvSpPr>
        <p:spPr>
          <a:xfrm>
            <a:off x="10956865" y="194800"/>
            <a:ext cx="1113332" cy="28652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0127"/>
              <a:gd name="adj6" fmla="val -36999"/>
            </a:avLst>
          </a:prstGeom>
          <a:solidFill>
            <a:schemeClr val="bg2">
              <a:lumMod val="50000"/>
            </a:schemeClr>
          </a:solidFill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Close All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Line Callout 2 65"/>
          <p:cNvSpPr/>
          <p:nvPr/>
        </p:nvSpPr>
        <p:spPr>
          <a:xfrm>
            <a:off x="2530099" y="1233003"/>
            <a:ext cx="993010" cy="24657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20919"/>
              <a:gd name="adj6" fmla="val -31581"/>
            </a:avLst>
          </a:prstGeom>
          <a:solidFill>
            <a:schemeClr val="bg2">
              <a:lumMod val="50000"/>
            </a:schemeClr>
          </a:solidFill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Search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7419" y="341085"/>
            <a:ext cx="10059446" cy="464004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5584312" y="413267"/>
            <a:ext cx="3415105" cy="1212681"/>
            <a:chOff x="5700320" y="413267"/>
            <a:chExt cx="3415105" cy="1212681"/>
          </a:xfrm>
        </p:grpSpPr>
        <p:sp>
          <p:nvSpPr>
            <p:cNvPr id="9" name="Rectangle 8"/>
            <p:cNvSpPr/>
            <p:nvPr/>
          </p:nvSpPr>
          <p:spPr>
            <a:xfrm>
              <a:off x="5700320" y="413267"/>
              <a:ext cx="3415105" cy="310634"/>
            </a:xfrm>
            <a:prstGeom prst="rect">
              <a:avLst/>
            </a:prstGeom>
            <a:noFill/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8" name="Line Callout 2 67"/>
            <p:cNvSpPr/>
            <p:nvPr/>
          </p:nvSpPr>
          <p:spPr>
            <a:xfrm>
              <a:off x="7939056" y="1063973"/>
              <a:ext cx="1173760" cy="561975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61990"/>
                <a:gd name="adj6" fmla="val -19888"/>
              </a:avLst>
            </a:prstGeom>
            <a:solidFill>
              <a:srgbClr val="FF0000"/>
            </a:solidFill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Shortcuts Bar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9" name="Line Callout 2 68"/>
          <p:cNvSpPr/>
          <p:nvPr/>
        </p:nvSpPr>
        <p:spPr>
          <a:xfrm>
            <a:off x="1633581" y="1724144"/>
            <a:ext cx="1789270" cy="26230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78618"/>
              <a:gd name="adj6" fmla="val 5734"/>
            </a:avLst>
          </a:prstGeom>
          <a:solidFill>
            <a:schemeClr val="bg2">
              <a:lumMod val="50000"/>
            </a:schemeClr>
          </a:solidFill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Library (CTRL – L)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Line Callout 2 71"/>
          <p:cNvSpPr/>
          <p:nvPr/>
        </p:nvSpPr>
        <p:spPr>
          <a:xfrm>
            <a:off x="1023589" y="2267485"/>
            <a:ext cx="993010" cy="24657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621184"/>
              <a:gd name="adj6" fmla="val 40040"/>
            </a:avLst>
          </a:prstGeom>
          <a:solidFill>
            <a:schemeClr val="bg2">
              <a:lumMod val="50000"/>
            </a:schemeClr>
          </a:solidFill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Line Callout 2 72"/>
          <p:cNvSpPr/>
          <p:nvPr/>
        </p:nvSpPr>
        <p:spPr>
          <a:xfrm>
            <a:off x="3817589" y="2295647"/>
            <a:ext cx="993010" cy="24657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656502"/>
              <a:gd name="adj6" fmla="val -24272"/>
            </a:avLst>
          </a:prstGeom>
          <a:solidFill>
            <a:srgbClr val="FF0000"/>
          </a:solidFill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 Box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" name="Line Callout 2 75"/>
          <p:cNvSpPr/>
          <p:nvPr/>
        </p:nvSpPr>
        <p:spPr>
          <a:xfrm>
            <a:off x="5584312" y="1233003"/>
            <a:ext cx="993010" cy="24657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20919"/>
              <a:gd name="adj6" fmla="val -31581"/>
            </a:avLst>
          </a:prstGeom>
          <a:solidFill>
            <a:schemeClr val="bg2">
              <a:lumMod val="50000"/>
            </a:schemeClr>
          </a:solidFill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Line Callout 2 76"/>
          <p:cNvSpPr/>
          <p:nvPr/>
        </p:nvSpPr>
        <p:spPr>
          <a:xfrm>
            <a:off x="5235969" y="1600854"/>
            <a:ext cx="993010" cy="24657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68076"/>
              <a:gd name="adj6" fmla="val -43274"/>
            </a:avLst>
          </a:prstGeom>
          <a:solidFill>
            <a:schemeClr val="bg2">
              <a:lumMod val="50000"/>
            </a:schemeClr>
          </a:solidFill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Line Callout 2 77"/>
          <p:cNvSpPr/>
          <p:nvPr/>
        </p:nvSpPr>
        <p:spPr>
          <a:xfrm>
            <a:off x="4960591" y="1977912"/>
            <a:ext cx="993010" cy="24657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521119"/>
              <a:gd name="adj6" fmla="val -52775"/>
            </a:avLst>
          </a:prstGeom>
          <a:solidFill>
            <a:schemeClr val="bg2">
              <a:lumMod val="50000"/>
            </a:schemeClr>
          </a:solidFill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" name="Line Callout 2 78"/>
          <p:cNvSpPr/>
          <p:nvPr/>
        </p:nvSpPr>
        <p:spPr>
          <a:xfrm flipH="1">
            <a:off x="10256046" y="1828799"/>
            <a:ext cx="1173760" cy="561975"/>
          </a:xfrm>
          <a:prstGeom prst="borderCallout2">
            <a:avLst>
              <a:gd name="adj1" fmla="val 18750"/>
              <a:gd name="adj2" fmla="val -7096"/>
              <a:gd name="adj3" fmla="val 18750"/>
              <a:gd name="adj4" fmla="val -16667"/>
              <a:gd name="adj5" fmla="val -201457"/>
              <a:gd name="adj6" fmla="val 51832"/>
            </a:avLst>
          </a:prstGeom>
          <a:solidFill>
            <a:schemeClr val="bg2">
              <a:lumMod val="50000"/>
            </a:schemeClr>
          </a:solidFill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Panel Menu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4468" y="3434347"/>
            <a:ext cx="2572603" cy="200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</a:rPr>
              <a:t>The Instrument Panel</a:t>
            </a:r>
            <a:endParaRPr lang="en-US" sz="4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84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2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2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2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  <p:bldP spid="69" grpId="0" animBg="1"/>
      <p:bldP spid="72" grpId="0" animBg="1"/>
      <p:bldP spid="73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130" y="228600"/>
            <a:ext cx="10058400" cy="6411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245130" y="790575"/>
            <a:ext cx="5074640" cy="5874404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319770" y="6283205"/>
            <a:ext cx="981075" cy="3693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Panel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5535" y="1276350"/>
            <a:ext cx="2442809" cy="5388629"/>
            <a:chOff x="95535" y="1276350"/>
            <a:chExt cx="2442809" cy="5388629"/>
          </a:xfrm>
        </p:grpSpPr>
        <p:sp>
          <p:nvSpPr>
            <p:cNvPr id="7" name="Rectangle 6"/>
            <p:cNvSpPr/>
            <p:nvPr/>
          </p:nvSpPr>
          <p:spPr>
            <a:xfrm>
              <a:off x="1245129" y="1276350"/>
              <a:ext cx="1293215" cy="5388629"/>
            </a:xfrm>
            <a:prstGeom prst="rect">
              <a:avLst/>
            </a:prstGeom>
            <a:noFill/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5535" y="1466594"/>
              <a:ext cx="1149594" cy="61555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Navigation/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Side Bar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268101" y="1043492"/>
            <a:ext cx="10372303" cy="2280187"/>
            <a:chOff x="1268101" y="1043492"/>
            <a:chExt cx="10372303" cy="2280187"/>
          </a:xfrm>
        </p:grpSpPr>
        <p:sp>
          <p:nvSpPr>
            <p:cNvPr id="11" name="Rectangle 10"/>
            <p:cNvSpPr/>
            <p:nvPr/>
          </p:nvSpPr>
          <p:spPr>
            <a:xfrm>
              <a:off x="1285864" y="1043492"/>
              <a:ext cx="2743200" cy="232858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4029064" y="1043492"/>
              <a:ext cx="7611340" cy="11298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268101" y="1276350"/>
              <a:ext cx="4790653" cy="16779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6058754" y="2173297"/>
              <a:ext cx="5581650" cy="7810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1861" y="2379341"/>
              <a:ext cx="5195435" cy="430440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9840179" y="2954347"/>
              <a:ext cx="1463351" cy="36933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Panel Menu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8202627" y="3815430"/>
            <a:ext cx="2572603" cy="200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</a:rPr>
              <a:t>The Resource Panel</a:t>
            </a:r>
            <a:endParaRPr lang="en-US" sz="4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43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917" y="913466"/>
            <a:ext cx="4277816" cy="53988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9985404" y="1012604"/>
            <a:ext cx="152400" cy="266836"/>
            <a:chOff x="9674772" y="1706535"/>
            <a:chExt cx="152400" cy="266836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9674772" y="1706535"/>
              <a:ext cx="139973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9680985" y="1827185"/>
              <a:ext cx="139973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 flipH="1">
            <a:off x="10416657" y="1012605"/>
            <a:ext cx="152400" cy="266836"/>
            <a:chOff x="9674772" y="1706535"/>
            <a:chExt cx="152400" cy="266836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9674772" y="1706535"/>
              <a:ext cx="139973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9680985" y="1827185"/>
              <a:ext cx="139973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Isosceles Triangle 12"/>
          <p:cNvSpPr/>
          <p:nvPr/>
        </p:nvSpPr>
        <p:spPr>
          <a:xfrm flipV="1">
            <a:off x="11019360" y="1123935"/>
            <a:ext cx="147638" cy="9525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1713259" y="967356"/>
            <a:ext cx="95578" cy="9245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1713259" y="1112115"/>
            <a:ext cx="95578" cy="9245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1713259" y="1256873"/>
            <a:ext cx="95578" cy="9245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478800" y="1012604"/>
            <a:ext cx="423750" cy="26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8800" y="1165004"/>
            <a:ext cx="423750" cy="26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78800" y="1317404"/>
            <a:ext cx="423750" cy="26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1172481" y="913466"/>
            <a:ext cx="2811518" cy="53988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253403" y="1541129"/>
            <a:ext cx="11489337" cy="1536602"/>
            <a:chOff x="253403" y="1541129"/>
            <a:chExt cx="10228238" cy="1536602"/>
          </a:xfrm>
        </p:grpSpPr>
        <p:sp>
          <p:nvSpPr>
            <p:cNvPr id="17" name="Oval 16"/>
            <p:cNvSpPr/>
            <p:nvPr/>
          </p:nvSpPr>
          <p:spPr>
            <a:xfrm>
              <a:off x="434184" y="1541129"/>
              <a:ext cx="512982" cy="52806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1</a:t>
              </a:r>
              <a:endParaRPr lang="en-US" sz="28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76191" y="2154401"/>
              <a:ext cx="97054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 smtClean="0">
                  <a:solidFill>
                    <a:srgbClr val="585250"/>
                  </a:solidFill>
                  <a:latin typeface="Franklin Gothic Book" panose="020B0503020102020204" pitchFamily="34" charset="0"/>
                </a:rPr>
                <a:t>The </a:t>
              </a:r>
              <a:r>
                <a:rPr lang="en-US" altLang="en-US" b="1" dirty="0" smtClean="0">
                  <a:solidFill>
                    <a:schemeClr val="bg2">
                      <a:lumMod val="50000"/>
                    </a:schemeClr>
                  </a:solidFill>
                  <a:latin typeface="Arial Black" panose="020B0A04020102020204" pitchFamily="34" charset="0"/>
                </a:rPr>
                <a:t>navigation/sidebar</a:t>
              </a:r>
              <a:r>
                <a:rPr lang="en-US" altLang="en-US" dirty="0" smtClean="0">
                  <a:solidFill>
                    <a:schemeClr val="bg2">
                      <a:lumMod val="50000"/>
                    </a:schemeClr>
                  </a:solidFill>
                  <a:latin typeface="Franklin Gothic Book" panose="020B0503020102020204" pitchFamily="34" charset="0"/>
                </a:rPr>
                <a:t> </a:t>
              </a:r>
              <a:r>
                <a:rPr lang="en-US" altLang="en-US" dirty="0" smtClean="0">
                  <a:solidFill>
                    <a:srgbClr val="585250"/>
                  </a:solidFill>
                  <a:latin typeface="Franklin Gothic Book" panose="020B0503020102020204" pitchFamily="34" charset="0"/>
                </a:rPr>
                <a:t>menu: </a:t>
              </a:r>
              <a:r>
                <a:rPr lang="en-US" altLang="en-US" dirty="0">
                  <a:solidFill>
                    <a:srgbClr val="585250"/>
                  </a:solidFill>
                  <a:latin typeface="Franklin Gothic Book" panose="020B0503020102020204" pitchFamily="34" charset="0"/>
                </a:rPr>
                <a:t> opens the sidebar with tabs for the resource’s table of contents </a:t>
              </a:r>
              <a:endParaRPr lang="en-US" altLang="en-US" dirty="0" smtClean="0">
                <a:solidFill>
                  <a:srgbClr val="585250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253403" y="2327751"/>
              <a:ext cx="245757" cy="25450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1</a:t>
              </a:r>
              <a:endParaRPr lang="en-US" sz="2000" dirty="0"/>
            </a:p>
          </p:txBody>
        </p:sp>
      </p:grpSp>
      <p:sp>
        <p:nvSpPr>
          <p:cNvPr id="39" name="Title 3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Panel Toolbar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248298" y="1541129"/>
            <a:ext cx="11267021" cy="1536600"/>
            <a:chOff x="248298" y="1541129"/>
            <a:chExt cx="11267021" cy="1536600"/>
          </a:xfrm>
        </p:grpSpPr>
        <p:sp>
          <p:nvSpPr>
            <p:cNvPr id="18" name="Oval 17"/>
            <p:cNvSpPr/>
            <p:nvPr/>
          </p:nvSpPr>
          <p:spPr>
            <a:xfrm>
              <a:off x="1251324" y="1541129"/>
              <a:ext cx="512982" cy="52806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2</a:t>
              </a:r>
              <a:endParaRPr lang="en-US" sz="2800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248298" y="2736390"/>
              <a:ext cx="245757" cy="25450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2</a:t>
              </a:r>
              <a:endParaRPr lang="en-US" sz="20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35032" y="2569898"/>
              <a:ext cx="10680287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 smtClean="0">
                  <a:solidFill>
                    <a:srgbClr val="585250"/>
                  </a:solidFill>
                  <a:latin typeface="Franklin Gothic Book" panose="020B0503020102020204" pitchFamily="34" charset="0"/>
                </a:rPr>
                <a:t>The </a:t>
              </a:r>
              <a:r>
                <a:rPr lang="en-US" altLang="en-US" b="1" dirty="0">
                  <a:solidFill>
                    <a:schemeClr val="bg2">
                      <a:lumMod val="50000"/>
                    </a:schemeClr>
                  </a:solidFill>
                  <a:latin typeface="Arial Black" panose="020B0A04020102020204" pitchFamily="34" charset="0"/>
                </a:rPr>
                <a:t>location </a:t>
              </a:r>
              <a:r>
                <a:rPr lang="en-US" altLang="en-US" b="1" dirty="0" smtClean="0">
                  <a:solidFill>
                    <a:schemeClr val="bg2">
                      <a:lumMod val="50000"/>
                    </a:schemeClr>
                  </a:solidFill>
                  <a:latin typeface="Arial Black" panose="020B0A04020102020204" pitchFamily="34" charset="0"/>
                </a:rPr>
                <a:t>box</a:t>
              </a:r>
              <a:r>
                <a:rPr lang="en-US" altLang="en-US" b="1" dirty="0" smtClean="0">
                  <a:latin typeface="Franklin Gothic Book" panose="020B0503020102020204" pitchFamily="34" charset="0"/>
                </a:rPr>
                <a:t>: </a:t>
              </a:r>
              <a:r>
                <a:rPr lang="en-US" altLang="en-US" dirty="0" smtClean="0">
                  <a:solidFill>
                    <a:srgbClr val="585250"/>
                  </a:solidFill>
                  <a:latin typeface="Franklin Gothic Book" panose="020B0503020102020204" pitchFamily="34" charset="0"/>
                </a:rPr>
                <a:t>displays </a:t>
              </a:r>
              <a:r>
                <a:rPr lang="en-US" altLang="en-US" b="1" dirty="0">
                  <a:solidFill>
                    <a:srgbClr val="585250"/>
                  </a:solidFill>
                  <a:latin typeface="Franklin Gothic Book" panose="020B0503020102020204" pitchFamily="34" charset="0"/>
                </a:rPr>
                <a:t>your current location </a:t>
              </a:r>
              <a:r>
                <a:rPr lang="en-US" altLang="en-US" dirty="0">
                  <a:solidFill>
                    <a:srgbClr val="585250"/>
                  </a:solidFill>
                  <a:latin typeface="Franklin Gothic Book" panose="020B0503020102020204" pitchFamily="34" charset="0"/>
                </a:rPr>
                <a:t>within the open </a:t>
              </a:r>
              <a:r>
                <a:rPr lang="en-US" altLang="en-US" dirty="0" smtClean="0">
                  <a:solidFill>
                    <a:srgbClr val="585250"/>
                  </a:solidFill>
                  <a:latin typeface="Franklin Gothic Book" panose="020B0503020102020204" pitchFamily="34" charset="0"/>
                </a:rPr>
                <a:t>resource (bible, book, commentary) </a:t>
              </a:r>
              <a:endParaRPr lang="en-US" altLang="en-US" dirty="0">
                <a:solidFill>
                  <a:srgbClr val="585250"/>
                </a:solidFill>
                <a:latin typeface="Franklin Gothic Book" panose="020B0503020102020204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48298" y="1541129"/>
            <a:ext cx="10292185" cy="1950218"/>
            <a:chOff x="248298" y="1541129"/>
            <a:chExt cx="10292185" cy="1950218"/>
          </a:xfrm>
        </p:grpSpPr>
        <p:sp>
          <p:nvSpPr>
            <p:cNvPr id="19" name="Oval 18"/>
            <p:cNvSpPr/>
            <p:nvPr/>
          </p:nvSpPr>
          <p:spPr>
            <a:xfrm>
              <a:off x="4071917" y="1541129"/>
              <a:ext cx="512982" cy="528063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3</a:t>
              </a:r>
              <a:endParaRPr lang="en-US" sz="2800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248298" y="3145029"/>
              <a:ext cx="245757" cy="25450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3</a:t>
              </a:r>
              <a:endParaRPr lang="en-US" sz="20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35033" y="2983516"/>
              <a:ext cx="970545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 smtClean="0">
                  <a:solidFill>
                    <a:srgbClr val="585250"/>
                  </a:solidFill>
                  <a:latin typeface="Franklin Gothic Book" panose="020B0503020102020204" pitchFamily="34" charset="0"/>
                </a:rPr>
                <a:t>The </a:t>
              </a:r>
              <a:r>
                <a:rPr lang="en-US" altLang="en-US" b="1" dirty="0" smtClean="0">
                  <a:solidFill>
                    <a:schemeClr val="bg2">
                      <a:lumMod val="50000"/>
                    </a:schemeClr>
                  </a:solidFill>
                  <a:latin typeface="Arial Black" panose="020B0A04020102020204" pitchFamily="34" charset="0"/>
                </a:rPr>
                <a:t>inline search </a:t>
              </a:r>
              <a:r>
                <a:rPr lang="en-US" altLang="en-US" dirty="0" smtClean="0">
                  <a:solidFill>
                    <a:srgbClr val="585250"/>
                  </a:solidFill>
                  <a:latin typeface="Franklin Gothic Book" panose="020B0503020102020204" pitchFamily="34" charset="0"/>
                </a:rPr>
                <a:t>button: enables you to perform a Basic, Bible, or Morph searches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48298" y="1538560"/>
            <a:ext cx="10747904" cy="2367344"/>
            <a:chOff x="248298" y="1538560"/>
            <a:chExt cx="10064360" cy="2367344"/>
          </a:xfrm>
        </p:grpSpPr>
        <p:sp>
          <p:nvSpPr>
            <p:cNvPr id="20" name="Oval 19"/>
            <p:cNvSpPr/>
            <p:nvPr/>
          </p:nvSpPr>
          <p:spPr>
            <a:xfrm>
              <a:off x="4530168" y="1538560"/>
              <a:ext cx="512982" cy="52806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4</a:t>
              </a:r>
              <a:endParaRPr lang="en-US" sz="2800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248298" y="3553668"/>
              <a:ext cx="245757" cy="25450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4</a:t>
              </a:r>
              <a:endParaRPr lang="en-US" sz="20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13347" y="3398073"/>
              <a:ext cx="9499311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 smtClean="0">
                  <a:solidFill>
                    <a:srgbClr val="585250"/>
                  </a:solidFill>
                  <a:latin typeface="Franklin Gothic Book" panose="020B0503020102020204" pitchFamily="34" charset="0"/>
                </a:rPr>
                <a:t>The </a:t>
              </a:r>
              <a:r>
                <a:rPr lang="en-US" altLang="en-US" b="1" dirty="0">
                  <a:solidFill>
                    <a:schemeClr val="bg2">
                      <a:lumMod val="50000"/>
                    </a:schemeClr>
                  </a:solidFill>
                  <a:latin typeface="Arial Black" panose="020B0A04020102020204" pitchFamily="34" charset="0"/>
                </a:rPr>
                <a:t>visual filters </a:t>
              </a:r>
              <a:r>
                <a:rPr lang="en-US" altLang="en-US" dirty="0" smtClean="0">
                  <a:solidFill>
                    <a:srgbClr val="585250"/>
                  </a:solidFill>
                  <a:latin typeface="Franklin Gothic Book" panose="020B0503020102020204" pitchFamily="34" charset="0"/>
                </a:rPr>
                <a:t>button:  allows </a:t>
              </a:r>
              <a:r>
                <a:rPr lang="en-US" altLang="en-US" dirty="0">
                  <a:solidFill>
                    <a:srgbClr val="585250"/>
                  </a:solidFill>
                  <a:latin typeface="Franklin Gothic Book" panose="020B0503020102020204" pitchFamily="34" charset="0"/>
                </a:rPr>
                <a:t>you to choose which visual filters are displayed </a:t>
              </a:r>
              <a:r>
                <a:rPr lang="en-US" altLang="en-US" dirty="0" smtClean="0">
                  <a:solidFill>
                    <a:srgbClr val="585250"/>
                  </a:solidFill>
                  <a:latin typeface="Franklin Gothic Book" panose="020B0503020102020204" pitchFamily="34" charset="0"/>
                </a:rPr>
                <a:t>(“Look and Feel”)</a:t>
              </a:r>
              <a:endParaRPr lang="en-US" altLang="en-US" dirty="0">
                <a:solidFill>
                  <a:srgbClr val="585250"/>
                </a:solidFill>
                <a:latin typeface="Franklin Gothic Book" panose="020B0503020102020204" pitchFamily="34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48298" y="1541129"/>
            <a:ext cx="10292185" cy="2777454"/>
            <a:chOff x="248298" y="1541129"/>
            <a:chExt cx="10292185" cy="2777454"/>
          </a:xfrm>
        </p:grpSpPr>
        <p:sp>
          <p:nvSpPr>
            <p:cNvPr id="21" name="Oval 20"/>
            <p:cNvSpPr/>
            <p:nvPr/>
          </p:nvSpPr>
          <p:spPr>
            <a:xfrm>
              <a:off x="5697843" y="1541129"/>
              <a:ext cx="512982" cy="528063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5</a:t>
              </a:r>
              <a:endParaRPr lang="en-US" sz="2800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248298" y="3962307"/>
              <a:ext cx="245757" cy="25450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5</a:t>
              </a:r>
              <a:endParaRPr lang="en-US" sz="20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35033" y="3810752"/>
              <a:ext cx="970545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 smtClean="0">
                  <a:solidFill>
                    <a:srgbClr val="585250"/>
                  </a:solidFill>
                  <a:latin typeface="Franklin Gothic Book" panose="020B0503020102020204" pitchFamily="34" charset="0"/>
                </a:rPr>
                <a:t>The </a:t>
              </a:r>
              <a:r>
                <a:rPr lang="en-US" altLang="en-US" b="1" dirty="0">
                  <a:solidFill>
                    <a:schemeClr val="bg2">
                      <a:lumMod val="50000"/>
                    </a:schemeClr>
                  </a:solidFill>
                  <a:latin typeface="Arial Black" panose="020B0A04020102020204" pitchFamily="34" charset="0"/>
                </a:rPr>
                <a:t>interlinear</a:t>
              </a:r>
              <a:r>
                <a:rPr lang="en-US" altLang="en-US" dirty="0">
                  <a:solidFill>
                    <a:srgbClr val="585250"/>
                  </a:solidFill>
                  <a:latin typeface="Franklin Gothic Book" panose="020B0503020102020204" pitchFamily="34" charset="0"/>
                </a:rPr>
                <a:t> </a:t>
              </a:r>
              <a:r>
                <a:rPr lang="en-US" altLang="en-US" dirty="0" smtClean="0">
                  <a:solidFill>
                    <a:srgbClr val="585250"/>
                  </a:solidFill>
                  <a:latin typeface="Franklin Gothic Book" panose="020B0503020102020204" pitchFamily="34" charset="0"/>
                </a:rPr>
                <a:t>button:  toggles </a:t>
              </a:r>
              <a:r>
                <a:rPr lang="en-US" altLang="en-US" dirty="0">
                  <a:solidFill>
                    <a:srgbClr val="585250"/>
                  </a:solidFill>
                  <a:latin typeface="Franklin Gothic Book" panose="020B0503020102020204" pitchFamily="34" charset="0"/>
                </a:rPr>
                <a:t>the inline interlinear and/or the interlinear </a:t>
              </a:r>
              <a:r>
                <a:rPr lang="en-US" altLang="en-US" dirty="0" smtClean="0">
                  <a:solidFill>
                    <a:srgbClr val="585250"/>
                  </a:solidFill>
                  <a:latin typeface="Franklin Gothic Book" panose="020B0503020102020204" pitchFamily="34" charset="0"/>
                </a:rPr>
                <a:t>ribbon</a:t>
              </a:r>
              <a:endParaRPr lang="en-US" altLang="en-US" dirty="0">
                <a:solidFill>
                  <a:srgbClr val="585250"/>
                </a:solidFill>
                <a:latin typeface="Franklin Gothic Book" panose="020B0503020102020204" pitchFamily="34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48298" y="1541129"/>
            <a:ext cx="10292185" cy="3191072"/>
            <a:chOff x="248298" y="1541129"/>
            <a:chExt cx="10292185" cy="3191072"/>
          </a:xfrm>
        </p:grpSpPr>
        <p:sp>
          <p:nvSpPr>
            <p:cNvPr id="22" name="Oval 21"/>
            <p:cNvSpPr/>
            <p:nvPr/>
          </p:nvSpPr>
          <p:spPr>
            <a:xfrm>
              <a:off x="6764643" y="1541129"/>
              <a:ext cx="512982" cy="528063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6</a:t>
              </a:r>
              <a:endParaRPr lang="en-US" sz="2800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248298" y="4370946"/>
              <a:ext cx="245757" cy="25450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6</a:t>
              </a:r>
              <a:endParaRPr lang="en-US" sz="20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35033" y="4224370"/>
              <a:ext cx="970545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 smtClean="0">
                  <a:solidFill>
                    <a:srgbClr val="585250"/>
                  </a:solidFill>
                  <a:latin typeface="Franklin Gothic Book" panose="020B0503020102020204" pitchFamily="34" charset="0"/>
                </a:rPr>
                <a:t>The </a:t>
              </a:r>
              <a:r>
                <a:rPr lang="en-US" altLang="en-US" b="1" dirty="0">
                  <a:solidFill>
                    <a:schemeClr val="bg2">
                      <a:lumMod val="50000"/>
                    </a:schemeClr>
                  </a:solidFill>
                  <a:latin typeface="Arial Black" panose="020B0A04020102020204" pitchFamily="34" charset="0"/>
                </a:rPr>
                <a:t>multiple resources </a:t>
              </a:r>
              <a:r>
                <a:rPr lang="en-US" altLang="en-US" dirty="0" smtClean="0">
                  <a:solidFill>
                    <a:srgbClr val="585250"/>
                  </a:solidFill>
                  <a:latin typeface="Franklin Gothic Book" panose="020B0503020102020204" pitchFamily="34" charset="0"/>
                </a:rPr>
                <a:t>button:  allows </a:t>
              </a:r>
              <a:r>
                <a:rPr lang="en-US" altLang="en-US" dirty="0">
                  <a:solidFill>
                    <a:srgbClr val="585250"/>
                  </a:solidFill>
                  <a:latin typeface="Franklin Gothic Book" panose="020B0503020102020204" pitchFamily="34" charset="0"/>
                </a:rPr>
                <a:t>you to open two or more resources in </a:t>
              </a:r>
              <a:r>
                <a:rPr lang="en-US" altLang="en-US" dirty="0" smtClean="0">
                  <a:solidFill>
                    <a:srgbClr val="585250"/>
                  </a:solidFill>
                  <a:latin typeface="Franklin Gothic Book" panose="020B0503020102020204" pitchFamily="34" charset="0"/>
                </a:rPr>
                <a:t>parallel</a:t>
              </a:r>
              <a:endParaRPr lang="en-US" altLang="en-US" dirty="0">
                <a:solidFill>
                  <a:srgbClr val="585250"/>
                </a:solidFill>
                <a:latin typeface="Franklin Gothic Book" panose="020B0503020102020204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48298" y="1552233"/>
            <a:ext cx="11321482" cy="4002828"/>
            <a:chOff x="248298" y="1552233"/>
            <a:chExt cx="10252006" cy="4002828"/>
          </a:xfrm>
        </p:grpSpPr>
        <p:sp>
          <p:nvSpPr>
            <p:cNvPr id="23" name="Oval 22"/>
            <p:cNvSpPr/>
            <p:nvPr/>
          </p:nvSpPr>
          <p:spPr>
            <a:xfrm>
              <a:off x="7155060" y="1552233"/>
              <a:ext cx="512982" cy="52806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7</a:t>
              </a:r>
              <a:endParaRPr lang="en-US" sz="2800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248298" y="4779585"/>
              <a:ext cx="245757" cy="25450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7</a:t>
              </a:r>
              <a:endParaRPr lang="en-US" sz="20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94854" y="4631731"/>
              <a:ext cx="97054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 smtClean="0">
                  <a:solidFill>
                    <a:srgbClr val="585250"/>
                  </a:solidFill>
                  <a:latin typeface="Franklin Gothic Book" panose="020B0503020102020204" pitchFamily="34" charset="0"/>
                </a:rPr>
                <a:t>The </a:t>
              </a:r>
              <a:r>
                <a:rPr lang="en-US" altLang="en-US" b="1" dirty="0">
                  <a:solidFill>
                    <a:schemeClr val="bg2">
                      <a:lumMod val="50000"/>
                    </a:schemeClr>
                  </a:solidFill>
                  <a:latin typeface="Arial Black" panose="020B0A04020102020204" pitchFamily="34" charset="0"/>
                </a:rPr>
                <a:t>parallel resource sets </a:t>
              </a:r>
              <a:r>
                <a:rPr lang="en-US" altLang="en-US" dirty="0" smtClean="0">
                  <a:solidFill>
                    <a:srgbClr val="585250"/>
                  </a:solidFill>
                  <a:latin typeface="Franklin Gothic Book" panose="020B0503020102020204" pitchFamily="34" charset="0"/>
                </a:rPr>
                <a:t>button: choose </a:t>
              </a:r>
              <a:r>
                <a:rPr lang="en-US" altLang="en-US" dirty="0">
                  <a:solidFill>
                    <a:srgbClr val="585250"/>
                  </a:solidFill>
                  <a:latin typeface="Franklin Gothic Book" panose="020B0503020102020204" pitchFamily="34" charset="0"/>
                </a:rPr>
                <a:t>which sets of parallel resources </a:t>
              </a:r>
              <a:r>
                <a:rPr lang="en-US" altLang="en-US" dirty="0" smtClean="0">
                  <a:solidFill>
                    <a:srgbClr val="585250"/>
                  </a:solidFill>
                  <a:latin typeface="Franklin Gothic Book" panose="020B0503020102020204" pitchFamily="34" charset="0"/>
                </a:rPr>
                <a:t>to use (with arrow keys). </a:t>
              </a:r>
              <a:endParaRPr lang="en-US" altLang="en-US" dirty="0">
                <a:solidFill>
                  <a:srgbClr val="585250"/>
                </a:solidFill>
                <a:latin typeface="Franklin Gothic Book" panose="020B0503020102020204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248298" y="1541129"/>
            <a:ext cx="10292185" cy="4018308"/>
            <a:chOff x="248298" y="1541129"/>
            <a:chExt cx="10292185" cy="4018308"/>
          </a:xfrm>
        </p:grpSpPr>
        <p:sp>
          <p:nvSpPr>
            <p:cNvPr id="24" name="Oval 23"/>
            <p:cNvSpPr/>
            <p:nvPr/>
          </p:nvSpPr>
          <p:spPr>
            <a:xfrm>
              <a:off x="10027501" y="1541129"/>
              <a:ext cx="512982" cy="528063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8</a:t>
              </a:r>
              <a:endParaRPr lang="en-US" sz="2800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248298" y="5188224"/>
              <a:ext cx="245757" cy="25450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8</a:t>
              </a:r>
              <a:endParaRPr lang="en-US" sz="20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35033" y="5051606"/>
              <a:ext cx="970545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 smtClean="0">
                  <a:solidFill>
                    <a:srgbClr val="585250"/>
                  </a:solidFill>
                  <a:latin typeface="Franklin Gothic Book" panose="020B0503020102020204" pitchFamily="34" charset="0"/>
                </a:rPr>
                <a:t>The </a:t>
              </a:r>
              <a:r>
                <a:rPr lang="en-US" altLang="en-US" b="1" dirty="0">
                  <a:solidFill>
                    <a:schemeClr val="bg2">
                      <a:lumMod val="50000"/>
                    </a:schemeClr>
                  </a:solidFill>
                  <a:latin typeface="Arial Black" panose="020B0A04020102020204" pitchFamily="34" charset="0"/>
                </a:rPr>
                <a:t>navigation </a:t>
              </a:r>
              <a:r>
                <a:rPr lang="en-US" altLang="en-US" b="1" dirty="0" smtClean="0">
                  <a:solidFill>
                    <a:schemeClr val="bg2">
                      <a:lumMod val="50000"/>
                    </a:schemeClr>
                  </a:solidFill>
                  <a:latin typeface="Arial Black" panose="020B0A04020102020204" pitchFamily="34" charset="0"/>
                </a:rPr>
                <a:t>arrows</a:t>
              </a:r>
              <a:r>
                <a:rPr lang="en-US" altLang="en-US" dirty="0" smtClean="0">
                  <a:solidFill>
                    <a:srgbClr val="585250"/>
                  </a:solidFill>
                  <a:latin typeface="Franklin Gothic Book" panose="020B0503020102020204" pitchFamily="34" charset="0"/>
                </a:rPr>
                <a:t>:  move </a:t>
              </a:r>
              <a:r>
                <a:rPr lang="en-US" altLang="en-US" dirty="0">
                  <a:solidFill>
                    <a:srgbClr val="585250"/>
                  </a:solidFill>
                  <a:latin typeface="Franklin Gothic Book" panose="020B0503020102020204" pitchFamily="34" charset="0"/>
                </a:rPr>
                <a:t>backward and forward through the panel’s history. 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48297" y="1541129"/>
            <a:ext cx="11780005" cy="4845542"/>
            <a:chOff x="248297" y="1541129"/>
            <a:chExt cx="11780005" cy="4845542"/>
          </a:xfrm>
        </p:grpSpPr>
        <p:sp>
          <p:nvSpPr>
            <p:cNvPr id="26" name="Oval 25"/>
            <p:cNvSpPr/>
            <p:nvPr/>
          </p:nvSpPr>
          <p:spPr>
            <a:xfrm>
              <a:off x="11515320" y="1541129"/>
              <a:ext cx="512982" cy="52806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dirty="0" smtClean="0"/>
                <a:t>10</a:t>
              </a:r>
              <a:endParaRPr lang="en-US" sz="2800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248297" y="6005504"/>
              <a:ext cx="245757" cy="25450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 smtClean="0"/>
                <a:t>10</a:t>
              </a:r>
              <a:endParaRPr lang="en-US" sz="12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35032" y="5878840"/>
              <a:ext cx="10252067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 smtClean="0">
                  <a:solidFill>
                    <a:srgbClr val="585250"/>
                  </a:solidFill>
                  <a:latin typeface="Franklin Gothic Book" panose="020B0503020102020204" pitchFamily="34" charset="0"/>
                </a:rPr>
                <a:t>The </a:t>
              </a:r>
              <a:r>
                <a:rPr lang="en-US" altLang="en-US" b="1" dirty="0">
                  <a:solidFill>
                    <a:schemeClr val="bg2">
                      <a:lumMod val="50000"/>
                    </a:schemeClr>
                  </a:solidFill>
                  <a:latin typeface="Arial Black" panose="020B0A04020102020204" pitchFamily="34" charset="0"/>
                </a:rPr>
                <a:t>panel menu </a:t>
              </a:r>
              <a:r>
                <a:rPr lang="en-US" altLang="en-US" b="1" dirty="0" smtClean="0">
                  <a:solidFill>
                    <a:schemeClr val="bg2">
                      <a:lumMod val="50000"/>
                    </a:schemeClr>
                  </a:solidFill>
                  <a:latin typeface="Arial Black" panose="020B0A04020102020204" pitchFamily="34" charset="0"/>
                </a:rPr>
                <a:t>button</a:t>
              </a:r>
              <a:r>
                <a:rPr lang="en-US" altLang="en-US" dirty="0" smtClean="0">
                  <a:solidFill>
                    <a:srgbClr val="585250"/>
                  </a:solidFill>
                  <a:latin typeface="Franklin Gothic Book" panose="020B0503020102020204" pitchFamily="34" charset="0"/>
                </a:rPr>
                <a:t>: opens </a:t>
              </a:r>
              <a:r>
                <a:rPr lang="en-US" altLang="en-US" dirty="0">
                  <a:solidFill>
                    <a:srgbClr val="585250"/>
                  </a:solidFill>
                  <a:latin typeface="Franklin Gothic Book" panose="020B0503020102020204" pitchFamily="34" charset="0"/>
                </a:rPr>
                <a:t>the resource panel </a:t>
              </a:r>
              <a:r>
                <a:rPr lang="en-US" altLang="en-US" dirty="0" smtClean="0">
                  <a:solidFill>
                    <a:srgbClr val="585250"/>
                  </a:solidFill>
                  <a:latin typeface="Franklin Gothic Book" panose="020B0503020102020204" pitchFamily="34" charset="0"/>
                </a:rPr>
                <a:t>menu and lets you select panel layout options</a:t>
              </a:r>
              <a:endParaRPr lang="en-US" dirty="0">
                <a:latin typeface="Franklin Gothic Book" panose="020B05030201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248298" y="1541129"/>
            <a:ext cx="11101372" cy="4431926"/>
            <a:chOff x="248298" y="1541129"/>
            <a:chExt cx="11101372" cy="4431926"/>
          </a:xfrm>
        </p:grpSpPr>
        <p:sp>
          <p:nvSpPr>
            <p:cNvPr id="25" name="Oval 24"/>
            <p:cNvSpPr/>
            <p:nvPr/>
          </p:nvSpPr>
          <p:spPr>
            <a:xfrm>
              <a:off x="10836688" y="1541129"/>
              <a:ext cx="512982" cy="52806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9</a:t>
              </a:r>
              <a:endParaRPr lang="en-US" sz="2800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248298" y="5596863"/>
              <a:ext cx="245757" cy="25450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9</a:t>
              </a:r>
              <a:endParaRPr lang="en-US" sz="20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835033" y="5465224"/>
              <a:ext cx="970545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 smtClean="0">
                  <a:solidFill>
                    <a:srgbClr val="585250"/>
                  </a:solidFill>
                  <a:latin typeface="Franklin Gothic Book" panose="020B0503020102020204" pitchFamily="34" charset="0"/>
                </a:rPr>
                <a:t>The </a:t>
              </a:r>
              <a:r>
                <a:rPr lang="en-US" altLang="en-US" b="1" dirty="0">
                  <a:solidFill>
                    <a:schemeClr val="bg2">
                      <a:lumMod val="50000"/>
                    </a:schemeClr>
                  </a:solidFill>
                  <a:latin typeface="Arial Black" panose="020B0A04020102020204" pitchFamily="34" charset="0"/>
                </a:rPr>
                <a:t>panel history </a:t>
              </a:r>
              <a:r>
                <a:rPr lang="en-US" altLang="en-US" b="1" dirty="0" smtClean="0">
                  <a:solidFill>
                    <a:schemeClr val="bg2">
                      <a:lumMod val="50000"/>
                    </a:schemeClr>
                  </a:solidFill>
                  <a:latin typeface="Arial Black" panose="020B0A04020102020204" pitchFamily="34" charset="0"/>
                </a:rPr>
                <a:t>button</a:t>
              </a:r>
              <a:r>
                <a:rPr lang="en-US" altLang="en-US" dirty="0" smtClean="0">
                  <a:solidFill>
                    <a:srgbClr val="585250"/>
                  </a:solidFill>
                  <a:latin typeface="Franklin Gothic Book" panose="020B0503020102020204" pitchFamily="34" charset="0"/>
                </a:rPr>
                <a:t>:  displays </a:t>
              </a:r>
              <a:r>
                <a:rPr lang="en-US" altLang="en-US" dirty="0">
                  <a:solidFill>
                    <a:srgbClr val="585250"/>
                  </a:solidFill>
                  <a:latin typeface="Franklin Gothic Book" panose="020B0503020102020204" pitchFamily="34" charset="0"/>
                </a:rPr>
                <a:t>the resources and pages </a:t>
              </a:r>
              <a:r>
                <a:rPr lang="en-US" altLang="en-US" dirty="0" smtClean="0">
                  <a:solidFill>
                    <a:srgbClr val="585250"/>
                  </a:solidFill>
                  <a:latin typeface="Franklin Gothic Book" panose="020B0503020102020204" pitchFamily="34" charset="0"/>
                </a:rPr>
                <a:t>opened </a:t>
              </a:r>
              <a:r>
                <a:rPr lang="en-US" altLang="en-US" dirty="0">
                  <a:solidFill>
                    <a:srgbClr val="585250"/>
                  </a:solidFill>
                  <a:latin typeface="Franklin Gothic Book" panose="020B0503020102020204" pitchFamily="34" charset="0"/>
                </a:rPr>
                <a:t>within </a:t>
              </a:r>
              <a:r>
                <a:rPr lang="en-US" altLang="en-US" dirty="0" smtClean="0">
                  <a:solidFill>
                    <a:srgbClr val="585250"/>
                  </a:solidFill>
                  <a:latin typeface="Franklin Gothic Book" panose="020B0503020102020204" pitchFamily="34" charset="0"/>
                </a:rPr>
                <a:t>current panel </a:t>
              </a:r>
              <a:endParaRPr lang="en-US" altLang="en-US" dirty="0">
                <a:solidFill>
                  <a:srgbClr val="585250"/>
                </a:solidFill>
                <a:latin typeface="Franklin Gothic Book" panose="020B0503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15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555" y="902518"/>
            <a:ext cx="10058400" cy="4821344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66700" y="222025"/>
          <a:ext cx="11664948" cy="6094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1383">
                  <a:extLst>
                    <a:ext uri="{9D8B030D-6E8A-4147-A177-3AD203B41FA5}">
                      <a16:colId xmlns:a16="http://schemas.microsoft.com/office/drawing/2014/main" val="217265849"/>
                    </a:ext>
                  </a:extLst>
                </a:gridCol>
                <a:gridCol w="2094388">
                  <a:extLst>
                    <a:ext uri="{9D8B030D-6E8A-4147-A177-3AD203B41FA5}">
                      <a16:colId xmlns:a16="http://schemas.microsoft.com/office/drawing/2014/main" val="3222840834"/>
                    </a:ext>
                  </a:extLst>
                </a:gridCol>
                <a:gridCol w="901383">
                  <a:extLst>
                    <a:ext uri="{9D8B030D-6E8A-4147-A177-3AD203B41FA5}">
                      <a16:colId xmlns:a16="http://schemas.microsoft.com/office/drawing/2014/main" val="29419976"/>
                    </a:ext>
                  </a:extLst>
                </a:gridCol>
                <a:gridCol w="2014854">
                  <a:extLst>
                    <a:ext uri="{9D8B030D-6E8A-4147-A177-3AD203B41FA5}">
                      <a16:colId xmlns:a16="http://schemas.microsoft.com/office/drawing/2014/main" val="1672172793"/>
                    </a:ext>
                  </a:extLst>
                </a:gridCol>
                <a:gridCol w="1139983">
                  <a:extLst>
                    <a:ext uri="{9D8B030D-6E8A-4147-A177-3AD203B41FA5}">
                      <a16:colId xmlns:a16="http://schemas.microsoft.com/office/drawing/2014/main" val="2037988632"/>
                    </a:ext>
                  </a:extLst>
                </a:gridCol>
                <a:gridCol w="1696720">
                  <a:extLst>
                    <a:ext uri="{9D8B030D-6E8A-4147-A177-3AD203B41FA5}">
                      <a16:colId xmlns:a16="http://schemas.microsoft.com/office/drawing/2014/main" val="3942494088"/>
                    </a:ext>
                  </a:extLst>
                </a:gridCol>
                <a:gridCol w="901383">
                  <a:extLst>
                    <a:ext uri="{9D8B030D-6E8A-4147-A177-3AD203B41FA5}">
                      <a16:colId xmlns:a16="http://schemas.microsoft.com/office/drawing/2014/main" val="1583936091"/>
                    </a:ext>
                  </a:extLst>
                </a:gridCol>
                <a:gridCol w="2014854">
                  <a:extLst>
                    <a:ext uri="{9D8B030D-6E8A-4147-A177-3AD203B41FA5}">
                      <a16:colId xmlns:a16="http://schemas.microsoft.com/office/drawing/2014/main" val="287969483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>
                          <a:effectLst/>
                        </a:rPr>
                        <a:t>Book Name</a:t>
                      </a:r>
                      <a:endParaRPr lang="en-US" sz="105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Abbreviations</a:t>
                      </a:r>
                      <a:endParaRPr lang="en-US" sz="105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Book Name</a:t>
                      </a:r>
                      <a:endParaRPr lang="en-US" sz="105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Abbreviations</a:t>
                      </a:r>
                      <a:endParaRPr lang="en-US" sz="105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Book Name</a:t>
                      </a:r>
                      <a:endParaRPr lang="en-US" sz="105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Abbreviations</a:t>
                      </a:r>
                      <a:endParaRPr lang="en-US" sz="105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Book Name</a:t>
                      </a:r>
                      <a:endParaRPr lang="en-US" sz="105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>
                          <a:effectLst/>
                        </a:rPr>
                        <a:t>Abbreviations</a:t>
                      </a:r>
                      <a:endParaRPr lang="en-US" sz="105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extLst>
                  <a:ext uri="{0D108BD9-81ED-4DB2-BD59-A6C34878D82A}">
                    <a16:rowId xmlns:a16="http://schemas.microsoft.com/office/drawing/2014/main" val="3458912059"/>
                  </a:ext>
                </a:extLst>
              </a:tr>
              <a:tr h="34810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Genesis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>
                          <a:effectLst/>
                        </a:rPr>
                        <a:t>Gen, Ge, Gn</a:t>
                      </a:r>
                      <a:endParaRPr lang="en-US" sz="1050" b="0" i="0" u="none" strike="noStrike" dirty="0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Ecclesiastes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Eccles, Eccle, Ecc, Ec, Qoh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Matthew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Matt, Mt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1 Timothy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1 Tim, 1 Ti, I Ti, 1Ti, I Tim, 1Tim, I Timothy, 1st Tim, 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extLst>
                  <a:ext uri="{0D108BD9-81ED-4DB2-BD59-A6C34878D82A}">
                    <a16:rowId xmlns:a16="http://schemas.microsoft.com/office/drawing/2014/main" val="110610539"/>
                  </a:ext>
                </a:extLst>
              </a:tr>
              <a:tr h="34810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Exodus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 err="1">
                          <a:effectLst/>
                        </a:rPr>
                        <a:t>Exod</a:t>
                      </a:r>
                      <a:r>
                        <a:rPr lang="en-US" sz="1050" u="none" strike="noStrike" dirty="0">
                          <a:effectLst/>
                        </a:rPr>
                        <a:t>, </a:t>
                      </a:r>
                      <a:r>
                        <a:rPr lang="en-US" sz="1050" u="none" strike="noStrike" dirty="0" err="1">
                          <a:effectLst/>
                        </a:rPr>
                        <a:t>Exo</a:t>
                      </a:r>
                      <a:r>
                        <a:rPr lang="en-US" sz="1050" u="none" strike="noStrike" dirty="0">
                          <a:effectLst/>
                        </a:rPr>
                        <a:t>, Ex</a:t>
                      </a:r>
                      <a:endParaRPr lang="en-US" sz="1050" b="0" i="0" u="none" strike="noStrike" dirty="0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Song of Solomon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Song of Songs, Song, So, SOS, Canticles, Cant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Mark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Mrk, Mar, Mk, Mr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2 Timothy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2Timothy, 2nd Tim, 2nd Timothy, Second Tim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extLst>
                  <a:ext uri="{0D108BD9-81ED-4DB2-BD59-A6C34878D82A}">
                    <a16:rowId xmlns:a16="http://schemas.microsoft.com/office/drawing/2014/main" val="735320868"/>
                  </a:ext>
                </a:extLst>
              </a:tr>
              <a:tr h="17593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Leviticus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Lev, Le, Lv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>
                          <a:effectLst/>
                        </a:rPr>
                        <a:t>Isaiah</a:t>
                      </a:r>
                      <a:endParaRPr lang="en-US" sz="1050" b="0" i="0" u="none" strike="noStrike" dirty="0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Isa, Is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Luke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Luk, Lk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Titus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Titus, Tit, Ti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extLst>
                  <a:ext uri="{0D108BD9-81ED-4DB2-BD59-A6C34878D82A}">
                    <a16:rowId xmlns:a16="http://schemas.microsoft.com/office/drawing/2014/main" val="4152004083"/>
                  </a:ext>
                </a:extLst>
              </a:tr>
              <a:tr h="17593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Numbers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Num, Nu, Nm, Nb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>
                          <a:effectLst/>
                        </a:rPr>
                        <a:t>Jeremiah</a:t>
                      </a:r>
                      <a:endParaRPr lang="en-US" sz="1050" b="0" i="0" u="none" strike="noStrike" dirty="0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Jer, Je, Jr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John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John, Joh, Jhn, Jn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Philemon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Philem, Phm, Pm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extLst>
                  <a:ext uri="{0D108BD9-81ED-4DB2-BD59-A6C34878D82A}">
                    <a16:rowId xmlns:a16="http://schemas.microsoft.com/office/drawing/2014/main" val="3618945176"/>
                  </a:ext>
                </a:extLst>
              </a:tr>
              <a:tr h="17593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Deuteronomy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Deut, De, Dt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>
                          <a:effectLst/>
                        </a:rPr>
                        <a:t>Lamentations</a:t>
                      </a:r>
                      <a:endParaRPr lang="en-US" sz="1050" b="0" i="0" u="none" strike="noStrike" dirty="0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Lam, La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Acts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Act, Ac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Hebrews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Hebrews, Heb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extLst>
                  <a:ext uri="{0D108BD9-81ED-4DB2-BD59-A6C34878D82A}">
                    <a16:rowId xmlns:a16="http://schemas.microsoft.com/office/drawing/2014/main" val="1460110615"/>
                  </a:ext>
                </a:extLst>
              </a:tr>
              <a:tr h="17593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Joshua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Josh, Jos, Jsh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Ezekiel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Ezek, Eze, Ezk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Romans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Rom, Ro, Rm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James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James, Jas, Jm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extLst>
                  <a:ext uri="{0D108BD9-81ED-4DB2-BD59-A6C34878D82A}">
                    <a16:rowId xmlns:a16="http://schemas.microsoft.com/office/drawing/2014/main" val="3896363065"/>
                  </a:ext>
                </a:extLst>
              </a:tr>
              <a:tr h="34810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Judges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Judg, Jdg, Jg, Jdgs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Daniel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>
                          <a:effectLst/>
                        </a:rPr>
                        <a:t>Dan, Da, </a:t>
                      </a:r>
                      <a:r>
                        <a:rPr lang="en-US" sz="1050" u="none" strike="noStrike" dirty="0" err="1">
                          <a:effectLst/>
                        </a:rPr>
                        <a:t>Dn</a:t>
                      </a:r>
                      <a:endParaRPr lang="en-US" sz="1050" b="0" i="0" u="none" strike="noStrike" dirty="0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1 Corinthians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050" u="none" strike="noStrike">
                          <a:effectLst/>
                        </a:rPr>
                        <a:t>1 Cor, 1 Co, I Co, 1Co, I Cor, 1Cor</a:t>
                      </a:r>
                      <a:endParaRPr lang="pl-PL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1 Peter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1 Pet, 1 Pe, I Pe, 1Pe, I Pet, 1Pet, I Pt, 1 Pt, 1Pt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extLst>
                  <a:ext uri="{0D108BD9-81ED-4DB2-BD59-A6C34878D82A}">
                    <a16:rowId xmlns:a16="http://schemas.microsoft.com/office/drawing/2014/main" val="815759608"/>
                  </a:ext>
                </a:extLst>
              </a:tr>
              <a:tr h="34810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Ruth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Rth, Ru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Hosea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>
                          <a:effectLst/>
                        </a:rPr>
                        <a:t>Hos, Ho</a:t>
                      </a:r>
                      <a:endParaRPr lang="en-US" sz="1050" b="0" i="0" u="none" strike="noStrike" dirty="0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2 Corinthians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2 Cor, 2 Co, II Co, 2Co, II Cor, 2Cor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2 Peter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2P, II Peter, 2Peter, 2nd Peter, Second Peter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extLst>
                  <a:ext uri="{0D108BD9-81ED-4DB2-BD59-A6C34878D82A}">
                    <a16:rowId xmlns:a16="http://schemas.microsoft.com/office/drawing/2014/main" val="4217745639"/>
                  </a:ext>
                </a:extLst>
              </a:tr>
              <a:tr h="25932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1 Samuel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050" u="none" strike="noStrike">
                          <a:effectLst/>
                        </a:rPr>
                        <a:t>1 Sam, 1 Sa, 1S, I Sa, 1 Sm, 1Sa, 1Sam</a:t>
                      </a:r>
                      <a:endParaRPr lang="sv-SE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Joel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Joe, Jl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Galatians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Gal, Ga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1 John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1 John, 1 Jn, I Jn, 1Jn, I Jo, 1John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extLst>
                  <a:ext uri="{0D108BD9-81ED-4DB2-BD59-A6C34878D82A}">
                    <a16:rowId xmlns:a16="http://schemas.microsoft.com/office/drawing/2014/main" val="2162271740"/>
                  </a:ext>
                </a:extLst>
              </a:tr>
              <a:tr h="25932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2 Samuel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2 Sam, 2 Sa, 2S, II Sa, 2 Sm, 2Sa, II Sam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Amos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Am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>
                          <a:effectLst/>
                        </a:rPr>
                        <a:t>Ephesians</a:t>
                      </a:r>
                      <a:endParaRPr lang="en-US" sz="1050" b="0" i="0" u="none" strike="noStrike" dirty="0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Ephes, Eph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2 John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050" u="none" strike="noStrike">
                          <a:effectLst/>
                        </a:rPr>
                        <a:t>2 John, 2 Jn, II Jn, 2Jn, II Jo, 2Jo</a:t>
                      </a:r>
                      <a:endParaRPr lang="fi-FI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extLst>
                  <a:ext uri="{0D108BD9-81ED-4DB2-BD59-A6C34878D82A}">
                    <a16:rowId xmlns:a16="http://schemas.microsoft.com/office/drawing/2014/main" val="1657046462"/>
                  </a:ext>
                </a:extLst>
              </a:tr>
              <a:tr h="25932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1 Kings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1 Kgs, 1 Ki, 1K, I Kgs, 1Kgs, I Ki, 1Ki, 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Obadiah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Obad, Ob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Philippians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Phil, Php, Pp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3 John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III John, 3John, 3rd John, Third John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extLst>
                  <a:ext uri="{0D108BD9-81ED-4DB2-BD59-A6C34878D82A}">
                    <a16:rowId xmlns:a16="http://schemas.microsoft.com/office/drawing/2014/main" val="3575641595"/>
                  </a:ext>
                </a:extLst>
              </a:tr>
              <a:tr h="25932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2 Kings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2 Kgs, 2 Ki, 2K, II Kgs, 2Kgs, II Ki, 2Ki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Jonah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Jnh, Jon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Colossians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>
                          <a:effectLst/>
                        </a:rPr>
                        <a:t>Col, Co</a:t>
                      </a:r>
                      <a:endParaRPr lang="en-US" sz="1050" b="0" i="0" u="none" strike="noStrike" dirty="0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Jude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Jude, Jud, Jd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extLst>
                  <a:ext uri="{0D108BD9-81ED-4DB2-BD59-A6C34878D82A}">
                    <a16:rowId xmlns:a16="http://schemas.microsoft.com/office/drawing/2014/main" val="3752920166"/>
                  </a:ext>
                </a:extLst>
              </a:tr>
              <a:tr h="34810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1 Chronicles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050" u="none" strike="noStrike">
                          <a:effectLst/>
                        </a:rPr>
                        <a:t>1 Chron, 1 Ch, I Ch, 1Ch, 1 Chr, I Chr, 1Chr, I Chron, 1Chron</a:t>
                      </a:r>
                      <a:endParaRPr lang="pl-PL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Micah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Micah, Mic, Mc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1 Thessalonians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>
                          <a:effectLst/>
                        </a:rPr>
                        <a:t>1 </a:t>
                      </a:r>
                      <a:r>
                        <a:rPr lang="en-US" sz="1050" u="none" strike="noStrike" dirty="0" err="1">
                          <a:effectLst/>
                        </a:rPr>
                        <a:t>Thess</a:t>
                      </a:r>
                      <a:r>
                        <a:rPr lang="en-US" sz="1050" u="none" strike="noStrike" dirty="0">
                          <a:effectLst/>
                        </a:rPr>
                        <a:t>, 1 </a:t>
                      </a:r>
                      <a:r>
                        <a:rPr lang="en-US" sz="1050" u="none" strike="noStrike" dirty="0" err="1">
                          <a:effectLst/>
                        </a:rPr>
                        <a:t>Th</a:t>
                      </a:r>
                      <a:r>
                        <a:rPr lang="en-US" sz="1050" u="none" strike="noStrike" dirty="0">
                          <a:effectLst/>
                        </a:rPr>
                        <a:t>, I </a:t>
                      </a:r>
                      <a:r>
                        <a:rPr lang="en-US" sz="1050" u="none" strike="noStrike" dirty="0" err="1">
                          <a:effectLst/>
                        </a:rPr>
                        <a:t>Th</a:t>
                      </a:r>
                      <a:r>
                        <a:rPr lang="en-US" sz="1050" u="none" strike="noStrike" dirty="0">
                          <a:effectLst/>
                        </a:rPr>
                        <a:t>, 1Th, I </a:t>
                      </a:r>
                      <a:r>
                        <a:rPr lang="en-US" sz="1050" u="none" strike="noStrike" dirty="0" err="1">
                          <a:effectLst/>
                        </a:rPr>
                        <a:t>Thes</a:t>
                      </a:r>
                      <a:r>
                        <a:rPr lang="en-US" sz="1050" u="none" strike="noStrike" dirty="0">
                          <a:effectLst/>
                        </a:rPr>
                        <a:t>, 1Thes, I </a:t>
                      </a:r>
                      <a:r>
                        <a:rPr lang="en-US" sz="1050" u="none" strike="noStrike" dirty="0" err="1">
                          <a:effectLst/>
                        </a:rPr>
                        <a:t>Thess</a:t>
                      </a:r>
                      <a:endParaRPr lang="en-US" sz="1050" b="0" i="0" u="none" strike="noStrike" dirty="0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Revelation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Rev, Re, The Revelation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extLst>
                  <a:ext uri="{0D108BD9-81ED-4DB2-BD59-A6C34878D82A}">
                    <a16:rowId xmlns:a16="http://schemas.microsoft.com/office/drawing/2014/main" val="1331473382"/>
                  </a:ext>
                </a:extLst>
              </a:tr>
              <a:tr h="34810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2 Chronicles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2 Chron, 2 Ch, II Ch, 2Ch, II Chr, 2Chr, II Chron, 2Chron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Nahum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Nah, Na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2 Thessalonians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 dirty="0">
                          <a:effectLst/>
                        </a:rPr>
                        <a:t>2 </a:t>
                      </a:r>
                      <a:r>
                        <a:rPr lang="en-US" sz="1050" u="none" strike="noStrike" dirty="0" err="1">
                          <a:effectLst/>
                        </a:rPr>
                        <a:t>Th</a:t>
                      </a:r>
                      <a:r>
                        <a:rPr lang="en-US" sz="1050" u="none" strike="noStrike" dirty="0">
                          <a:effectLst/>
                        </a:rPr>
                        <a:t>, II </a:t>
                      </a:r>
                      <a:r>
                        <a:rPr lang="en-US" sz="1050" u="none" strike="noStrike" dirty="0" err="1">
                          <a:effectLst/>
                        </a:rPr>
                        <a:t>Th</a:t>
                      </a:r>
                      <a:r>
                        <a:rPr lang="en-US" sz="1050" u="none" strike="noStrike" dirty="0">
                          <a:effectLst/>
                        </a:rPr>
                        <a:t>, 2Th, II </a:t>
                      </a:r>
                      <a:r>
                        <a:rPr lang="en-US" sz="1050" u="none" strike="noStrike" dirty="0" err="1">
                          <a:effectLst/>
                        </a:rPr>
                        <a:t>Thes</a:t>
                      </a:r>
                      <a:r>
                        <a:rPr lang="en-US" sz="1050" u="none" strike="noStrike" dirty="0">
                          <a:effectLst/>
                        </a:rPr>
                        <a:t>, 2Thes, II </a:t>
                      </a:r>
                      <a:r>
                        <a:rPr lang="en-US" sz="1050" u="none" strike="noStrike" dirty="0" err="1">
                          <a:effectLst/>
                        </a:rPr>
                        <a:t>Thess</a:t>
                      </a:r>
                      <a:r>
                        <a:rPr lang="en-US" sz="1050" u="none" strike="noStrike" dirty="0">
                          <a:effectLst/>
                        </a:rPr>
                        <a:t>, 2Thess</a:t>
                      </a:r>
                      <a:endParaRPr lang="en-US" sz="1050" b="0" i="0" u="none" strike="noStrike" dirty="0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extLst>
                  <a:ext uri="{0D108BD9-81ED-4DB2-BD59-A6C34878D82A}">
                    <a16:rowId xmlns:a16="http://schemas.microsoft.com/office/drawing/2014/main" val="3836980994"/>
                  </a:ext>
                </a:extLst>
              </a:tr>
              <a:tr h="33170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Ezra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Ezr, Ez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Habakkuk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Hab, Hab, Hb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extLst>
                  <a:ext uri="{0D108BD9-81ED-4DB2-BD59-A6C34878D82A}">
                    <a16:rowId xmlns:a16="http://schemas.microsoft.com/office/drawing/2014/main" val="19145008"/>
                  </a:ext>
                </a:extLst>
              </a:tr>
              <a:tr h="33170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Nehemiah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Neh, Ne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Zephaniah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Zeph, Zep, Zp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/>
                </a:tc>
                <a:extLst>
                  <a:ext uri="{0D108BD9-81ED-4DB2-BD59-A6C34878D82A}">
                    <a16:rowId xmlns:a16="http://schemas.microsoft.com/office/drawing/2014/main" val="2454540707"/>
                  </a:ext>
                </a:extLst>
              </a:tr>
              <a:tr h="33170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Esther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Esth, Es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Haggai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Haggai, Hag, Hg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/>
                </a:tc>
                <a:extLst>
                  <a:ext uri="{0D108BD9-81ED-4DB2-BD59-A6C34878D82A}">
                    <a16:rowId xmlns:a16="http://schemas.microsoft.com/office/drawing/2014/main" val="4118758250"/>
                  </a:ext>
                </a:extLst>
              </a:tr>
              <a:tr h="33170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Job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Jb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Zechariah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Zech, Zec, Zc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/>
                </a:tc>
                <a:extLst>
                  <a:ext uri="{0D108BD9-81ED-4DB2-BD59-A6C34878D82A}">
                    <a16:rowId xmlns:a16="http://schemas.microsoft.com/office/drawing/2014/main" val="2571711050"/>
                  </a:ext>
                </a:extLst>
              </a:tr>
              <a:tr h="33170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Psalms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Psalm, Pslm, Ps, Psa, Psm, Pss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Malachi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Mal, Mal, Ml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/>
                </a:tc>
                <a:extLst>
                  <a:ext uri="{0D108BD9-81ED-4DB2-BD59-A6C34878D82A}">
                    <a16:rowId xmlns:a16="http://schemas.microsoft.com/office/drawing/2014/main" val="2773249119"/>
                  </a:ext>
                </a:extLst>
              </a:tr>
              <a:tr h="33170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Proverbs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u="none" strike="noStrike">
                          <a:effectLst/>
                        </a:rPr>
                        <a:t>Prov, Pro, Pr, Prv</a:t>
                      </a:r>
                      <a:endParaRPr lang="en-US" sz="1050" b="0" i="0" u="none" strike="noStrike">
                        <a:solidFill>
                          <a:srgbClr val="5852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90" marR="3490" marT="3490" marB="0"/>
                </a:tc>
                <a:extLst>
                  <a:ext uri="{0D108BD9-81ED-4DB2-BD59-A6C34878D82A}">
                    <a16:rowId xmlns:a16="http://schemas.microsoft.com/office/drawing/2014/main" val="252061978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6318250" y="4389121"/>
            <a:ext cx="5613398" cy="1927148"/>
          </a:xfrm>
          <a:prstGeom prst="roundRect">
            <a:avLst>
              <a:gd name="adj" fmla="val 25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HINTS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 LOGICAL ABBREVIATIONS!!!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 SPACES (OR NOT) WITH VERSE NUMBERS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 &lt;TAB&gt; WHILE IN A BIBLE TO ENTER VERSE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remaining in the same book, just chapter and verse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remaining </a:t>
            </a:r>
            <a:r>
              <a:rPr lang="en-US" dirty="0"/>
              <a:t>i</a:t>
            </a:r>
            <a:r>
              <a:rPr lang="en-US" dirty="0" smtClean="0"/>
              <a:t>n the same chapter, just verse number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00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/>
          <p:cNvSpPr txBox="1">
            <a:spLocks/>
          </p:cNvSpPr>
          <p:nvPr/>
        </p:nvSpPr>
        <p:spPr>
          <a:xfrm>
            <a:off x="8444286" y="4366615"/>
            <a:ext cx="3593990" cy="736282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i="1" dirty="0" smtClean="0"/>
              <a:t>SIMPLE FIND</a:t>
            </a:r>
            <a:endParaRPr lang="en-US" sz="2800" b="1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ways to search…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57809" y="1178142"/>
            <a:ext cx="3331596" cy="736282"/>
          </a:xfrm>
          <a:solidFill>
            <a:schemeClr val="bg2"/>
          </a:solidFill>
        </p:spPr>
        <p:txBody>
          <a:bodyPr/>
          <a:lstStyle/>
          <a:p>
            <a:r>
              <a:rPr lang="en-US" sz="2800" b="1" i="1" dirty="0" smtClean="0"/>
              <a:t>Go Box</a:t>
            </a:r>
            <a:endParaRPr lang="en-US" sz="2800" b="1" i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57809" y="1914424"/>
            <a:ext cx="3331596" cy="3378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Use the auto populate feature to get hints and recommendations for guides, tools, layouts, verses, subjects, etc.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349364" y="1178142"/>
            <a:ext cx="3331596" cy="736282"/>
          </a:xfrm>
          <a:solidFill>
            <a:schemeClr val="bg2"/>
          </a:solidFill>
        </p:spPr>
        <p:txBody>
          <a:bodyPr/>
          <a:lstStyle/>
          <a:p>
            <a:r>
              <a:rPr lang="en-US" sz="2800" b="1" i="1" dirty="0" err="1" smtClean="0"/>
              <a:t>SeaRCH</a:t>
            </a:r>
            <a:r>
              <a:rPr lang="en-US" sz="2800" b="1" i="1" dirty="0" smtClean="0"/>
              <a:t> PANEL</a:t>
            </a:r>
            <a:endParaRPr lang="en-US" sz="2800" b="1" i="1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349364" y="1914424"/>
            <a:ext cx="3331596" cy="4740818"/>
          </a:xfrm>
        </p:spPr>
        <p:txBody>
          <a:bodyPr>
            <a:noAutofit/>
          </a:bodyPr>
          <a:lstStyle/>
          <a:p>
            <a:r>
              <a:rPr lang="en-US" sz="3200" dirty="0" smtClean="0"/>
              <a:t>BIBLE</a:t>
            </a:r>
          </a:p>
          <a:p>
            <a:pPr lvl="1"/>
            <a:r>
              <a:rPr lang="en-US" sz="2800" dirty="0" smtClean="0"/>
              <a:t>English words</a:t>
            </a:r>
          </a:p>
          <a:p>
            <a:pPr lvl="1"/>
            <a:r>
              <a:rPr lang="en-US" sz="2800" dirty="0" smtClean="0"/>
              <a:t>Advance options in sidebar</a:t>
            </a:r>
          </a:p>
          <a:p>
            <a:r>
              <a:rPr lang="en-US" sz="3200" dirty="0" smtClean="0"/>
              <a:t>BASIC</a:t>
            </a:r>
            <a:endParaRPr lang="en-US" sz="2800" dirty="0" smtClean="0"/>
          </a:p>
          <a:p>
            <a:r>
              <a:rPr lang="en-US" sz="3200" dirty="0" smtClean="0"/>
              <a:t>MEDIA</a:t>
            </a:r>
          </a:p>
          <a:p>
            <a:r>
              <a:rPr lang="en-US" sz="3200" dirty="0" smtClean="0"/>
              <a:t>MORPH</a:t>
            </a:r>
            <a:endParaRPr lang="en-US" sz="3200" dirty="0"/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8046721" y="1178142"/>
            <a:ext cx="3331596" cy="736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8046721" y="1914424"/>
            <a:ext cx="3331596" cy="33782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3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8340919" y="1178142"/>
            <a:ext cx="3593990" cy="736282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i="1" dirty="0" smtClean="0"/>
              <a:t>INLINE SEARCH</a:t>
            </a:r>
            <a:endParaRPr lang="en-US" sz="2800" b="1" i="1" dirty="0"/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8340919" y="1914423"/>
            <a:ext cx="3331596" cy="4478426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3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900" dirty="0" smtClean="0"/>
              <a:t>Search </a:t>
            </a:r>
            <a:r>
              <a:rPr lang="en-US" sz="3900" u="sng" dirty="0" smtClean="0"/>
              <a:t>within</a:t>
            </a:r>
            <a:r>
              <a:rPr lang="en-US" sz="3900" dirty="0" smtClean="0"/>
              <a:t> a resource</a:t>
            </a:r>
          </a:p>
          <a:p>
            <a:pPr lvl="1"/>
            <a:r>
              <a:rPr lang="en-US" dirty="0" smtClean="0"/>
              <a:t>Bibles</a:t>
            </a:r>
            <a:endParaRPr lang="en-US" dirty="0"/>
          </a:p>
          <a:p>
            <a:pPr lvl="1"/>
            <a:r>
              <a:rPr lang="en-US" dirty="0" smtClean="0"/>
              <a:t>Commentaries </a:t>
            </a:r>
            <a:endParaRPr lang="en-US" dirty="0"/>
          </a:p>
          <a:p>
            <a:pPr lvl="1"/>
            <a:r>
              <a:rPr lang="en-US" dirty="0" smtClean="0"/>
              <a:t>Books</a:t>
            </a:r>
            <a:endParaRPr lang="en-US" dirty="0"/>
          </a:p>
          <a:p>
            <a:endParaRPr lang="en-US" dirty="0"/>
          </a:p>
          <a:p>
            <a:endParaRPr lang="en-US" sz="3300" dirty="0" smtClean="0"/>
          </a:p>
          <a:p>
            <a:pPr lvl="1"/>
            <a:r>
              <a:rPr lang="en-US" dirty="0" smtClean="0"/>
              <a:t>Use </a:t>
            </a:r>
            <a:r>
              <a:rPr lang="en-US" dirty="0"/>
              <a:t>CTRL + F (or CMD </a:t>
            </a:r>
            <a:r>
              <a:rPr lang="en-US" dirty="0" smtClean="0"/>
              <a:t>+ F for Mac)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349364" y="5746518"/>
            <a:ext cx="2894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HINT:  TAILOR YOUR SEARCH AREA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7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8948</TotalTime>
  <Words>1339</Words>
  <Application>Microsoft Office PowerPoint</Application>
  <PresentationFormat>Widescreen</PresentationFormat>
  <Paragraphs>337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Cambria</vt:lpstr>
      <vt:lpstr>Cambria Math</vt:lpstr>
      <vt:lpstr>Franklin Gothic Book</vt:lpstr>
      <vt:lpstr>Wingdings</vt:lpstr>
      <vt:lpstr>Retrospect</vt:lpstr>
      <vt:lpstr>Logos Week 2</vt:lpstr>
      <vt:lpstr>Agenda</vt:lpstr>
      <vt:lpstr>Logos can progress to your preferred level</vt:lpstr>
      <vt:lpstr>Stepping through the necessary things to know</vt:lpstr>
      <vt:lpstr>PowerPoint Presentation</vt:lpstr>
      <vt:lpstr>PowerPoint Presentation</vt:lpstr>
      <vt:lpstr>Panel Toolbar</vt:lpstr>
      <vt:lpstr>PowerPoint Presentation</vt:lpstr>
      <vt:lpstr>3 ways to search…</vt:lpstr>
      <vt:lpstr>Demo</vt:lpstr>
      <vt:lpstr>Logos Notes Summary</vt:lpstr>
      <vt:lpstr>Search Panel Details</vt:lpstr>
      <vt:lpstr>Search Templates (toggle the sidebar)</vt:lpstr>
      <vt:lpstr>In line search</vt:lpstr>
      <vt:lpstr>Some Resources</vt:lpstr>
      <vt:lpstr>Guides</vt:lpstr>
      <vt:lpstr>Tools and References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streitmaterk</dc:creator>
  <cp:lastModifiedBy>streitmaterk</cp:lastModifiedBy>
  <cp:revision>146</cp:revision>
  <cp:lastPrinted>2020-06-28T02:56:15Z</cp:lastPrinted>
  <dcterms:created xsi:type="dcterms:W3CDTF">2020-03-11T20:54:49Z</dcterms:created>
  <dcterms:modified xsi:type="dcterms:W3CDTF">2020-07-10T15:04:15Z</dcterms:modified>
</cp:coreProperties>
</file>