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2"/>
  </p:notesMasterIdLst>
  <p:sldIdLst>
    <p:sldId id="287" r:id="rId2"/>
    <p:sldId id="296" r:id="rId3"/>
    <p:sldId id="295" r:id="rId4"/>
    <p:sldId id="297" r:id="rId5"/>
    <p:sldId id="302" r:id="rId6"/>
    <p:sldId id="300" r:id="rId7"/>
    <p:sldId id="276" r:id="rId8"/>
    <p:sldId id="261" r:id="rId9"/>
    <p:sldId id="260" r:id="rId10"/>
    <p:sldId id="279" r:id="rId11"/>
    <p:sldId id="301" r:id="rId12"/>
    <p:sldId id="289" r:id="rId13"/>
    <p:sldId id="292" r:id="rId14"/>
    <p:sldId id="293" r:id="rId15"/>
    <p:sldId id="312" r:id="rId16"/>
    <p:sldId id="281" r:id="rId17"/>
    <p:sldId id="303" r:id="rId18"/>
    <p:sldId id="298" r:id="rId19"/>
    <p:sldId id="305" r:id="rId20"/>
    <p:sldId id="264" r:id="rId21"/>
    <p:sldId id="308" r:id="rId22"/>
    <p:sldId id="286" r:id="rId23"/>
    <p:sldId id="309" r:id="rId24"/>
    <p:sldId id="310" r:id="rId25"/>
    <p:sldId id="291" r:id="rId26"/>
    <p:sldId id="313" r:id="rId27"/>
    <p:sldId id="311" r:id="rId28"/>
    <p:sldId id="272" r:id="rId29"/>
    <p:sldId id="278" r:id="rId30"/>
    <p:sldId id="280" r:id="rId3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9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3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C3B04-C40F-4FAB-9A8F-B5E5BD5B204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814D1-66BF-4733-98C3-FA0C08438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3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7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6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6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97230" y="1"/>
            <a:ext cx="10058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230" y="1264709"/>
            <a:ext cx="4937760" cy="402336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7871" y="1264710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5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95324" y="-19049"/>
            <a:ext cx="9844867" cy="85668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4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" y="28575"/>
            <a:ext cx="10058400" cy="809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4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C81F35-EAD9-4E53-A061-3BCB1B67DC5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3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1F35-EAD9-4E53-A061-3BCB1B67DC5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97-ADC2-42D3-84AF-F86AFA69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534150"/>
            <a:ext cx="12192000" cy="323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439091"/>
            <a:ext cx="12192001" cy="65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555" y="85725"/>
            <a:ext cx="10058400" cy="809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555" y="1047751"/>
            <a:ext cx="10058400" cy="48213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C81F35-EAD9-4E53-A061-3BCB1B67DC5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510367" cy="357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70E2D97-ADC2-42D3-84AF-F86AFA69A4C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21995" y="823445"/>
            <a:ext cx="996696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5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aithlifetv.com/media/4889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gos.com/registe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ichaelincontext.com/ask-dr-e-episode-10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ithlifetv.com/media/67736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Logos Demonstration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Kirk Streitmater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39" y="4651591"/>
            <a:ext cx="4425198" cy="12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30" y="228600"/>
            <a:ext cx="10058400" cy="641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45130" y="790575"/>
            <a:ext cx="5074640" cy="587440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19770" y="6283205"/>
            <a:ext cx="981075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Panel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535" y="1276350"/>
            <a:ext cx="2442809" cy="5388629"/>
            <a:chOff x="95535" y="1276350"/>
            <a:chExt cx="2442809" cy="5388629"/>
          </a:xfrm>
        </p:grpSpPr>
        <p:sp>
          <p:nvSpPr>
            <p:cNvPr id="7" name="Rectangle 6"/>
            <p:cNvSpPr/>
            <p:nvPr/>
          </p:nvSpPr>
          <p:spPr>
            <a:xfrm>
              <a:off x="1245129" y="1276350"/>
              <a:ext cx="1293215" cy="5388629"/>
            </a:xfrm>
            <a:prstGeom prst="rect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535" y="1466594"/>
              <a:ext cx="1149594" cy="61555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Navigation/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Side Bar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68101" y="1043492"/>
            <a:ext cx="10372303" cy="2280187"/>
            <a:chOff x="1268101" y="1043492"/>
            <a:chExt cx="10372303" cy="2280187"/>
          </a:xfrm>
        </p:grpSpPr>
        <p:sp>
          <p:nvSpPr>
            <p:cNvPr id="11" name="Rectangle 10"/>
            <p:cNvSpPr/>
            <p:nvPr/>
          </p:nvSpPr>
          <p:spPr>
            <a:xfrm>
              <a:off x="1285864" y="1043492"/>
              <a:ext cx="2743200" cy="23285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029064" y="1043492"/>
              <a:ext cx="7611340" cy="11298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68101" y="1276350"/>
              <a:ext cx="4790653" cy="16779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6058754" y="2173297"/>
              <a:ext cx="5581650" cy="781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1861" y="2379341"/>
              <a:ext cx="5195435" cy="43044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9840179" y="2954347"/>
              <a:ext cx="1463351" cy="3693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Panel Menu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202627" y="3815430"/>
            <a:ext cx="2572603" cy="200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The Resource Panel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17" y="913466"/>
            <a:ext cx="4277816" cy="5398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85404" y="1012604"/>
            <a:ext cx="152400" cy="266836"/>
            <a:chOff x="9674772" y="1706535"/>
            <a:chExt cx="152400" cy="266836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9674772" y="1706535"/>
              <a:ext cx="13997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9680985" y="1827185"/>
              <a:ext cx="13997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flipH="1">
            <a:off x="10416657" y="1012605"/>
            <a:ext cx="152400" cy="266836"/>
            <a:chOff x="9674772" y="1706535"/>
            <a:chExt cx="152400" cy="266836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9674772" y="1706535"/>
              <a:ext cx="13997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9680985" y="1827185"/>
              <a:ext cx="139973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Isosceles Triangle 12"/>
          <p:cNvSpPr/>
          <p:nvPr/>
        </p:nvSpPr>
        <p:spPr>
          <a:xfrm flipV="1">
            <a:off x="11019360" y="1123935"/>
            <a:ext cx="147638" cy="9525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713259" y="967356"/>
            <a:ext cx="95578" cy="924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713259" y="1112115"/>
            <a:ext cx="95578" cy="924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713259" y="1256873"/>
            <a:ext cx="95578" cy="924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78800" y="1012604"/>
            <a:ext cx="423750" cy="2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8800" y="1165004"/>
            <a:ext cx="423750" cy="2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8800" y="1317404"/>
            <a:ext cx="423750" cy="2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172481" y="913466"/>
            <a:ext cx="2811518" cy="5398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53403" y="1541129"/>
            <a:ext cx="11489337" cy="1536602"/>
            <a:chOff x="253403" y="1541129"/>
            <a:chExt cx="10228238" cy="1536602"/>
          </a:xfrm>
        </p:grpSpPr>
        <p:sp>
          <p:nvSpPr>
            <p:cNvPr id="17" name="Oval 16"/>
            <p:cNvSpPr/>
            <p:nvPr/>
          </p:nvSpPr>
          <p:spPr>
            <a:xfrm>
              <a:off x="434184" y="1541129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6191" y="2154401"/>
              <a:ext cx="970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navigation/sidebar</a:t>
              </a:r>
              <a:r>
                <a:rPr lang="en-US" altLang="en-US" dirty="0" smtClean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menu: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 opens the sidebar with tabs for the resource’s table of contents </a:t>
              </a:r>
              <a:endParaRPr lang="en-US" altLang="en-US" dirty="0" smtClean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53403" y="2327751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</p:grp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Toolbar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48298" y="1541129"/>
            <a:ext cx="11267021" cy="1536600"/>
            <a:chOff x="248298" y="1541129"/>
            <a:chExt cx="11267021" cy="1536600"/>
          </a:xfrm>
        </p:grpSpPr>
        <p:sp>
          <p:nvSpPr>
            <p:cNvPr id="18" name="Oval 17"/>
            <p:cNvSpPr/>
            <p:nvPr/>
          </p:nvSpPr>
          <p:spPr>
            <a:xfrm>
              <a:off x="1251324" y="1541129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48298" y="2736390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5032" y="2569898"/>
              <a:ext cx="1068028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location </a:t>
              </a:r>
              <a:r>
                <a:rPr lang="en-US" altLang="en-US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box</a:t>
              </a:r>
              <a:r>
                <a:rPr lang="en-US" altLang="en-US" b="1" dirty="0" smtClean="0">
                  <a:latin typeface="Franklin Gothic Book" panose="020B0503020102020204" pitchFamily="34" charset="0"/>
                </a:rPr>
                <a:t>: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displays </a:t>
              </a:r>
              <a:r>
                <a:rPr lang="en-US" altLang="en-US" b="1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your current location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within the open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resource (bible, book, commentary) </a:t>
              </a:r>
              <a:endParaRPr lang="en-US" altLang="en-US" dirty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8298" y="1541129"/>
            <a:ext cx="10292185" cy="1950218"/>
            <a:chOff x="248298" y="1541129"/>
            <a:chExt cx="10292185" cy="1950218"/>
          </a:xfrm>
        </p:grpSpPr>
        <p:sp>
          <p:nvSpPr>
            <p:cNvPr id="19" name="Oval 18"/>
            <p:cNvSpPr/>
            <p:nvPr/>
          </p:nvSpPr>
          <p:spPr>
            <a:xfrm>
              <a:off x="4071917" y="1541129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48298" y="3145029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5033" y="2983516"/>
              <a:ext cx="97054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inline search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button: enables you to perform a Basic, Bible, or Morph searches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8298" y="1538560"/>
            <a:ext cx="10747904" cy="2367344"/>
            <a:chOff x="248298" y="1538560"/>
            <a:chExt cx="10064360" cy="2367344"/>
          </a:xfrm>
        </p:grpSpPr>
        <p:sp>
          <p:nvSpPr>
            <p:cNvPr id="20" name="Oval 19"/>
            <p:cNvSpPr/>
            <p:nvPr/>
          </p:nvSpPr>
          <p:spPr>
            <a:xfrm>
              <a:off x="4530168" y="1538560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48298" y="3553668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3347" y="3398073"/>
              <a:ext cx="949931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visual filters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button:  allows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you to choose which visual filters are displayed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(“Look and Feel”)</a:t>
              </a:r>
              <a:endParaRPr lang="en-US" altLang="en-US" dirty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48298" y="1541129"/>
            <a:ext cx="10292185" cy="2777454"/>
            <a:chOff x="248298" y="1541129"/>
            <a:chExt cx="10292185" cy="2777454"/>
          </a:xfrm>
        </p:grpSpPr>
        <p:sp>
          <p:nvSpPr>
            <p:cNvPr id="21" name="Oval 20"/>
            <p:cNvSpPr/>
            <p:nvPr/>
          </p:nvSpPr>
          <p:spPr>
            <a:xfrm>
              <a:off x="5697843" y="1541129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48298" y="3962307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5033" y="3810752"/>
              <a:ext cx="97054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interlinear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button:  toggles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inline interlinear and/or the interlinear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ribbon</a:t>
              </a:r>
              <a:endParaRPr lang="en-US" altLang="en-US" dirty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48298" y="1541129"/>
            <a:ext cx="10292185" cy="3191072"/>
            <a:chOff x="248298" y="1541129"/>
            <a:chExt cx="10292185" cy="3191072"/>
          </a:xfrm>
        </p:grpSpPr>
        <p:sp>
          <p:nvSpPr>
            <p:cNvPr id="22" name="Oval 21"/>
            <p:cNvSpPr/>
            <p:nvPr/>
          </p:nvSpPr>
          <p:spPr>
            <a:xfrm>
              <a:off x="6764643" y="1541129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6</a:t>
              </a:r>
              <a:endParaRPr lang="en-US" sz="28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48298" y="4370946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35033" y="4224370"/>
              <a:ext cx="97054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multiple resources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button:  allows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you to open two or more resources in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parallel</a:t>
              </a:r>
              <a:endParaRPr lang="en-US" altLang="en-US" dirty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48298" y="1552233"/>
            <a:ext cx="11321482" cy="4002828"/>
            <a:chOff x="248298" y="1552233"/>
            <a:chExt cx="10252006" cy="4002828"/>
          </a:xfrm>
        </p:grpSpPr>
        <p:sp>
          <p:nvSpPr>
            <p:cNvPr id="23" name="Oval 22"/>
            <p:cNvSpPr/>
            <p:nvPr/>
          </p:nvSpPr>
          <p:spPr>
            <a:xfrm>
              <a:off x="7155060" y="1552233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7</a:t>
              </a:r>
              <a:endParaRPr lang="en-US" sz="28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48298" y="4779585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94854" y="4631731"/>
              <a:ext cx="970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parallel resource sets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button: choose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which sets of parallel resources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to use (with arrow keys). </a:t>
              </a:r>
              <a:endParaRPr lang="en-US" altLang="en-US" dirty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48298" y="1541129"/>
            <a:ext cx="10292185" cy="4018308"/>
            <a:chOff x="248298" y="1541129"/>
            <a:chExt cx="10292185" cy="4018308"/>
          </a:xfrm>
        </p:grpSpPr>
        <p:sp>
          <p:nvSpPr>
            <p:cNvPr id="24" name="Oval 23"/>
            <p:cNvSpPr/>
            <p:nvPr/>
          </p:nvSpPr>
          <p:spPr>
            <a:xfrm>
              <a:off x="10027501" y="1541129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8</a:t>
              </a:r>
              <a:endParaRPr lang="en-US" sz="28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48298" y="5188224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5033" y="5051606"/>
              <a:ext cx="97054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navigation </a:t>
              </a:r>
              <a:r>
                <a:rPr lang="en-US" altLang="en-US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arrows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:  move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backward and forward through the panel’s history. 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48297" y="1541129"/>
            <a:ext cx="11780005" cy="4845542"/>
            <a:chOff x="248297" y="1541129"/>
            <a:chExt cx="11780005" cy="4845542"/>
          </a:xfrm>
        </p:grpSpPr>
        <p:sp>
          <p:nvSpPr>
            <p:cNvPr id="26" name="Oval 25"/>
            <p:cNvSpPr/>
            <p:nvPr/>
          </p:nvSpPr>
          <p:spPr>
            <a:xfrm>
              <a:off x="11515320" y="1541129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10</a:t>
              </a:r>
              <a:endParaRPr lang="en-US" sz="28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48297" y="6005504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/>
                <a:t>10</a:t>
              </a:r>
              <a:endParaRPr lang="en-US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35032" y="5878840"/>
              <a:ext cx="1025206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panel menu </a:t>
              </a:r>
              <a:r>
                <a:rPr lang="en-US" altLang="en-US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button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: opens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resource panel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menu and lets you select panel layout options</a:t>
              </a:r>
              <a:endParaRPr lang="en-US" dirty="0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48298" y="1541129"/>
            <a:ext cx="11101372" cy="4431926"/>
            <a:chOff x="248298" y="1541129"/>
            <a:chExt cx="11101372" cy="4431926"/>
          </a:xfrm>
        </p:grpSpPr>
        <p:sp>
          <p:nvSpPr>
            <p:cNvPr id="25" name="Oval 24"/>
            <p:cNvSpPr/>
            <p:nvPr/>
          </p:nvSpPr>
          <p:spPr>
            <a:xfrm>
              <a:off x="10836688" y="1541129"/>
              <a:ext cx="512982" cy="5280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9</a:t>
              </a:r>
              <a:endParaRPr lang="en-US" sz="28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48298" y="5596863"/>
              <a:ext cx="245757" cy="2545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35033" y="5465224"/>
              <a:ext cx="970545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</a:t>
              </a:r>
              <a:r>
                <a:rPr lang="en-US" altLang="en-US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panel history </a:t>
              </a:r>
              <a:r>
                <a:rPr lang="en-US" altLang="en-US" b="1" dirty="0" smtClean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rPr>
                <a:t>button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:  displays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the resources and pages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opened </a:t>
              </a:r>
              <a:r>
                <a:rPr lang="en-US" altLang="en-US" dirty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within </a:t>
              </a:r>
              <a:r>
                <a:rPr lang="en-US" altLang="en-US" dirty="0" smtClean="0">
                  <a:solidFill>
                    <a:srgbClr val="585250"/>
                  </a:solidFill>
                  <a:latin typeface="Franklin Gothic Book" panose="020B0503020102020204" pitchFamily="34" charset="0"/>
                </a:rPr>
                <a:t>current panel </a:t>
              </a:r>
              <a:endParaRPr lang="en-US" altLang="en-US" dirty="0">
                <a:solidFill>
                  <a:srgbClr val="585250"/>
                </a:solidFill>
                <a:latin typeface="Franklin Gothic Book" panose="020B05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51" y="956441"/>
            <a:ext cx="9118707" cy="56829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Menu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77818" y="2336800"/>
            <a:ext cx="4448612" cy="3970510"/>
            <a:chOff x="1277818" y="2336800"/>
            <a:chExt cx="4448612" cy="3970510"/>
          </a:xfrm>
        </p:grpSpPr>
        <p:sp>
          <p:nvSpPr>
            <p:cNvPr id="6" name="Rectangle 5"/>
            <p:cNvSpPr/>
            <p:nvPr/>
          </p:nvSpPr>
          <p:spPr>
            <a:xfrm>
              <a:off x="2813911" y="2336800"/>
              <a:ext cx="2912519" cy="2404482"/>
            </a:xfrm>
            <a:prstGeom prst="rect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Line Callout 2 6"/>
            <p:cNvSpPr/>
            <p:nvPr/>
          </p:nvSpPr>
          <p:spPr>
            <a:xfrm>
              <a:off x="1277818" y="5637212"/>
              <a:ext cx="2348031" cy="67009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18825"/>
                <a:gd name="adj6" fmla="val 65457"/>
              </a:avLst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Context Menu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52951" y="373743"/>
            <a:ext cx="7435850" cy="6271575"/>
            <a:chOff x="4552951" y="373743"/>
            <a:chExt cx="7435850" cy="62715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52951" y="373744"/>
              <a:ext cx="7435850" cy="62715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4552951" y="373743"/>
              <a:ext cx="7435850" cy="6265655"/>
            </a:xfrm>
            <a:prstGeom prst="rect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Logos 8 Quick Start </a:t>
            </a:r>
            <a:r>
              <a:rPr lang="en-US" sz="3600" dirty="0" smtClean="0"/>
              <a:t>(type “</a:t>
            </a:r>
            <a:r>
              <a:rPr lang="en-US" sz="3600" dirty="0" err="1" smtClean="0"/>
              <a:t>quickstart</a:t>
            </a:r>
            <a:r>
              <a:rPr lang="en-US" sz="3600" dirty="0" smtClean="0"/>
              <a:t>” in go box)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90" y="1074058"/>
            <a:ext cx="11258240" cy="536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0527" y="2609849"/>
            <a:ext cx="5399897" cy="3146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4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ways to study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4" y="1047751"/>
            <a:ext cx="10806269" cy="482134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1. Passage Study</a:t>
            </a:r>
          </a:p>
          <a:p>
            <a:r>
              <a:rPr lang="en-US" sz="3200" b="1" dirty="0" smtClean="0"/>
              <a:t>2. Topic Study (person, place, thing or event)</a:t>
            </a:r>
          </a:p>
          <a:p>
            <a:r>
              <a:rPr lang="en-US" sz="3200" b="1" dirty="0" smtClean="0"/>
              <a:t>3. Word Study</a:t>
            </a:r>
          </a:p>
          <a:p>
            <a:r>
              <a:rPr lang="en-US" sz="3200" dirty="0" smtClean="0"/>
              <a:t>To access:</a:t>
            </a:r>
          </a:p>
          <a:p>
            <a:pPr lvl="1"/>
            <a:r>
              <a:rPr lang="en-US" sz="2800" dirty="0" smtClean="0"/>
              <a:t>Home Page: Select one of the “quick layouts”</a:t>
            </a:r>
          </a:p>
          <a:p>
            <a:pPr lvl="1"/>
            <a:r>
              <a:rPr lang="en-US" sz="2800" dirty="0" smtClean="0"/>
              <a:t>Go box: Select a specific layout option on a subject</a:t>
            </a:r>
          </a:p>
          <a:p>
            <a:pPr lvl="1"/>
            <a:r>
              <a:rPr lang="en-US" sz="2800" dirty="0" smtClean="0"/>
              <a:t>Guides menu: Select a specific guide (to open that panel)</a:t>
            </a:r>
          </a:p>
          <a:p>
            <a:pPr lvl="1"/>
            <a:r>
              <a:rPr lang="en-US" sz="2800" dirty="0" smtClean="0"/>
              <a:t>Layout Icon: Select a predefined (or saved layout option)</a:t>
            </a:r>
          </a:p>
          <a:p>
            <a:pPr lvl="1"/>
            <a:endParaRPr lang="en-US" sz="28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04"/>
          <a:stretch/>
        </p:blipFill>
        <p:spPr>
          <a:xfrm>
            <a:off x="1456245" y="5366402"/>
            <a:ext cx="4972051" cy="788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613651" y="5404616"/>
            <a:ext cx="274320" cy="2743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13651" y="5747176"/>
            <a:ext cx="274320" cy="2743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53987" y="5404616"/>
            <a:ext cx="277113" cy="616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5" y="1047751"/>
            <a:ext cx="4808220" cy="4821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Layouts, Panels and Icons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Work your way around the a bible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Work your way around a resources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Home Page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Go Box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Layouts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Word Study – English Example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Word Study – Hebrew Example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Word Study – Greek Example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2179" y="1047751"/>
            <a:ext cx="5274945" cy="48213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Passage Study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Exegetical Guide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Workflow – Basic Bible Study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Interactive Media – Psalms Explorer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Interactive Media – Proverbs Explorer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Timeline Tool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Passage Lists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Logos Web App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45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 Web App (https://app.logos.com)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5" y="1047751"/>
            <a:ext cx="3223895" cy="48213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complete set of </a:t>
            </a:r>
            <a:r>
              <a:rPr lang="en-US" sz="2800" u="sng" dirty="0" smtClean="0"/>
              <a:t>your</a:t>
            </a:r>
            <a:r>
              <a:rPr lang="en-US" sz="2800" dirty="0" smtClean="0"/>
              <a:t> resources and with limited tool and guide functionality available from any web interface </a:t>
            </a:r>
          </a:p>
          <a:p>
            <a:r>
              <a:rPr lang="en-US" sz="2800" dirty="0" smtClean="0"/>
              <a:t>(all your resources, notes,  highlights, etc. are maintained on the </a:t>
            </a:r>
            <a:r>
              <a:rPr lang="en-US" sz="2800" dirty="0" err="1" smtClean="0"/>
              <a:t>Faithlife</a:t>
            </a:r>
            <a:r>
              <a:rPr lang="en-US" sz="2800" dirty="0" smtClean="0"/>
              <a:t> servers)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981074"/>
            <a:ext cx="7510596" cy="532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5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54" y="85725"/>
            <a:ext cx="10513695" cy="809625"/>
          </a:xfrm>
        </p:spPr>
        <p:txBody>
          <a:bodyPr>
            <a:normAutofit/>
          </a:bodyPr>
          <a:lstStyle/>
          <a:p>
            <a:r>
              <a:rPr lang="en-US" dirty="0" smtClean="0"/>
              <a:t>Top 5 Things to consider in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Deep and/or Wide</a:t>
            </a:r>
          </a:p>
          <a:p>
            <a:pPr lvl="1" fontAlgn="ctr"/>
            <a:r>
              <a:rPr lang="en-US" sz="2800" dirty="0" smtClean="0"/>
              <a:t>Tailor to your needs and incrementally invest</a:t>
            </a:r>
            <a:endParaRPr lang="en-US" sz="2800" dirty="0"/>
          </a:p>
          <a:p>
            <a:pPr font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Get a Quick Start</a:t>
            </a:r>
          </a:p>
          <a:p>
            <a:pPr lvl="1" fontAlgn="ctr"/>
            <a:r>
              <a:rPr lang="en-US" sz="2800" u="sng" dirty="0" smtClean="0"/>
              <a:t>Master</a:t>
            </a:r>
            <a:r>
              <a:rPr lang="en-US" sz="2800" dirty="0" smtClean="0"/>
              <a:t> Basic Functionality and Essential Elements</a:t>
            </a:r>
            <a:endParaRPr lang="en-US" sz="2800" dirty="0"/>
          </a:p>
          <a:p>
            <a:pPr font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Have the necessary hardware</a:t>
            </a:r>
          </a:p>
          <a:p>
            <a:pPr lvl="1" fontAlgn="ctr"/>
            <a:r>
              <a:rPr lang="en-US" sz="2800" dirty="0" smtClean="0"/>
              <a:t>REALLY consider an SSD; Older PC hardware will frustrate you</a:t>
            </a:r>
            <a:endParaRPr lang="en-US" sz="2800" dirty="0"/>
          </a:p>
          <a:p>
            <a:pPr font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Understand the Source!!!!</a:t>
            </a:r>
          </a:p>
          <a:p>
            <a:pPr lvl="1" fontAlgn="ctr"/>
            <a:r>
              <a:rPr lang="en-US" sz="2800" dirty="0" smtClean="0"/>
              <a:t>Logos includes a range of different Biblical Perspectives </a:t>
            </a:r>
            <a:endParaRPr lang="en-US" sz="2800" dirty="0"/>
          </a:p>
          <a:p>
            <a:pPr font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Use as a </a:t>
            </a:r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</a:rPr>
              <a:t>tool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 for your Spirit-led personal growth</a:t>
            </a:r>
          </a:p>
          <a:p>
            <a:pPr lvl="1" fontAlgn="ctr"/>
            <a:r>
              <a:rPr lang="en-US" sz="2800" dirty="0" smtClean="0"/>
              <a:t>It’s power is in providing an efficient and integrated Study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88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Advantage of Training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4" y="1047751"/>
            <a:ext cx="11297285" cy="5128078"/>
          </a:xfrm>
        </p:spPr>
        <p:txBody>
          <a:bodyPr>
            <a:noAutofit/>
          </a:bodyPr>
          <a:lstStyle/>
          <a:p>
            <a:r>
              <a:rPr lang="en-US" dirty="0" smtClean="0"/>
              <a:t>For a nice 5 minute overview </a:t>
            </a:r>
            <a:r>
              <a:rPr lang="en-US" sz="2400" dirty="0" smtClean="0"/>
              <a:t>(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faithlifetv.com/media/488945</a:t>
            </a:r>
            <a:r>
              <a:rPr lang="en-US" sz="2400" dirty="0" smtClean="0"/>
              <a:t>)</a:t>
            </a:r>
          </a:p>
          <a:p>
            <a:r>
              <a:rPr lang="en-US" dirty="0" err="1" smtClean="0"/>
              <a:t>Quickstart</a:t>
            </a:r>
            <a:r>
              <a:rPr lang="en-US" dirty="0" smtClean="0"/>
              <a:t>: Master and Succeed </a:t>
            </a:r>
            <a:r>
              <a:rPr lang="en-US" sz="2400" dirty="0" smtClean="0"/>
              <a:t>(Type “</a:t>
            </a:r>
            <a:r>
              <a:rPr lang="en-US" sz="2400" dirty="0" err="1" smtClean="0"/>
              <a:t>Quickstart</a:t>
            </a:r>
            <a:r>
              <a:rPr lang="en-US" sz="2400" dirty="0" smtClean="0"/>
              <a:t>” in Go Box)</a:t>
            </a:r>
          </a:p>
          <a:p>
            <a:r>
              <a:rPr lang="en-US" dirty="0" smtClean="0"/>
              <a:t>Tons of on line help at Logos </a:t>
            </a:r>
            <a:r>
              <a:rPr lang="en-US" sz="2400" dirty="0" smtClean="0"/>
              <a:t>(Logos.com/pro)</a:t>
            </a:r>
          </a:p>
          <a:p>
            <a:r>
              <a:rPr lang="en-US" dirty="0" smtClean="0"/>
              <a:t>YouTube is your friend </a:t>
            </a:r>
            <a:r>
              <a:rPr lang="en-US" sz="2400" dirty="0" smtClean="0"/>
              <a:t>(search Logos 8)</a:t>
            </a:r>
          </a:p>
          <a:p>
            <a:r>
              <a:rPr lang="en-US" dirty="0" smtClean="0"/>
              <a:t>Facebook Groups on Tips and Tricks</a:t>
            </a:r>
          </a:p>
          <a:p>
            <a:r>
              <a:rPr lang="en-US" dirty="0" smtClean="0"/>
              <a:t>Moe Knows! ($) </a:t>
            </a:r>
            <a:r>
              <a:rPr lang="en-US" sz="2400" dirty="0" smtClean="0"/>
              <a:t>(mpseminars.com)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96" y="4468118"/>
            <a:ext cx="2078569" cy="56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19" y="3471384"/>
            <a:ext cx="3276620" cy="120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98326" y="5343526"/>
            <a:ext cx="7278914" cy="742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There is plenty of FREE help online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 Fundamentals Set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1006723"/>
            <a:ext cx="1446703" cy="147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12800" y="2873829"/>
            <a:ext cx="44123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For those who want to begin digging into Scripture for themselves, Logos 8 Fundamentals is the smart choice.</a:t>
            </a:r>
          </a:p>
          <a:p>
            <a:r>
              <a:rPr lang="en-US" dirty="0"/>
              <a:t>An essentials-only package, Fundamentals helps you find biblical insights fast without getting overwhelmed. It offers the breadth of what a good Bible study library should have but leaves the depth to other base packages, so that it remains more accessible and affordable.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03256" y="1110343"/>
            <a:ext cx="55807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library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Bibles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Commentaries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Bible Knowledge Commentary, New Bible Commentary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Bible dictionaries and </a:t>
            </a:r>
            <a:r>
              <a:rPr lang="en-US" dirty="0" smtClean="0"/>
              <a:t>encyclopedias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Baker Encyclopedia of the Bible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Dictionary of Bible Theme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Lexham Bible Dictionary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Devotionals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Theological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English translations and </a:t>
            </a:r>
            <a:r>
              <a:rPr lang="en-US" dirty="0" err="1" smtClean="0"/>
              <a:t>interlinears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CSB, ESV, LEB and KJV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more</a:t>
            </a:r>
          </a:p>
          <a:p>
            <a:endParaRPr lang="en-US" dirty="0" smtClean="0"/>
          </a:p>
          <a:p>
            <a:r>
              <a:rPr lang="en-US" sz="1400" dirty="0"/>
              <a:t>If you want some of our more advanced features, you’ll want to look into Logos 8 Starter or Logos 8 Bronze</a:t>
            </a:r>
          </a:p>
          <a:p>
            <a:endParaRPr lang="en-US" sz="1400" dirty="0"/>
          </a:p>
          <a:p>
            <a:r>
              <a:rPr lang="en-US" sz="1400" dirty="0"/>
              <a:t>Dynamic pricing is </a:t>
            </a:r>
            <a:r>
              <a:rPr lang="en-US" sz="1400" u="sng" dirty="0"/>
              <a:t>not available</a:t>
            </a:r>
            <a:r>
              <a:rPr lang="en-US" sz="1400" dirty="0"/>
              <a:t> for this product. However, you may qualify for special pricing.</a:t>
            </a:r>
          </a:p>
        </p:txBody>
      </p:sp>
    </p:spTree>
    <p:extLst>
      <p:ext uri="{BB962C8B-B14F-4D97-AF65-F5344CB8AC3E}">
        <p14:creationId xmlns:p14="http://schemas.microsoft.com/office/powerpoint/2010/main" val="36339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Background &amp; Logos Intro</a:t>
            </a:r>
          </a:p>
          <a:p>
            <a:r>
              <a:rPr lang="en-US" dirty="0" smtClean="0"/>
              <a:t>Stepping through the necessary</a:t>
            </a:r>
          </a:p>
          <a:p>
            <a:r>
              <a:rPr lang="en-US" dirty="0" smtClean="0"/>
              <a:t>Logos 8 </a:t>
            </a:r>
            <a:r>
              <a:rPr lang="en-US" dirty="0" err="1" smtClean="0"/>
              <a:t>Quickstart</a:t>
            </a:r>
            <a:endParaRPr lang="en-US" dirty="0" smtClean="0"/>
          </a:p>
          <a:p>
            <a:r>
              <a:rPr lang="en-US" dirty="0" smtClean="0"/>
              <a:t>Online Demo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17307" y="1323833"/>
            <a:ext cx="36371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For today…</a:t>
            </a: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 Watch</a:t>
            </a: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 Listen</a:t>
            </a:r>
          </a:p>
          <a:p>
            <a:pPr marL="342900" indent="-342900">
              <a:buAutoNum type="arabicPeriod"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 Ask Questions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          &amp;</a:t>
            </a:r>
          </a:p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Don’t sweat the details…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3890" y="893572"/>
            <a:ext cx="6188439" cy="5489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1006723"/>
            <a:ext cx="1478153" cy="147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 Starter Set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215" y="2667000"/>
            <a:ext cx="54006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Sale prices are dynamic, so you have to wait and see what is posted.  Recommend you setup </a:t>
            </a:r>
            <a:r>
              <a:rPr lang="en-US" dirty="0"/>
              <a:t>a free Logos </a:t>
            </a:r>
            <a:r>
              <a:rPr lang="en-US" dirty="0" smtClean="0"/>
              <a:t>account with a billing profile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www.logos.com/register</a:t>
            </a:r>
            <a:endParaRPr lang="en-US" u="sng" dirty="0" smtClean="0"/>
          </a:p>
          <a:p>
            <a:endParaRPr lang="en-US" u="sng" dirty="0"/>
          </a:p>
          <a:p>
            <a:r>
              <a:rPr lang="en-US" dirty="0" smtClean="0"/>
              <a:t>Recommend you work directly with Logos for the installation.  Feel free to get things set up and we will use the next class for beginners orientation.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Kirk’s Selections for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4" y="1047751"/>
            <a:ext cx="10905663" cy="48213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Topical Analysis of The Bible (in Starter)</a:t>
            </a:r>
          </a:p>
          <a:p>
            <a:r>
              <a:rPr lang="en-US" dirty="0" smtClean="0"/>
              <a:t>Commentaries to consider</a:t>
            </a:r>
          </a:p>
          <a:p>
            <a:pPr lvl="1"/>
            <a:r>
              <a:rPr lang="en-US" dirty="0" smtClean="0"/>
              <a:t>New International Commentary of OT/NT</a:t>
            </a:r>
          </a:p>
          <a:p>
            <a:pPr lvl="1"/>
            <a:r>
              <a:rPr lang="en-US" dirty="0" smtClean="0"/>
              <a:t>New American Commentary</a:t>
            </a:r>
          </a:p>
          <a:p>
            <a:pPr lvl="1"/>
            <a:r>
              <a:rPr lang="en-US" dirty="0" smtClean="0"/>
              <a:t>Baker Exegetical Commentary of NT</a:t>
            </a:r>
          </a:p>
          <a:p>
            <a:r>
              <a:rPr lang="en-US" dirty="0" smtClean="0"/>
              <a:t>The New Moody Atlas of the Bible</a:t>
            </a:r>
          </a:p>
          <a:p>
            <a:r>
              <a:rPr lang="en-US" dirty="0" smtClean="0"/>
              <a:t>The International Standard Bible Encyclopedia</a:t>
            </a:r>
          </a:p>
          <a:p>
            <a:r>
              <a:rPr lang="en-US" dirty="0" smtClean="0"/>
              <a:t>Talk thru the Bible</a:t>
            </a:r>
          </a:p>
          <a:p>
            <a:r>
              <a:rPr lang="en-US" dirty="0" smtClean="0"/>
              <a:t>A good systematic theology (Erickson, MacArthur, LST)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cap="all" dirty="0"/>
              <a:t>WHAT ARE DR. MICHAEL EASLEY’S TOP BOOK RECOMMENDATIONS</a:t>
            </a:r>
            <a:r>
              <a:rPr lang="en-US" sz="3200" b="1" cap="all" dirty="0" smtClean="0"/>
              <a:t>?  </a:t>
            </a:r>
            <a:r>
              <a:rPr lang="en-US" sz="2000" b="1" cap="all" dirty="0" smtClean="0"/>
              <a:t>(</a:t>
            </a:r>
            <a:r>
              <a:rPr lang="en-US" sz="2000" dirty="0">
                <a:hlinkClick r:id="rId2"/>
              </a:rPr>
              <a:t>https://michaelincontext.com/ask-dr-e-episode-10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0555" y="1047751"/>
            <a:ext cx="6084281" cy="4821344"/>
          </a:xfrm>
        </p:spPr>
        <p:txBody>
          <a:bodyPr>
            <a:noAutofit/>
          </a:bodyPr>
          <a:lstStyle/>
          <a:p>
            <a:pPr fontAlgn="base"/>
            <a:r>
              <a:rPr lang="en-US" sz="2000" dirty="0" smtClean="0"/>
              <a:t>AB </a:t>
            </a:r>
            <a:r>
              <a:rPr lang="en-US" sz="2000" dirty="0"/>
              <a:t>Bruce – Training of the 12 (free PDF)</a:t>
            </a:r>
          </a:p>
          <a:p>
            <a:pPr fontAlgn="base"/>
            <a:r>
              <a:rPr lang="en-US" sz="2000" dirty="0"/>
              <a:t>Any/all* of Derek </a:t>
            </a:r>
            <a:r>
              <a:rPr lang="en-US" sz="2000" dirty="0" err="1"/>
              <a:t>Kidner’s</a:t>
            </a:r>
            <a:r>
              <a:rPr lang="en-US" sz="2000" dirty="0"/>
              <a:t> Commentaries*</a:t>
            </a:r>
          </a:p>
          <a:p>
            <a:pPr fontAlgn="base"/>
            <a:r>
              <a:rPr lang="en-US" sz="2000" dirty="0"/>
              <a:t>Howard Hendricks – Living By the Book</a:t>
            </a:r>
          </a:p>
          <a:p>
            <a:pPr fontAlgn="base"/>
            <a:r>
              <a:rPr lang="en-US" sz="2000" dirty="0"/>
              <a:t>DE </a:t>
            </a:r>
            <a:r>
              <a:rPr lang="en-US" sz="2000" dirty="0" err="1"/>
              <a:t>Hiebert</a:t>
            </a:r>
            <a:r>
              <a:rPr lang="en-US" sz="2000" dirty="0"/>
              <a:t>- any/all of his commentaries*</a:t>
            </a:r>
          </a:p>
          <a:p>
            <a:pPr fontAlgn="base"/>
            <a:r>
              <a:rPr lang="en-US" sz="2000" dirty="0"/>
              <a:t>Anything by Ron Rhodes (Reasoning from the Scriptures)</a:t>
            </a:r>
          </a:p>
          <a:p>
            <a:pPr fontAlgn="base"/>
            <a:r>
              <a:rPr lang="en-US" sz="2000" b="1" u="sng" dirty="0"/>
              <a:t>A Single-Volume Theology Handbook</a:t>
            </a:r>
            <a:endParaRPr lang="en-US" sz="2000" dirty="0"/>
          </a:p>
          <a:p>
            <a:pPr fontAlgn="base"/>
            <a:r>
              <a:rPr lang="en-US" sz="2000" dirty="0"/>
              <a:t>Paul </a:t>
            </a:r>
            <a:r>
              <a:rPr lang="en-US" sz="2000" dirty="0" err="1"/>
              <a:t>Enns</a:t>
            </a:r>
            <a:r>
              <a:rPr lang="en-US" sz="2000" dirty="0"/>
              <a:t> Moody Handbook</a:t>
            </a:r>
          </a:p>
          <a:p>
            <a:pPr fontAlgn="base"/>
            <a:r>
              <a:rPr lang="en-US" sz="2000" dirty="0"/>
              <a:t>Wayne Grudem, Systematic Theology</a:t>
            </a:r>
          </a:p>
          <a:p>
            <a:pPr fontAlgn="base"/>
            <a:r>
              <a:rPr lang="en-US" sz="2000" dirty="0"/>
              <a:t>Charles </a:t>
            </a:r>
            <a:r>
              <a:rPr lang="en-US" sz="2000" dirty="0" smtClean="0"/>
              <a:t>Ryrie</a:t>
            </a:r>
            <a:r>
              <a:rPr lang="en-US" sz="2000" dirty="0"/>
              <a:t>, Basic Theology</a:t>
            </a:r>
          </a:p>
          <a:p>
            <a:pPr fontAlgn="base"/>
            <a:r>
              <a:rPr lang="en-US" sz="2000" dirty="0"/>
              <a:t>Floyd H. </a:t>
            </a:r>
            <a:r>
              <a:rPr lang="en-US" sz="2000" dirty="0" err="1"/>
              <a:t>Barackmann</a:t>
            </a:r>
            <a:r>
              <a:rPr lang="en-US" sz="2000" dirty="0"/>
              <a:t>, Practical Christian Theology</a:t>
            </a:r>
          </a:p>
          <a:p>
            <a:pPr fontAlgn="base"/>
            <a:r>
              <a:rPr lang="en-US" sz="2000" dirty="0"/>
              <a:t>Walter A. Elwell, Evangelical Dictionary of </a:t>
            </a:r>
            <a:r>
              <a:rPr lang="en-US" sz="2000" dirty="0" smtClean="0"/>
              <a:t>Theology</a:t>
            </a:r>
            <a:endParaRPr lang="en-US" sz="2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714836" y="1047751"/>
            <a:ext cx="4904509" cy="482134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000" b="1" u="sng" dirty="0" smtClean="0"/>
              <a:t>A commentary on the whole Bible*</a:t>
            </a:r>
            <a:endParaRPr lang="en-US" sz="2000" dirty="0" smtClean="0"/>
          </a:p>
          <a:p>
            <a:pPr fontAlgn="base"/>
            <a:r>
              <a:rPr lang="en-US" sz="2000" dirty="0" smtClean="0"/>
              <a:t>Moody Bible Commentary</a:t>
            </a:r>
          </a:p>
          <a:p>
            <a:pPr fontAlgn="base"/>
            <a:r>
              <a:rPr lang="en-US" sz="2000" dirty="0" smtClean="0"/>
              <a:t>Bible Knowledge Commentary</a:t>
            </a:r>
          </a:p>
          <a:p>
            <a:pPr fontAlgn="base"/>
            <a:r>
              <a:rPr lang="en-US" sz="2000" dirty="0" smtClean="0"/>
              <a:t>Talk Thru The Bible – Wilkinson + Boa</a:t>
            </a:r>
          </a:p>
          <a:p>
            <a:pPr fontAlgn="base"/>
            <a:r>
              <a:rPr lang="en-US" sz="2000" dirty="0" smtClean="0"/>
              <a:t>*Be sure to use a commentary that corresponds to the Bible translation you read.</a:t>
            </a:r>
          </a:p>
          <a:p>
            <a:pPr fontAlgn="base"/>
            <a:r>
              <a:rPr lang="en-US" sz="2000" b="1" u="sng" dirty="0" smtClean="0"/>
              <a:t>A book on prayer</a:t>
            </a:r>
            <a:endParaRPr lang="en-US" sz="2000" dirty="0" smtClean="0"/>
          </a:p>
          <a:p>
            <a:pPr fontAlgn="base"/>
            <a:r>
              <a:rPr lang="en-US" sz="2000" dirty="0" smtClean="0"/>
              <a:t>Dr. Ken Boa, Handbook to Prayer</a:t>
            </a:r>
          </a:p>
          <a:p>
            <a:pPr fontAlgn="base"/>
            <a:r>
              <a:rPr lang="en-US" sz="2000" dirty="0" smtClean="0"/>
              <a:t>The Valley of Vision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5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 rot="5400000">
            <a:off x="5811605" y="4417431"/>
            <a:ext cx="2443975" cy="1322739"/>
          </a:xfrm>
          <a:prstGeom prst="trapezoid">
            <a:avLst>
              <a:gd name="adj" fmla="val 48314"/>
            </a:avLst>
          </a:prstGeom>
          <a:gradFill>
            <a:gsLst>
              <a:gs pos="37000">
                <a:schemeClr val="bg1">
                  <a:lumMod val="8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rapezoid 2"/>
          <p:cNvSpPr/>
          <p:nvPr/>
        </p:nvSpPr>
        <p:spPr>
          <a:xfrm rot="16200000">
            <a:off x="2825519" y="1539814"/>
            <a:ext cx="2763063" cy="1556101"/>
          </a:xfrm>
          <a:prstGeom prst="trapezoid">
            <a:avLst>
              <a:gd name="adj" fmla="val 48314"/>
            </a:avLst>
          </a:prstGeom>
          <a:gradFill>
            <a:gsLst>
              <a:gs pos="87000">
                <a:srgbClr val="C0C0C0"/>
              </a:gs>
              <a:gs pos="73000">
                <a:schemeClr val="bg1">
                  <a:lumMod val="8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Bar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77807" y="464344"/>
            <a:ext cx="222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Psalm 68:15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47" y="833675"/>
            <a:ext cx="1701318" cy="555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637" y="936332"/>
            <a:ext cx="2958837" cy="5551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267" y="885944"/>
            <a:ext cx="2894387" cy="3412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 Single Corner Rectangle 3"/>
          <p:cNvSpPr/>
          <p:nvPr/>
        </p:nvSpPr>
        <p:spPr>
          <a:xfrm>
            <a:off x="298890" y="5340725"/>
            <a:ext cx="5061397" cy="888641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 places details of the context menu to a stand alone panel on the far right of display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640" y="3856813"/>
            <a:ext cx="2553354" cy="291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9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5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Lexham Survey of Theology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46" y="1075131"/>
            <a:ext cx="11506799" cy="491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7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5" y="1047751"/>
            <a:ext cx="3128645" cy="48213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can scan a book page or your computer screen and it will find the references (except where there is a line break) and then build you a passage list.  </a:t>
            </a:r>
          </a:p>
        </p:txBody>
      </p:sp>
      <p:pic>
        <p:nvPicPr>
          <p:cNvPr id="1027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047751"/>
            <a:ext cx="3830637" cy="511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1225551"/>
            <a:ext cx="2433638" cy="526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5347" y="3097368"/>
            <a:ext cx="695460" cy="148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09504" y="3052292"/>
            <a:ext cx="596867" cy="148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58641" y="3979571"/>
            <a:ext cx="695460" cy="148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749" y="1066799"/>
            <a:ext cx="4972051" cy="511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2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013" y="895350"/>
            <a:ext cx="3693929" cy="547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1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Kirk and Mary Streitmater</a:t>
            </a:r>
          </a:p>
          <a:p>
            <a:r>
              <a:rPr lang="en-US" dirty="0" smtClean="0"/>
              <a:t>IBC Members, have attended since 2000</a:t>
            </a:r>
          </a:p>
          <a:p>
            <a:r>
              <a:rPr lang="en-US" dirty="0" smtClean="0"/>
              <a:t>Retired Air Force </a:t>
            </a:r>
          </a:p>
          <a:p>
            <a:r>
              <a:rPr lang="en-US" dirty="0" smtClean="0"/>
              <a:t>Senior Program Manager</a:t>
            </a:r>
          </a:p>
          <a:p>
            <a:r>
              <a:rPr lang="en-US" dirty="0" smtClean="0"/>
              <a:t>Currently enrolled at Dallas Theological Seminary</a:t>
            </a:r>
          </a:p>
          <a:p>
            <a:pPr lvl="1"/>
            <a:r>
              <a:rPr lang="en-US" dirty="0" smtClean="0"/>
              <a:t>Includes Logos 8 seminary package that conveys at graduation (will use for week 1 demonstration)</a:t>
            </a:r>
          </a:p>
          <a:p>
            <a:pPr lvl="1"/>
            <a:r>
              <a:rPr lang="en-US" dirty="0" smtClean="0"/>
              <a:t>3-year program concurrent with work and travel</a:t>
            </a:r>
          </a:p>
        </p:txBody>
      </p:sp>
    </p:spTree>
    <p:extLst>
      <p:ext uri="{BB962C8B-B14F-4D97-AF65-F5344CB8AC3E}">
        <p14:creationId xmlns:p14="http://schemas.microsoft.com/office/powerpoint/2010/main" val="13606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Logos.com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1" y="1285875"/>
            <a:ext cx="4229554" cy="4530328"/>
          </a:xfrm>
        </p:spPr>
        <p:txBody>
          <a:bodyPr/>
          <a:lstStyle/>
          <a:p>
            <a:r>
              <a:rPr lang="en-US" sz="2250" dirty="0"/>
              <a:t>Provides the most robust and integrated set of bible study and doctrinal resources, books and tools where a single click can open dictionaries, commentaries, lexicons, and step-by-step guides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2" y="1071563"/>
            <a:ext cx="7098163" cy="443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4" y="3642305"/>
            <a:ext cx="4232672" cy="22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Logos?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5" y="1047751"/>
            <a:ext cx="10058400" cy="1699053"/>
          </a:xfrm>
        </p:spPr>
        <p:txBody>
          <a:bodyPr>
            <a:noAutofit/>
          </a:bodyPr>
          <a:lstStyle/>
          <a:p>
            <a:r>
              <a:rPr lang="en-US" dirty="0"/>
              <a:t>Logos Bible Software </a:t>
            </a:r>
            <a:r>
              <a:rPr lang="en-US" dirty="0" smtClean="0"/>
              <a:t>is a </a:t>
            </a:r>
            <a:r>
              <a:rPr lang="en-US" u="sng" dirty="0" smtClean="0"/>
              <a:t>tool</a:t>
            </a:r>
            <a:r>
              <a:rPr lang="en-US" dirty="0" smtClean="0"/>
              <a:t> that combines a digital library of resources indexed to an integrated set of tools and features to support the study of: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55" y="3104944"/>
            <a:ext cx="5574010" cy="2998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7720" y="2590595"/>
            <a:ext cx="453009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pperplate Gothic Bold" panose="020E0705020206020404" pitchFamily="34" charset="0"/>
              </a:rPr>
              <a:t>Scripture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pperplate Gothic Bold" panose="020E0705020206020404" pitchFamily="34" charset="0"/>
              </a:rPr>
              <a:t>Theology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pperplate Gothic Bold" panose="020E0705020206020404" pitchFamily="34" charset="0"/>
              </a:rPr>
              <a:t>Biblical events, places and things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pperplate Gothic Bold" panose="020E0705020206020404" pitchFamily="34" charset="0"/>
              </a:rPr>
              <a:t>Original language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3"/>
              </a:rPr>
              <a:t>https://faithlifetv.com/media/677363</a:t>
            </a:r>
            <a:endParaRPr lang="en-US" sz="28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loud Callout 55"/>
          <p:cNvSpPr/>
          <p:nvPr/>
        </p:nvSpPr>
        <p:spPr>
          <a:xfrm>
            <a:off x="1130413" y="2604690"/>
            <a:ext cx="1694295" cy="1549576"/>
          </a:xfrm>
          <a:prstGeom prst="cloudCallout">
            <a:avLst>
              <a:gd name="adj1" fmla="val 29060"/>
              <a:gd name="adj2" fmla="val -2083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us live here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Logos can progress to your preferred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147" y="1094848"/>
            <a:ext cx="9672853" cy="41388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cap="small" dirty="0" smtClean="0"/>
              <a:t>                  </a:t>
            </a:r>
            <a:r>
              <a:rPr lang="en-US" sz="3200" b="1" cap="small" dirty="0" smtClean="0">
                <a:solidFill>
                  <a:schemeClr val="bg2">
                    <a:lumMod val="50000"/>
                  </a:schemeClr>
                </a:solidFill>
              </a:rPr>
              <a:t>Advanced Language Study </a:t>
            </a:r>
          </a:p>
          <a:p>
            <a:pPr marL="2003425" indent="-90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Morphology, Hebrew/Greek Structure,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Discourse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features)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cap="small" dirty="0" smtClean="0"/>
              <a:t>             </a:t>
            </a:r>
            <a:r>
              <a:rPr lang="en-US" sz="3200" b="1" cap="small" dirty="0" smtClean="0">
                <a:solidFill>
                  <a:schemeClr val="bg2">
                    <a:lumMod val="50000"/>
                  </a:schemeClr>
                </a:solidFill>
              </a:rPr>
              <a:t>Language Study </a:t>
            </a:r>
          </a:p>
          <a:p>
            <a:pPr marL="1487488" indent="-90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Interlinear,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Hermeneutics,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Louw-Nida,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Seminary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Study, Structure, Genre)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cap="small" dirty="0" smtClean="0"/>
              <a:t>         </a:t>
            </a:r>
            <a:r>
              <a:rPr lang="en-US" sz="3200" b="1" cap="small" dirty="0" smtClean="0">
                <a:solidFill>
                  <a:schemeClr val="bg2">
                    <a:lumMod val="50000"/>
                  </a:schemeClr>
                </a:solidFill>
              </a:rPr>
              <a:t>Passage/Themed Study </a:t>
            </a:r>
          </a:p>
          <a:p>
            <a:pPr marL="1089025" indent="-90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Topics,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Factbooks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Theology,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Apologetics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Timelines, Patristic,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Pericopes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cap="small" dirty="0" smtClean="0"/>
              <a:t>    </a:t>
            </a:r>
            <a:r>
              <a:rPr lang="en-US" sz="3200" b="1" cap="small" dirty="0" smtClean="0">
                <a:solidFill>
                  <a:schemeClr val="bg2">
                    <a:lumMod val="50000"/>
                  </a:schemeClr>
                </a:solidFill>
              </a:rPr>
              <a:t>Linked Study </a:t>
            </a:r>
          </a:p>
          <a:p>
            <a:pPr marL="573088" indent="-90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basic doctrine, study bible, searches, 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word/concordance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text comparison)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cap="small" dirty="0" smtClean="0">
                <a:solidFill>
                  <a:schemeClr val="bg2">
                    <a:lumMod val="50000"/>
                  </a:schemeClr>
                </a:solidFill>
              </a:rPr>
              <a:t>Basic Study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(indexed Bible, commentary, dictionary, search, devotional, notes, highlighting, interactives)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034" y="4246829"/>
            <a:ext cx="145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/>
              <a:t>Fundamentals</a:t>
            </a:r>
            <a:endParaRPr lang="en-US" cap="small" dirty="0"/>
          </a:p>
        </p:txBody>
      </p:sp>
      <p:sp>
        <p:nvSpPr>
          <p:cNvPr id="31" name="Down Arrow 30"/>
          <p:cNvSpPr/>
          <p:nvPr/>
        </p:nvSpPr>
        <p:spPr>
          <a:xfrm flipV="1">
            <a:off x="1" y="1838518"/>
            <a:ext cx="389033" cy="307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3022" y="3162090"/>
            <a:ext cx="85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/>
              <a:t>Starter</a:t>
            </a:r>
            <a:endParaRPr lang="en-US" cap="small" dirty="0"/>
          </a:p>
        </p:txBody>
      </p:sp>
      <p:sp>
        <p:nvSpPr>
          <p:cNvPr id="33" name="TextBox 32"/>
          <p:cNvSpPr txBox="1"/>
          <p:nvPr/>
        </p:nvSpPr>
        <p:spPr>
          <a:xfrm rot="20465232">
            <a:off x="351258" y="2168530"/>
            <a:ext cx="373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Bronze, Silver, Gold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814943" y="3095884"/>
            <a:ext cx="201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Features/Resources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305717" y="4146455"/>
            <a:ext cx="3082" cy="76617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775489" y="3380284"/>
            <a:ext cx="3082" cy="76617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247642" y="2614113"/>
            <a:ext cx="3082" cy="76617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191947" y="1072348"/>
            <a:ext cx="3082" cy="76617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719795" y="1838519"/>
            <a:ext cx="3082" cy="76617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279383" y="4146455"/>
            <a:ext cx="52573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749401" y="3365996"/>
            <a:ext cx="52573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221800" y="2604690"/>
            <a:ext cx="52573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694199" y="1838519"/>
            <a:ext cx="52573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165961" y="1072348"/>
            <a:ext cx="52573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94753" y="4941140"/>
            <a:ext cx="138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+ Targeted</a:t>
            </a:r>
          </a:p>
          <a:p>
            <a:r>
              <a:rPr lang="en-US" cap="small" dirty="0"/>
              <a:t> </a:t>
            </a:r>
            <a:r>
              <a:rPr lang="en-US" cap="small" dirty="0" smtClean="0"/>
              <a:t>  Resources</a:t>
            </a:r>
            <a:endParaRPr lang="en-US" cap="small" dirty="0"/>
          </a:p>
        </p:txBody>
      </p:sp>
      <p:sp>
        <p:nvSpPr>
          <p:cNvPr id="55" name="Rectangle 54"/>
          <p:cNvSpPr/>
          <p:nvPr/>
        </p:nvSpPr>
        <p:spPr>
          <a:xfrm>
            <a:off x="2095500" y="5518150"/>
            <a:ext cx="8528050" cy="742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Tailor Your Features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42364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55" y="85725"/>
            <a:ext cx="10523674" cy="809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Stepping through the necessary things to know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8760" y="2184402"/>
            <a:ext cx="3548743" cy="31069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54" y="2184401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Basic Functionality:  </a:t>
            </a:r>
            <a:endParaRPr lang="en-US" sz="2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0390" y="2598052"/>
            <a:ext cx="3306313" cy="259805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Layouts, Panels &amp; Icons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Prioritized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Home Page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Go Box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Guides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Tools and Docs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 QUICKSTART X 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65783" y="2184402"/>
            <a:ext cx="3840449" cy="3106957"/>
            <a:chOff x="4265783" y="2184402"/>
            <a:chExt cx="3840449" cy="3106957"/>
          </a:xfrm>
        </p:grpSpPr>
        <p:sp>
          <p:nvSpPr>
            <p:cNvPr id="17" name="Rectangle 16"/>
            <p:cNvSpPr/>
            <p:nvPr/>
          </p:nvSpPr>
          <p:spPr>
            <a:xfrm>
              <a:off x="4265783" y="2184404"/>
              <a:ext cx="3840449" cy="31069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7539" y="2184402"/>
              <a:ext cx="3474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Essential Things to Know:  </a:t>
              </a:r>
              <a:endParaRPr lang="en-US" sz="2400" dirty="0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4442431" y="2583535"/>
              <a:ext cx="3487151" cy="2598057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3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Linking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Right Click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Basic Search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/>
                <a:t> </a:t>
              </a:r>
              <a:r>
                <a:rPr lang="en-US" sz="2400" dirty="0" smtClean="0"/>
                <a:t>Hover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Information/Context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/>
                <a:t> </a:t>
              </a:r>
              <a:r>
                <a:rPr lang="en-US" sz="2400" dirty="0" smtClean="0"/>
                <a:t>Shortcut bar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/>
                <a:t> </a:t>
              </a:r>
              <a:r>
                <a:rPr lang="en-US" sz="2400" dirty="0" smtClean="0"/>
                <a:t>Highlights/Notes/Tagging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04512" y="2184400"/>
            <a:ext cx="3548743" cy="3106956"/>
            <a:chOff x="8404512" y="2184400"/>
            <a:chExt cx="3548743" cy="3106956"/>
          </a:xfrm>
        </p:grpSpPr>
        <p:sp>
          <p:nvSpPr>
            <p:cNvPr id="20" name="Rectangle 19"/>
            <p:cNvSpPr/>
            <p:nvPr/>
          </p:nvSpPr>
          <p:spPr>
            <a:xfrm>
              <a:off x="8404512" y="2184401"/>
              <a:ext cx="3548743" cy="31069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19206" y="2184400"/>
              <a:ext cx="2108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Cool Features:  </a:t>
              </a:r>
              <a:endParaRPr lang="en-US" sz="2400" dirty="0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8596142" y="2598051"/>
              <a:ext cx="3306313" cy="2598057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3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Shortcuts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/>
                <a:t> </a:t>
              </a:r>
              <a:r>
                <a:rPr lang="en-US" sz="2400" dirty="0" smtClean="0"/>
                <a:t>Specific Resources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/>
                <a:t> </a:t>
              </a:r>
              <a:r>
                <a:rPr lang="en-US" sz="2400" dirty="0" smtClean="0"/>
                <a:t>Advanced Search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/>
                <a:t> </a:t>
              </a:r>
              <a:r>
                <a:rPr lang="en-US" sz="2400" dirty="0" smtClean="0"/>
                <a:t>Interactive Media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Passage Analysis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Bible Browser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sz="2400" dirty="0" smtClean="0"/>
                <a:t> Floating Windows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73" y="3377294"/>
            <a:ext cx="1362166" cy="173156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07143" y="1255102"/>
            <a:ext cx="10755086" cy="742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Build on </a:t>
            </a:r>
            <a:r>
              <a:rPr lang="en-US" sz="3600" cap="sm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Basic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and </a:t>
            </a:r>
            <a:r>
              <a:rPr lang="en-US" sz="3600" cap="small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Essential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items…and practice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5" y="1047751"/>
            <a:ext cx="3091591" cy="4821344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 perfect jumping off point!!!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14" y="1001599"/>
            <a:ext cx="8284565" cy="528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722146" y="1760561"/>
            <a:ext cx="843030" cy="2729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22146" y="4258101"/>
            <a:ext cx="843030" cy="2729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74630" y="1154938"/>
            <a:ext cx="290295" cy="2644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864845" y="2033516"/>
            <a:ext cx="1347997" cy="3548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732060" y="4462817"/>
            <a:ext cx="2115403" cy="11873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55" y="1047751"/>
            <a:ext cx="2713146" cy="4821344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You digital library that is sorted and organized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Where you prioritize your resources!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(CTRL – L)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99" y="988584"/>
            <a:ext cx="8351871" cy="532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9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2" y="228600"/>
            <a:ext cx="10058400" cy="641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" name="Line Callout 2 63"/>
          <p:cNvSpPr/>
          <p:nvPr/>
        </p:nvSpPr>
        <p:spPr>
          <a:xfrm flipH="1">
            <a:off x="8409928" y="1820213"/>
            <a:ext cx="1173760" cy="561975"/>
          </a:xfrm>
          <a:prstGeom prst="borderCallout2">
            <a:avLst>
              <a:gd name="adj1" fmla="val 18750"/>
              <a:gd name="adj2" fmla="val -7096"/>
              <a:gd name="adj3" fmla="val 18750"/>
              <a:gd name="adj4" fmla="val -16667"/>
              <a:gd name="adj5" fmla="val -195000"/>
              <a:gd name="adj6" fmla="val -40910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Layouts Menu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Line Callout 2 64"/>
          <p:cNvSpPr/>
          <p:nvPr/>
        </p:nvSpPr>
        <p:spPr>
          <a:xfrm>
            <a:off x="10956865" y="194800"/>
            <a:ext cx="1113332" cy="2865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127"/>
              <a:gd name="adj6" fmla="val -36999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All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Line Callout 2 65"/>
          <p:cNvSpPr/>
          <p:nvPr/>
        </p:nvSpPr>
        <p:spPr>
          <a:xfrm>
            <a:off x="2530099" y="1233003"/>
            <a:ext cx="993010" cy="2465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0919"/>
              <a:gd name="adj6" fmla="val -31581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897419" y="341085"/>
            <a:ext cx="10059446" cy="2457686"/>
            <a:chOff x="1013427" y="341085"/>
            <a:chExt cx="10059446" cy="2457686"/>
          </a:xfrm>
        </p:grpSpPr>
        <p:sp>
          <p:nvSpPr>
            <p:cNvPr id="7" name="Rectangle 6"/>
            <p:cNvSpPr/>
            <p:nvPr/>
          </p:nvSpPr>
          <p:spPr>
            <a:xfrm>
              <a:off x="1013427" y="341085"/>
              <a:ext cx="10059446" cy="464004"/>
            </a:xfrm>
            <a:prstGeom prst="rect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Line Callout 2 66"/>
            <p:cNvSpPr/>
            <p:nvPr/>
          </p:nvSpPr>
          <p:spPr>
            <a:xfrm>
              <a:off x="5254206" y="2359457"/>
              <a:ext cx="1788015" cy="43931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45226"/>
                <a:gd name="adj6" fmla="val -41525"/>
              </a:avLst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Instrument Panel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584312" y="413267"/>
            <a:ext cx="3415105" cy="1212681"/>
            <a:chOff x="5700320" y="413267"/>
            <a:chExt cx="3415105" cy="1212681"/>
          </a:xfrm>
        </p:grpSpPr>
        <p:sp>
          <p:nvSpPr>
            <p:cNvPr id="9" name="Rectangle 8"/>
            <p:cNvSpPr/>
            <p:nvPr/>
          </p:nvSpPr>
          <p:spPr>
            <a:xfrm>
              <a:off x="5700320" y="413267"/>
              <a:ext cx="3415105" cy="310634"/>
            </a:xfrm>
            <a:prstGeom prst="rect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Line Callout 2 67"/>
            <p:cNvSpPr/>
            <p:nvPr/>
          </p:nvSpPr>
          <p:spPr>
            <a:xfrm>
              <a:off x="7939056" y="1063973"/>
              <a:ext cx="1173760" cy="56197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61990"/>
                <a:gd name="adj6" fmla="val -19888"/>
              </a:avLst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Shortcuts Bar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9" name="Line Callout 2 68"/>
          <p:cNvSpPr/>
          <p:nvPr/>
        </p:nvSpPr>
        <p:spPr>
          <a:xfrm>
            <a:off x="1633581" y="1724144"/>
            <a:ext cx="1789270" cy="2623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8618"/>
              <a:gd name="adj6" fmla="val 5734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(CTRL – L)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Line Callout 2 71"/>
          <p:cNvSpPr/>
          <p:nvPr/>
        </p:nvSpPr>
        <p:spPr>
          <a:xfrm>
            <a:off x="1023589" y="2267485"/>
            <a:ext cx="993010" cy="2465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21184"/>
              <a:gd name="adj6" fmla="val 40040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Line Callout 2 72"/>
          <p:cNvSpPr/>
          <p:nvPr/>
        </p:nvSpPr>
        <p:spPr>
          <a:xfrm>
            <a:off x="3817589" y="2295647"/>
            <a:ext cx="993010" cy="2465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56502"/>
              <a:gd name="adj6" fmla="val -24272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Box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Line Callout 2 75"/>
          <p:cNvSpPr/>
          <p:nvPr/>
        </p:nvSpPr>
        <p:spPr>
          <a:xfrm>
            <a:off x="5584312" y="1233003"/>
            <a:ext cx="993010" cy="2465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0919"/>
              <a:gd name="adj6" fmla="val -31581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Line Callout 2 76"/>
          <p:cNvSpPr/>
          <p:nvPr/>
        </p:nvSpPr>
        <p:spPr>
          <a:xfrm>
            <a:off x="5235969" y="1600854"/>
            <a:ext cx="993010" cy="2465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8076"/>
              <a:gd name="adj6" fmla="val -43274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Line Callout 2 77"/>
          <p:cNvSpPr/>
          <p:nvPr/>
        </p:nvSpPr>
        <p:spPr>
          <a:xfrm>
            <a:off x="4960591" y="1977912"/>
            <a:ext cx="993010" cy="2465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21119"/>
              <a:gd name="adj6" fmla="val -52775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Line Callout 2 78"/>
          <p:cNvSpPr/>
          <p:nvPr/>
        </p:nvSpPr>
        <p:spPr>
          <a:xfrm flipH="1">
            <a:off x="10256046" y="1828799"/>
            <a:ext cx="1173760" cy="561975"/>
          </a:xfrm>
          <a:prstGeom prst="borderCallout2">
            <a:avLst>
              <a:gd name="adj1" fmla="val 18750"/>
              <a:gd name="adj2" fmla="val -7096"/>
              <a:gd name="adj3" fmla="val 18750"/>
              <a:gd name="adj4" fmla="val -16667"/>
              <a:gd name="adj5" fmla="val -201457"/>
              <a:gd name="adj6" fmla="val 51832"/>
            </a:avLst>
          </a:prstGeom>
          <a:solidFill>
            <a:schemeClr val="bg2">
              <a:lumMod val="5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Menu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4519322" y="1698441"/>
            <a:ext cx="3912486" cy="2483213"/>
            <a:chOff x="4519322" y="1698441"/>
            <a:chExt cx="3912486" cy="2483213"/>
          </a:xfrm>
        </p:grpSpPr>
        <p:sp>
          <p:nvSpPr>
            <p:cNvPr id="82" name="Down Arrow 81"/>
            <p:cNvSpPr/>
            <p:nvPr/>
          </p:nvSpPr>
          <p:spPr>
            <a:xfrm rot="9539847">
              <a:off x="4519322" y="2581088"/>
              <a:ext cx="302985" cy="978408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wn Arrow 82"/>
            <p:cNvSpPr/>
            <p:nvPr/>
          </p:nvSpPr>
          <p:spPr>
            <a:xfrm rot="12060153" flipH="1">
              <a:off x="7448471" y="1698441"/>
              <a:ext cx="268813" cy="1745722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wn Arrow 83"/>
            <p:cNvSpPr/>
            <p:nvPr/>
          </p:nvSpPr>
          <p:spPr>
            <a:xfrm rot="12060153" flipH="1">
              <a:off x="8162995" y="2435932"/>
              <a:ext cx="268813" cy="1745722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238278" y="3116506"/>
            <a:ext cx="3824514" cy="280076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3</a:t>
            </a:r>
          </a:p>
          <a:p>
            <a:pPr marL="342900" indent="-342900"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Box</a:t>
            </a:r>
          </a:p>
          <a:p>
            <a:pPr marL="342900" indent="-342900"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Shortcuts Bar</a:t>
            </a:r>
          </a:p>
          <a:p>
            <a:pPr marL="342900" indent="-342900">
              <a:buAutoNum type="arabicPeriod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 Menu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468" y="3434347"/>
            <a:ext cx="2572603" cy="200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The Instrument Panel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9" grpId="0" animBg="1"/>
      <p:bldP spid="72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7981</TotalTime>
  <Words>1373</Words>
  <Application>Microsoft Office PowerPoint</Application>
  <PresentationFormat>Widescreen</PresentationFormat>
  <Paragraphs>251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Cambria</vt:lpstr>
      <vt:lpstr>Cambria Math</vt:lpstr>
      <vt:lpstr>Copperplate Gothic Bold</vt:lpstr>
      <vt:lpstr>Franklin Gothic Book</vt:lpstr>
      <vt:lpstr>Wingdings</vt:lpstr>
      <vt:lpstr>Retrospect</vt:lpstr>
      <vt:lpstr>Logos Demonstration</vt:lpstr>
      <vt:lpstr>Agenda</vt:lpstr>
      <vt:lpstr>Background</vt:lpstr>
      <vt:lpstr>What is Logos?</vt:lpstr>
      <vt:lpstr>Logos can progress to your preferred level</vt:lpstr>
      <vt:lpstr>Stepping through the necessary things to know</vt:lpstr>
      <vt:lpstr>Home Page</vt:lpstr>
      <vt:lpstr>Library</vt:lpstr>
      <vt:lpstr>PowerPoint Presentation</vt:lpstr>
      <vt:lpstr>PowerPoint Presentation</vt:lpstr>
      <vt:lpstr>Panel Toolbar</vt:lpstr>
      <vt:lpstr>Context Menu</vt:lpstr>
      <vt:lpstr>Logos 8 Quick Start (type “quickstart” in go box)</vt:lpstr>
      <vt:lpstr>Three ways to study the bible</vt:lpstr>
      <vt:lpstr>Demo</vt:lpstr>
      <vt:lpstr>Logos Web App (https://app.logos.com)</vt:lpstr>
      <vt:lpstr>Top 5 Things to consider in getting started</vt:lpstr>
      <vt:lpstr>Take Advantage of Training Resources</vt:lpstr>
      <vt:lpstr>Logos Fundamentals Set</vt:lpstr>
      <vt:lpstr>Logos Starter Set</vt:lpstr>
      <vt:lpstr>Getting started…</vt:lpstr>
      <vt:lpstr>PowerPoint Presentation</vt:lpstr>
      <vt:lpstr>Kirk’s Selections for Resources</vt:lpstr>
      <vt:lpstr>WHAT ARE DR. MICHAEL EASLEY’S TOP BOOK RECOMMENDATIONS?  (https://michaelincontext.com/ask-dr-e-episode-10/)</vt:lpstr>
      <vt:lpstr>Information Bar</vt:lpstr>
      <vt:lpstr>Lexham Survey of Theology</vt:lpstr>
      <vt:lpstr>Reference Scanner</vt:lpstr>
      <vt:lpstr>Guides</vt:lpstr>
      <vt:lpstr>Tools and References </vt:lpstr>
      <vt:lpstr>Logos.com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streitmaterk</dc:creator>
  <cp:lastModifiedBy>streitmaterk</cp:lastModifiedBy>
  <cp:revision>126</cp:revision>
  <cp:lastPrinted>2020-06-28T02:56:15Z</cp:lastPrinted>
  <dcterms:created xsi:type="dcterms:W3CDTF">2020-03-11T20:54:49Z</dcterms:created>
  <dcterms:modified xsi:type="dcterms:W3CDTF">2020-06-28T13:28:27Z</dcterms:modified>
</cp:coreProperties>
</file>