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2"/>
  </p:notesMasterIdLst>
  <p:handoutMasterIdLst>
    <p:handoutMasterId r:id="rId33"/>
  </p:handoutMasterIdLst>
  <p:sldIdLst>
    <p:sldId id="330" r:id="rId2"/>
    <p:sldId id="420" r:id="rId3"/>
    <p:sldId id="388" r:id="rId4"/>
    <p:sldId id="393" r:id="rId5"/>
    <p:sldId id="395" r:id="rId6"/>
    <p:sldId id="392" r:id="rId7"/>
    <p:sldId id="396" r:id="rId8"/>
    <p:sldId id="410" r:id="rId9"/>
    <p:sldId id="411" r:id="rId10"/>
    <p:sldId id="412" r:id="rId11"/>
    <p:sldId id="398" r:id="rId12"/>
    <p:sldId id="407" r:id="rId13"/>
    <p:sldId id="408" r:id="rId14"/>
    <p:sldId id="413" r:id="rId15"/>
    <p:sldId id="414" r:id="rId16"/>
    <p:sldId id="400" r:id="rId17"/>
    <p:sldId id="399" r:id="rId18"/>
    <p:sldId id="401" r:id="rId19"/>
    <p:sldId id="415" r:id="rId20"/>
    <p:sldId id="402" r:id="rId21"/>
    <p:sldId id="417" r:id="rId22"/>
    <p:sldId id="403" r:id="rId23"/>
    <p:sldId id="409" r:id="rId24"/>
    <p:sldId id="404" r:id="rId25"/>
    <p:sldId id="418" r:id="rId26"/>
    <p:sldId id="419" r:id="rId27"/>
    <p:sldId id="406" r:id="rId28"/>
    <p:sldId id="405" r:id="rId29"/>
    <p:sldId id="387" r:id="rId30"/>
    <p:sldId id="421" r:id="rId31"/>
  </p:sldIdLst>
  <p:sldSz cx="13004800" cy="7315200"/>
  <p:notesSz cx="7077075" cy="9363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304"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CC66"/>
    <a:srgbClr val="CCECFF"/>
    <a:srgbClr val="00CC00"/>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89478" autoAdjust="0"/>
  </p:normalViewPr>
  <p:slideViewPr>
    <p:cSldViewPr>
      <p:cViewPr varScale="1">
        <p:scale>
          <a:sx n="74" d="100"/>
          <a:sy n="74" d="100"/>
        </p:scale>
        <p:origin x="255" y="30"/>
      </p:cViewPr>
      <p:guideLst>
        <p:guide orient="horz" pos="2304"/>
        <p:guide pos="4096"/>
      </p:guideLst>
    </p:cSldViewPr>
  </p:slideViewPr>
  <p:notesTextViewPr>
    <p:cViewPr>
      <p:scale>
        <a:sx n="3" d="2"/>
        <a:sy n="3" d="2"/>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defRPr sz="1200"/>
            </a:lvl1pPr>
          </a:lstStyle>
          <a:p>
            <a:endParaRPr lang="en-US"/>
          </a:p>
        </p:txBody>
      </p:sp>
      <p:sp>
        <p:nvSpPr>
          <p:cNvPr id="18435" name="Rectangle 3"/>
          <p:cNvSpPr>
            <a:spLocks noGrp="1" noChangeArrowheads="1"/>
          </p:cNvSpPr>
          <p:nvPr>
            <p:ph type="dt" sz="quarter" idx="1"/>
          </p:nvPr>
        </p:nvSpPr>
        <p:spPr bwMode="auto">
          <a:xfrm>
            <a:off x="4008705"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a:defRPr sz="1200"/>
            </a:lvl1pPr>
          </a:lstStyle>
          <a:p>
            <a:endParaRPr lang="en-US"/>
          </a:p>
        </p:txBody>
      </p:sp>
      <p:sp>
        <p:nvSpPr>
          <p:cNvPr id="18436" name="Rectangle 4"/>
          <p:cNvSpPr>
            <a:spLocks noGrp="1" noChangeArrowheads="1"/>
          </p:cNvSpPr>
          <p:nvPr>
            <p:ph type="ftr" sz="quarter" idx="2"/>
          </p:nvPr>
        </p:nvSpPr>
        <p:spPr bwMode="auto">
          <a:xfrm>
            <a:off x="0"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defRPr sz="1200"/>
            </a:lvl1pPr>
          </a:lstStyle>
          <a:p>
            <a:endParaRPr lang="en-US"/>
          </a:p>
        </p:txBody>
      </p:sp>
      <p:sp>
        <p:nvSpPr>
          <p:cNvPr id="18437" name="Rectangle 5"/>
          <p:cNvSpPr>
            <a:spLocks noGrp="1" noChangeArrowheads="1"/>
          </p:cNvSpPr>
          <p:nvPr>
            <p:ph type="sldNum" sz="quarter" idx="3"/>
          </p:nvPr>
        </p:nvSpPr>
        <p:spPr bwMode="auto">
          <a:xfrm>
            <a:off x="4008705"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a:defRPr sz="1200"/>
            </a:lvl1pPr>
          </a:lstStyle>
          <a:p>
            <a:fld id="{D7CD459D-E2F3-4FE0-BAEB-5D23A90BE640}" type="slidenum">
              <a:rPr lang="en-US"/>
              <a:pPr/>
              <a:t>‹#›</a:t>
            </a:fld>
            <a:endParaRPr lang="en-US"/>
          </a:p>
        </p:txBody>
      </p:sp>
    </p:spTree>
    <p:extLst>
      <p:ext uri="{BB962C8B-B14F-4D97-AF65-F5344CB8AC3E}">
        <p14:creationId xmlns:p14="http://schemas.microsoft.com/office/powerpoint/2010/main" val="390939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defRPr sz="1200"/>
            </a:lvl1pPr>
          </a:lstStyle>
          <a:p>
            <a:endParaRPr lang="en-US"/>
          </a:p>
        </p:txBody>
      </p:sp>
      <p:sp>
        <p:nvSpPr>
          <p:cNvPr id="45059" name="Rectangle 3"/>
          <p:cNvSpPr>
            <a:spLocks noGrp="1" noChangeArrowheads="1"/>
          </p:cNvSpPr>
          <p:nvPr>
            <p:ph type="dt" idx="1"/>
          </p:nvPr>
        </p:nvSpPr>
        <p:spPr bwMode="auto">
          <a:xfrm>
            <a:off x="4008705"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a:defRPr sz="1200"/>
            </a:lvl1pPr>
          </a:lstStyle>
          <a:p>
            <a:endParaRPr lang="en-US"/>
          </a:p>
        </p:txBody>
      </p:sp>
      <p:sp>
        <p:nvSpPr>
          <p:cNvPr id="45060" name="Rectangle 4"/>
          <p:cNvSpPr>
            <a:spLocks noGrp="1" noRot="1" noChangeAspect="1" noChangeArrowheads="1" noTextEdit="1"/>
          </p:cNvSpPr>
          <p:nvPr>
            <p:ph type="sldImg" idx="2"/>
          </p:nvPr>
        </p:nvSpPr>
        <p:spPr bwMode="auto">
          <a:xfrm>
            <a:off x="417513" y="701675"/>
            <a:ext cx="6242050" cy="3511550"/>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707708" y="4447461"/>
            <a:ext cx="5661660" cy="421338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062" name="Rectangle 6"/>
          <p:cNvSpPr>
            <a:spLocks noGrp="1" noChangeArrowheads="1"/>
          </p:cNvSpPr>
          <p:nvPr>
            <p:ph type="ftr" sz="quarter" idx="4"/>
          </p:nvPr>
        </p:nvSpPr>
        <p:spPr bwMode="auto">
          <a:xfrm>
            <a:off x="0"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defRPr sz="1200"/>
            </a:lvl1pPr>
          </a:lstStyle>
          <a:p>
            <a:endParaRPr lang="en-US"/>
          </a:p>
        </p:txBody>
      </p:sp>
      <p:sp>
        <p:nvSpPr>
          <p:cNvPr id="45063" name="Rectangle 7"/>
          <p:cNvSpPr>
            <a:spLocks noGrp="1" noChangeArrowheads="1"/>
          </p:cNvSpPr>
          <p:nvPr>
            <p:ph type="sldNum" sz="quarter" idx="5"/>
          </p:nvPr>
        </p:nvSpPr>
        <p:spPr bwMode="auto">
          <a:xfrm>
            <a:off x="4008705"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a:defRPr sz="1200"/>
            </a:lvl1pPr>
          </a:lstStyle>
          <a:p>
            <a:fld id="{4D2B7343-4559-4655-B0BC-11E2F39BB687}" type="slidenum">
              <a:rPr lang="en-US"/>
              <a:pPr/>
              <a:t>‹#›</a:t>
            </a:fld>
            <a:endParaRPr lang="en-US"/>
          </a:p>
        </p:txBody>
      </p:sp>
    </p:spTree>
    <p:extLst>
      <p:ext uri="{BB962C8B-B14F-4D97-AF65-F5344CB8AC3E}">
        <p14:creationId xmlns:p14="http://schemas.microsoft.com/office/powerpoint/2010/main" val="20201839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1</a:t>
            </a:fld>
            <a:endParaRPr lang="en-US"/>
          </a:p>
        </p:txBody>
      </p:sp>
    </p:spTree>
    <p:extLst>
      <p:ext uri="{BB962C8B-B14F-4D97-AF65-F5344CB8AC3E}">
        <p14:creationId xmlns:p14="http://schemas.microsoft.com/office/powerpoint/2010/main" val="3327863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Corinth Canal, connecting the Ionian Sea and the Aegean, a distance of 3.5 mi (5.6 km). Constructed in 1881–1893, it follows the route planned and begun by Nero in </a:t>
            </a:r>
            <a:r>
              <a:rPr lang="en-US" dirty="0" err="1"/>
              <a:t>a.d.</a:t>
            </a:r>
            <a:r>
              <a:rPr lang="en-US" dirty="0"/>
              <a:t> 66. (B. Van </a:t>
            </a:r>
            <a:r>
              <a:rPr lang="en-US" dirty="0" err="1"/>
              <a:t>Elderen</a:t>
            </a:r>
            <a:r>
              <a:rPr lang="en-US" dirty="0"/>
              <a:t>)</a:t>
            </a:r>
          </a:p>
          <a:p>
            <a:pPr lvl="1"/>
            <a:r>
              <a:rPr lang="en-US" dirty="0" smtClean="0"/>
              <a:t> D. H. </a:t>
            </a:r>
            <a:r>
              <a:rPr lang="en-US" dirty="0" err="1" smtClean="0"/>
              <a:t>Madvig</a:t>
            </a:r>
            <a:r>
              <a:rPr lang="en-US" dirty="0" smtClean="0"/>
              <a:t>, Corinth, ed. Geoffrey W. </a:t>
            </a:r>
            <a:r>
              <a:rPr lang="en-US" dirty="0" err="1" smtClean="0"/>
              <a:t>Bromiley</a:t>
            </a:r>
            <a:r>
              <a:rPr lang="en-US" dirty="0" smtClean="0"/>
              <a:t>, The International Standard Bible Encyclopedia, Revised (Wm. B. Eerdmans, 19791988), 773.</a:t>
            </a:r>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18</a:t>
            </a:fld>
            <a:endParaRPr lang="en-US"/>
          </a:p>
        </p:txBody>
      </p:sp>
    </p:spTree>
    <p:extLst>
      <p:ext uri="{BB962C8B-B14F-4D97-AF65-F5344CB8AC3E}">
        <p14:creationId xmlns:p14="http://schemas.microsoft.com/office/powerpoint/2010/main" val="1115715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Philip of</a:t>
            </a:r>
            <a:r>
              <a:rPr lang="en-US" baseline="0" dirty="0" smtClean="0"/>
              <a:t> Macedon</a:t>
            </a:r>
          </a:p>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20</a:t>
            </a:fld>
            <a:endParaRPr lang="en-US"/>
          </a:p>
        </p:txBody>
      </p:sp>
    </p:spTree>
    <p:extLst>
      <p:ext uri="{BB962C8B-B14F-4D97-AF65-F5344CB8AC3E}">
        <p14:creationId xmlns:p14="http://schemas.microsoft.com/office/powerpoint/2010/main" val="258967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So </a:t>
            </a:r>
            <a:r>
              <a:rPr lang="en-US" dirty="0" err="1" smtClean="0"/>
              <a:t>athe</a:t>
            </a:r>
            <a:r>
              <a:rPr lang="en-US" dirty="0" smtClean="0"/>
              <a:t> word of the Lord was growing mightily and prevailing.</a:t>
            </a:r>
            <a:r>
              <a:rPr lang="en-US" baseline="0" dirty="0" smtClean="0"/>
              <a:t>  </a:t>
            </a:r>
            <a:r>
              <a:rPr lang="en-US" dirty="0" smtClean="0"/>
              <a:t>Ac 19:20.</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22</a:t>
            </a:fld>
            <a:endParaRPr lang="en-US"/>
          </a:p>
        </p:txBody>
      </p:sp>
    </p:spTree>
    <p:extLst>
      <p:ext uri="{BB962C8B-B14F-4D97-AF65-F5344CB8AC3E}">
        <p14:creationId xmlns:p14="http://schemas.microsoft.com/office/powerpoint/2010/main" val="4128466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Philip of</a:t>
            </a:r>
            <a:r>
              <a:rPr lang="en-US" baseline="0" dirty="0" smtClean="0"/>
              <a:t> Macedon</a:t>
            </a:r>
          </a:p>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23</a:t>
            </a:fld>
            <a:endParaRPr lang="en-US"/>
          </a:p>
        </p:txBody>
      </p:sp>
    </p:spTree>
    <p:extLst>
      <p:ext uri="{BB962C8B-B14F-4D97-AF65-F5344CB8AC3E}">
        <p14:creationId xmlns:p14="http://schemas.microsoft.com/office/powerpoint/2010/main" val="220178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5</a:t>
            </a:fld>
            <a:endParaRPr lang="en-US"/>
          </a:p>
        </p:txBody>
      </p:sp>
    </p:spTree>
    <p:extLst>
      <p:ext uri="{BB962C8B-B14F-4D97-AF65-F5344CB8AC3E}">
        <p14:creationId xmlns:p14="http://schemas.microsoft.com/office/powerpoint/2010/main" val="309449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Philip of</a:t>
            </a:r>
            <a:r>
              <a:rPr lang="en-US" baseline="0" dirty="0" smtClean="0"/>
              <a:t> Macedon</a:t>
            </a:r>
          </a:p>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6</a:t>
            </a:fld>
            <a:endParaRPr lang="en-US"/>
          </a:p>
        </p:txBody>
      </p:sp>
    </p:spTree>
    <p:extLst>
      <p:ext uri="{BB962C8B-B14F-4D97-AF65-F5344CB8AC3E}">
        <p14:creationId xmlns:p14="http://schemas.microsoft.com/office/powerpoint/2010/main" val="189244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Philip of</a:t>
            </a:r>
            <a:r>
              <a:rPr lang="en-US" baseline="0" dirty="0" smtClean="0"/>
              <a:t> Macedon</a:t>
            </a:r>
          </a:p>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7</a:t>
            </a:fld>
            <a:endParaRPr lang="en-US"/>
          </a:p>
        </p:txBody>
      </p:sp>
    </p:spTree>
    <p:extLst>
      <p:ext uri="{BB962C8B-B14F-4D97-AF65-F5344CB8AC3E}">
        <p14:creationId xmlns:p14="http://schemas.microsoft.com/office/powerpoint/2010/main" val="183293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Philippi gained worldwide fame in 42 </a:t>
            </a:r>
            <a:r>
              <a:rPr lang="en-US" dirty="0" err="1"/>
              <a:t>bc</a:t>
            </a:r>
            <a:r>
              <a:rPr lang="en-US" dirty="0"/>
              <a:t>. when the imperial armies of Antony and Octavian defeated the Republican generals Brutus and Cassius (the assassins of Julius Caesar). The victory opened the way for the emergence of the Roman Empire under the rule of Octavian (Augustus).</a:t>
            </a:r>
          </a:p>
          <a:p>
            <a:pPr lvl="1"/>
            <a:r>
              <a:rPr lang="en-US" dirty="0" smtClean="0"/>
              <a:t> Walter A. Elwell and Barry J. </a:t>
            </a:r>
            <a:r>
              <a:rPr lang="en-US" dirty="0" err="1" smtClean="0"/>
              <a:t>Beitzel</a:t>
            </a:r>
            <a:r>
              <a:rPr lang="en-US" dirty="0" smtClean="0"/>
              <a:t>, Philippi, Baker Encyclopedia of the Bible (Grand Rapids, MI: Baker Book House, 1988), 1677.</a:t>
            </a:r>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8</a:t>
            </a:fld>
            <a:endParaRPr lang="en-US"/>
          </a:p>
        </p:txBody>
      </p:sp>
    </p:spTree>
    <p:extLst>
      <p:ext uri="{BB962C8B-B14F-4D97-AF65-F5344CB8AC3E}">
        <p14:creationId xmlns:p14="http://schemas.microsoft.com/office/powerpoint/2010/main" val="4046240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Philip of</a:t>
            </a:r>
            <a:r>
              <a:rPr lang="en-US" baseline="0" dirty="0" smtClean="0"/>
              <a:t> Macedon</a:t>
            </a:r>
          </a:p>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11</a:t>
            </a:fld>
            <a:endParaRPr lang="en-US"/>
          </a:p>
        </p:txBody>
      </p:sp>
    </p:spTree>
    <p:extLst>
      <p:ext uri="{BB962C8B-B14F-4D97-AF65-F5344CB8AC3E}">
        <p14:creationId xmlns:p14="http://schemas.microsoft.com/office/powerpoint/2010/main" val="64548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Corinth Canal, connecting the Ionian Sea and the Aegean, a distance of 3.5 mi (5.6 km). Constructed in 1881–1893, it follows the route planned and begun by Nero in </a:t>
            </a:r>
            <a:r>
              <a:rPr lang="en-US" dirty="0" err="1"/>
              <a:t>a.d.</a:t>
            </a:r>
            <a:r>
              <a:rPr lang="en-US" dirty="0"/>
              <a:t> 66. (B. Van </a:t>
            </a:r>
            <a:r>
              <a:rPr lang="en-US" dirty="0" err="1"/>
              <a:t>Elderen</a:t>
            </a:r>
            <a:r>
              <a:rPr lang="en-US" dirty="0"/>
              <a:t>)</a:t>
            </a:r>
          </a:p>
          <a:p>
            <a:pPr lvl="1"/>
            <a:r>
              <a:rPr lang="en-US" dirty="0" smtClean="0"/>
              <a:t> D. H. </a:t>
            </a:r>
            <a:r>
              <a:rPr lang="en-US" dirty="0" err="1" smtClean="0"/>
              <a:t>Madvig</a:t>
            </a:r>
            <a:r>
              <a:rPr lang="en-US" dirty="0" smtClean="0"/>
              <a:t>, Corinth, ed. Geoffrey W. </a:t>
            </a:r>
            <a:r>
              <a:rPr lang="en-US" dirty="0" err="1" smtClean="0"/>
              <a:t>Bromiley</a:t>
            </a:r>
            <a:r>
              <a:rPr lang="en-US" dirty="0" smtClean="0"/>
              <a:t>, The International Standard Bible Encyclopedia, Revised (Wm. B. Eerdmans, 19791988), 773.</a:t>
            </a:r>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12</a:t>
            </a:fld>
            <a:endParaRPr lang="en-US"/>
          </a:p>
        </p:txBody>
      </p:sp>
    </p:spTree>
    <p:extLst>
      <p:ext uri="{BB962C8B-B14F-4D97-AF65-F5344CB8AC3E}">
        <p14:creationId xmlns:p14="http://schemas.microsoft.com/office/powerpoint/2010/main" val="1140954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Philip of</a:t>
            </a:r>
            <a:r>
              <a:rPr lang="en-US" baseline="0" dirty="0" smtClean="0"/>
              <a:t> Macedon</a:t>
            </a:r>
          </a:p>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16</a:t>
            </a:fld>
            <a:endParaRPr lang="en-US"/>
          </a:p>
        </p:txBody>
      </p:sp>
    </p:spTree>
    <p:extLst>
      <p:ext uri="{BB962C8B-B14F-4D97-AF65-F5344CB8AC3E}">
        <p14:creationId xmlns:p14="http://schemas.microsoft.com/office/powerpoint/2010/main" val="2553235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Philip of</a:t>
            </a:r>
            <a:r>
              <a:rPr lang="en-US" baseline="0" dirty="0" smtClean="0"/>
              <a:t> Macedon</a:t>
            </a:r>
          </a:p>
          <a:p>
            <a:endParaRPr lang="en-US" dirty="0"/>
          </a:p>
        </p:txBody>
      </p:sp>
      <p:sp>
        <p:nvSpPr>
          <p:cNvPr id="4" name="Slide Number Placeholder 3"/>
          <p:cNvSpPr>
            <a:spLocks noGrp="1"/>
          </p:cNvSpPr>
          <p:nvPr>
            <p:ph type="sldNum" sz="quarter" idx="10"/>
          </p:nvPr>
        </p:nvSpPr>
        <p:spPr/>
        <p:txBody>
          <a:bodyPr/>
          <a:lstStyle/>
          <a:p>
            <a:fld id="{4D2B7343-4559-4655-B0BC-11E2F39BB687}" type="slidenum">
              <a:rPr lang="en-US" smtClean="0"/>
              <a:pPr/>
              <a:t>17</a:t>
            </a:fld>
            <a:endParaRPr lang="en-US"/>
          </a:p>
        </p:txBody>
      </p:sp>
    </p:spTree>
    <p:extLst>
      <p:ext uri="{BB962C8B-B14F-4D97-AF65-F5344CB8AC3E}">
        <p14:creationId xmlns:p14="http://schemas.microsoft.com/office/powerpoint/2010/main" val="2035063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1300914" y="1625604"/>
            <a:ext cx="10841633" cy="1870075"/>
          </a:xfrm>
        </p:spPr>
        <p:txBody>
          <a:bodyPr/>
          <a:lstStyle>
            <a:lvl1pPr>
              <a:defRPr sz="5384">
                <a:solidFill>
                  <a:schemeClr val="accent1">
                    <a:lumMod val="60000"/>
                    <a:lumOff val="40000"/>
                  </a:schemeClr>
                </a:solidFill>
              </a:defRPr>
            </a:lvl1pPr>
          </a:lstStyle>
          <a:p>
            <a:r>
              <a:rPr lang="en-US" altLang="en-US" dirty="0"/>
              <a:t>Click to edit Master title style</a:t>
            </a:r>
          </a:p>
        </p:txBody>
      </p:sp>
      <p:sp>
        <p:nvSpPr>
          <p:cNvPr id="10243" name="Rectangle 3"/>
          <p:cNvSpPr>
            <a:spLocks noGrp="1" noChangeArrowheads="1"/>
          </p:cNvSpPr>
          <p:nvPr>
            <p:ph type="subTitle" idx="1"/>
          </p:nvPr>
        </p:nvSpPr>
        <p:spPr>
          <a:xfrm>
            <a:off x="2816847" y="4225929"/>
            <a:ext cx="9321397" cy="1870075"/>
          </a:xfrm>
        </p:spPr>
        <p:txBody>
          <a:bodyPr/>
          <a:lstStyle>
            <a:lvl1pPr marL="0" indent="0">
              <a:buFont typeface="Wingdings" pitchFamily="2" charset="2"/>
              <a:buNone/>
              <a:defRPr sz="3048"/>
            </a:lvl1pPr>
          </a:lstStyle>
          <a:p>
            <a:r>
              <a:rPr lang="en-US" altLang="en-US"/>
              <a:t>Click to edit Master subtitle style</a:t>
            </a:r>
          </a:p>
        </p:txBody>
      </p:sp>
      <p:sp>
        <p:nvSpPr>
          <p:cNvPr id="10244" name="Rectangle 4"/>
          <p:cNvSpPr>
            <a:spLocks noGrp="1" noChangeArrowheads="1"/>
          </p:cNvSpPr>
          <p:nvPr>
            <p:ph type="dt" sz="half" idx="2"/>
          </p:nvPr>
        </p:nvSpPr>
        <p:spPr/>
        <p:txBody>
          <a:bodyPr/>
          <a:lstStyle>
            <a:lvl1pPr>
              <a:defRPr/>
            </a:lvl1pPr>
          </a:lstStyle>
          <a:p>
            <a:endParaRPr lang="en-US" altLang="en-US"/>
          </a:p>
        </p:txBody>
      </p:sp>
      <p:sp>
        <p:nvSpPr>
          <p:cNvPr id="10245" name="Rectangle 5"/>
          <p:cNvSpPr>
            <a:spLocks noGrp="1" noChangeArrowheads="1"/>
          </p:cNvSpPr>
          <p:nvPr>
            <p:ph type="ftr" sz="quarter" idx="3"/>
          </p:nvPr>
        </p:nvSpPr>
        <p:spPr>
          <a:xfrm>
            <a:off x="4442448" y="6659563"/>
            <a:ext cx="4119907" cy="487362"/>
          </a:xfrm>
        </p:spPr>
        <p:txBody>
          <a:bodyPr/>
          <a:lstStyle>
            <a:lvl1pPr>
              <a:defRPr/>
            </a:lvl1pPr>
          </a:lstStyle>
          <a:p>
            <a:endParaRPr lang="en-US" altLang="en-US"/>
          </a:p>
        </p:txBody>
      </p:sp>
      <p:sp>
        <p:nvSpPr>
          <p:cNvPr id="10246" name="Rectangle 6"/>
          <p:cNvSpPr>
            <a:spLocks noGrp="1" noChangeArrowheads="1"/>
          </p:cNvSpPr>
          <p:nvPr>
            <p:ph type="sldNum" sz="quarter" idx="4"/>
          </p:nvPr>
        </p:nvSpPr>
        <p:spPr/>
        <p:txBody>
          <a:bodyPr/>
          <a:lstStyle>
            <a:lvl1pPr>
              <a:defRPr/>
            </a:lvl1pPr>
          </a:lstStyle>
          <a:p>
            <a:fld id="{39B8C130-83AE-45C9-96DC-9BAD79FDAF9F}" type="slidenum">
              <a:rPr lang="en-US" altLang="en-US"/>
              <a:pPr/>
              <a:t>‹#›</a:t>
            </a:fld>
            <a:endParaRPr lang="en-US" altLang="en-US"/>
          </a:p>
        </p:txBody>
      </p:sp>
      <p:sp>
        <p:nvSpPr>
          <p:cNvPr id="10247" name="Freeform 7"/>
          <p:cNvSpPr>
            <a:spLocks noChangeArrowheads="1"/>
          </p:cNvSpPr>
          <p:nvPr/>
        </p:nvSpPr>
        <p:spPr bwMode="auto">
          <a:xfrm>
            <a:off x="866561" y="1300163"/>
            <a:ext cx="11271687" cy="976312"/>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10248" name="Line 8"/>
          <p:cNvSpPr>
            <a:spLocks noChangeShapeType="1"/>
          </p:cNvSpPr>
          <p:nvPr/>
        </p:nvSpPr>
        <p:spPr bwMode="auto">
          <a:xfrm>
            <a:off x="2816849" y="4225925"/>
            <a:ext cx="9261191" cy="0"/>
          </a:xfrm>
          <a:prstGeom prst="line">
            <a:avLst/>
          </a:prstGeom>
          <a:noFill/>
          <a:ln w="19050">
            <a:solidFill>
              <a:schemeClr val="accent1"/>
            </a:solidFill>
            <a:round/>
            <a:headEnd/>
            <a:tailEnd/>
          </a:ln>
          <a:effectLst/>
        </p:spPr>
        <p:txBody>
          <a:bodyPr/>
          <a:lstStyle/>
          <a:p>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2461" y="296867"/>
            <a:ext cx="2932961" cy="62880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9279" y="296867"/>
            <a:ext cx="8596757" cy="6288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0410BC9-97AA-4083-8B1A-EFDF6D83FA0D}"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67470" y="296867"/>
            <a:ext cx="10187953" cy="846137"/>
          </a:xfrm>
        </p:spPr>
        <p:txBody>
          <a:bodyPr/>
          <a:lstStyle>
            <a:lvl1pPr>
              <a:defRPr>
                <a:solidFill>
                  <a:schemeClr val="accent1">
                    <a:lumMod val="60000"/>
                    <a:lumOff val="4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19276" y="1371600"/>
            <a:ext cx="11706040" cy="4832350"/>
          </a:xfrm>
        </p:spPr>
        <p:txBody>
          <a:bodyPr/>
          <a:lstStyle>
            <a:lvl1pPr>
              <a:defRPr sz="4000">
                <a:solidFill>
                  <a:schemeClr val="bg1"/>
                </a:solidFill>
                <a:latin typeface="Cambria" panose="02040503050406030204" pitchFamily="18" charset="0"/>
                <a:ea typeface="Cambria" panose="02040503050406030204" pitchFamily="18" charset="0"/>
              </a:defRPr>
            </a:lvl1pPr>
            <a:lvl2pPr>
              <a:buClr>
                <a:srgbClr val="FFCC66"/>
              </a:buClr>
              <a:defRPr sz="3200">
                <a:solidFill>
                  <a:schemeClr val="bg1"/>
                </a:solidFill>
                <a:latin typeface="Cambria" panose="02040503050406030204" pitchFamily="18" charset="0"/>
                <a:ea typeface="Cambria" panose="02040503050406030204" pitchFamily="18" charset="0"/>
              </a:defRPr>
            </a:lvl2pPr>
            <a:lvl3pPr marL="1098250" indent="-377372">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defRPr>
            </a:lvl3pPr>
            <a:lvl4pPr marL="1438529" indent="-338668">
              <a:buClr>
                <a:srgbClr val="FFCC66"/>
              </a:buClr>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defRPr>
            </a:lvl4pPr>
            <a:lvl5pPr>
              <a:defRPr sz="2800">
                <a:solidFill>
                  <a:schemeClr val="bg1"/>
                </a:solidFill>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82D80B4-CD89-403B-BB19-E43D76EFD309}" type="slidenum">
              <a:rPr lang="en-US" altLang="en-US"/>
              <a:pPr/>
              <a:t>‹#›</a:t>
            </a:fld>
            <a:endParaRPr lang="en-US" altLang="en-US"/>
          </a:p>
        </p:txBody>
      </p:sp>
      <p:sp>
        <p:nvSpPr>
          <p:cNvPr id="10" name="Freeform 7"/>
          <p:cNvSpPr>
            <a:spLocks noChangeArrowheads="1"/>
          </p:cNvSpPr>
          <p:nvPr userDrawn="1"/>
        </p:nvSpPr>
        <p:spPr bwMode="auto">
          <a:xfrm>
            <a:off x="541868" y="244475"/>
            <a:ext cx="11703891" cy="649288"/>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000" y="296989"/>
            <a:ext cx="937240" cy="846015"/>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829" y="4700588"/>
            <a:ext cx="11054511" cy="1452562"/>
          </a:xfrm>
        </p:spPr>
        <p:txBody>
          <a:bodyPr/>
          <a:lstStyle>
            <a:lvl1pPr algn="l">
              <a:defRPr sz="4064" b="1" cap="all">
                <a:solidFill>
                  <a:srgbClr val="FFCC66"/>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7829" y="3100388"/>
            <a:ext cx="11054511" cy="1600200"/>
          </a:xfrm>
        </p:spPr>
        <p:txBody>
          <a:bodyPr anchor="b"/>
          <a:lstStyle>
            <a:lvl1pPr marL="0" indent="0">
              <a:buNone/>
              <a:defRPr sz="2032"/>
            </a:lvl1pPr>
            <a:lvl2pPr marL="464458" indent="0">
              <a:buNone/>
              <a:defRPr sz="1829"/>
            </a:lvl2pPr>
            <a:lvl3pPr marL="928916" indent="0">
              <a:buNone/>
              <a:defRPr sz="1625"/>
            </a:lvl3pPr>
            <a:lvl4pPr marL="1393373" indent="0">
              <a:buNone/>
              <a:defRPr sz="1422"/>
            </a:lvl4pPr>
            <a:lvl5pPr marL="1857832" indent="0">
              <a:buNone/>
              <a:defRPr sz="1422"/>
            </a:lvl5pPr>
            <a:lvl6pPr marL="2322289" indent="0">
              <a:buNone/>
              <a:defRPr sz="1422"/>
            </a:lvl6pPr>
            <a:lvl7pPr marL="2786747" indent="0">
              <a:buNone/>
              <a:defRPr sz="1422"/>
            </a:lvl7pPr>
            <a:lvl8pPr marL="3251205" indent="0">
              <a:buNone/>
              <a:defRPr sz="1422"/>
            </a:lvl8pPr>
            <a:lvl9pPr marL="3715663" indent="0">
              <a:buNone/>
              <a:defRPr sz="1422"/>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BC577CB-DC19-42DE-BF48-B80190C32E9B}"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67470" y="296867"/>
            <a:ext cx="10187953" cy="1216025"/>
          </a:xfrm>
        </p:spPr>
        <p:txBody>
          <a:bodyPr/>
          <a:lstStyle>
            <a:lvl1pPr>
              <a:defRPr>
                <a:solidFill>
                  <a:srgbClr val="FFCC66"/>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19276" y="1752600"/>
            <a:ext cx="5749808" cy="4832350"/>
          </a:xfrm>
        </p:spPr>
        <p:txBody>
          <a:bodyPr/>
          <a:lstStyle>
            <a:lvl1pPr>
              <a:defRPr sz="2845">
                <a:solidFill>
                  <a:schemeClr val="bg1"/>
                </a:solidFill>
              </a:defRPr>
            </a:lvl1pPr>
            <a:lvl2pPr>
              <a:defRPr sz="2438">
                <a:solidFill>
                  <a:schemeClr val="bg1"/>
                </a:solidFill>
              </a:defRPr>
            </a:lvl2pPr>
            <a:lvl3pPr>
              <a:defRPr sz="2032">
                <a:solidFill>
                  <a:schemeClr val="bg1"/>
                </a:solidFill>
              </a:defRPr>
            </a:lvl3pPr>
            <a:lvl4pPr>
              <a:defRPr sz="1829">
                <a:solidFill>
                  <a:schemeClr val="bg1"/>
                </a:solidFill>
              </a:defRPr>
            </a:lvl4pPr>
            <a:lvl5pPr>
              <a:defRPr sz="1829">
                <a:solidFill>
                  <a:schemeClr val="bg1"/>
                </a:solidFill>
              </a:defRPr>
            </a:lvl5pPr>
            <a:lvl6pPr>
              <a:defRPr sz="1829"/>
            </a:lvl6pPr>
            <a:lvl7pPr>
              <a:defRPr sz="1829"/>
            </a:lvl7pPr>
            <a:lvl8pPr>
              <a:defRPr sz="1829"/>
            </a:lvl8pPr>
            <a:lvl9pPr>
              <a:defRPr sz="182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5509" y="1752600"/>
            <a:ext cx="5749808" cy="4832350"/>
          </a:xfrm>
        </p:spPr>
        <p:txBody>
          <a:bodyPr/>
          <a:lstStyle>
            <a:lvl1pPr>
              <a:defRPr sz="2845">
                <a:solidFill>
                  <a:schemeClr val="bg1"/>
                </a:solidFill>
              </a:defRPr>
            </a:lvl1pPr>
            <a:lvl2pPr>
              <a:defRPr sz="2438">
                <a:solidFill>
                  <a:schemeClr val="bg1"/>
                </a:solidFill>
              </a:defRPr>
            </a:lvl2pPr>
            <a:lvl3pPr>
              <a:defRPr sz="2032">
                <a:solidFill>
                  <a:schemeClr val="bg1"/>
                </a:solidFill>
              </a:defRPr>
            </a:lvl3pPr>
            <a:lvl4pPr>
              <a:defRPr sz="1829">
                <a:solidFill>
                  <a:schemeClr val="bg1"/>
                </a:solidFill>
              </a:defRPr>
            </a:lvl4pPr>
            <a:lvl5pPr>
              <a:defRPr sz="1829">
                <a:solidFill>
                  <a:schemeClr val="bg1"/>
                </a:solidFill>
              </a:defRPr>
            </a:lvl5pPr>
            <a:lvl6pPr>
              <a:defRPr sz="1829"/>
            </a:lvl6pPr>
            <a:lvl7pPr>
              <a:defRPr sz="1829"/>
            </a:lvl7pPr>
            <a:lvl8pPr>
              <a:defRPr sz="1829"/>
            </a:lvl8pPr>
            <a:lvl9pPr>
              <a:defRPr sz="182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4BC33E0-110E-435F-9BD3-B0E65100DECC}" type="slidenum">
              <a:rPr lang="en-US" altLang="en-US"/>
              <a:pPr/>
              <a:t>‹#›</a:t>
            </a:fld>
            <a:endParaRPr lang="en-US" altLang="en-US"/>
          </a:p>
        </p:txBody>
      </p:sp>
      <p:sp>
        <p:nvSpPr>
          <p:cNvPr id="8" name="Freeform 7"/>
          <p:cNvSpPr>
            <a:spLocks noChangeArrowheads="1"/>
          </p:cNvSpPr>
          <p:nvPr userDrawn="1"/>
        </p:nvSpPr>
        <p:spPr bwMode="auto">
          <a:xfrm>
            <a:off x="541868" y="244475"/>
            <a:ext cx="11703891" cy="649288"/>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9382" y="329830"/>
            <a:ext cx="1263559" cy="766483"/>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C66"/>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35EE2D21-97A3-45A3-B1CA-17A52A7241AB}" type="slidenum">
              <a:rPr lang="en-US" altLang="en-US"/>
              <a:pPr/>
              <a:t>‹#›</a:t>
            </a:fld>
            <a:endParaRPr lang="en-US" altLang="en-US"/>
          </a:p>
        </p:txBody>
      </p:sp>
      <p:grpSp>
        <p:nvGrpSpPr>
          <p:cNvPr id="21" name="Group 20"/>
          <p:cNvGrpSpPr/>
          <p:nvPr userDrawn="1"/>
        </p:nvGrpSpPr>
        <p:grpSpPr>
          <a:xfrm>
            <a:off x="3345814" y="1687515"/>
            <a:ext cx="5384263" cy="3239298"/>
            <a:chOff x="2470150" y="1687515"/>
            <a:chExt cx="3975100" cy="3239298"/>
          </a:xfrm>
        </p:grpSpPr>
        <p:sp>
          <p:nvSpPr>
            <p:cNvPr id="8" name="Oval 7"/>
            <p:cNvSpPr/>
            <p:nvPr userDrawn="1"/>
          </p:nvSpPr>
          <p:spPr>
            <a:xfrm>
              <a:off x="3390900" y="4150526"/>
              <a:ext cx="21717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124200" y="4393413"/>
              <a:ext cx="28956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2470150" y="3479013"/>
              <a:ext cx="1143000" cy="533400"/>
              <a:chOff x="2286000" y="3479013"/>
              <a:chExt cx="1143000" cy="533400"/>
            </a:xfrm>
          </p:grpSpPr>
          <p:sp>
            <p:nvSpPr>
              <p:cNvPr id="7" name="Oval 6"/>
              <p:cNvSpPr/>
              <p:nvPr userDrawn="1"/>
            </p:nvSpPr>
            <p:spPr>
              <a:xfrm>
                <a:off x="2286000" y="3479013"/>
                <a:ext cx="11430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286000" y="3479013"/>
                <a:ext cx="1143000" cy="3309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userDrawn="1"/>
          </p:nvGrpSpPr>
          <p:grpSpPr>
            <a:xfrm>
              <a:off x="5302250" y="3479013"/>
              <a:ext cx="1143000" cy="533400"/>
              <a:chOff x="2286000" y="3479013"/>
              <a:chExt cx="1143000" cy="533400"/>
            </a:xfrm>
          </p:grpSpPr>
          <p:sp>
            <p:nvSpPr>
              <p:cNvPr id="13" name="Oval 12"/>
              <p:cNvSpPr/>
              <p:nvPr userDrawn="1"/>
            </p:nvSpPr>
            <p:spPr>
              <a:xfrm>
                <a:off x="2286000" y="3479013"/>
                <a:ext cx="11430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286000" y="3479013"/>
                <a:ext cx="1143000" cy="3309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Double Brace 15"/>
            <p:cNvSpPr/>
            <p:nvPr userDrawn="1"/>
          </p:nvSpPr>
          <p:spPr>
            <a:xfrm rot="5400000">
              <a:off x="3998912" y="736603"/>
              <a:ext cx="917575" cy="2819400"/>
            </a:xfrm>
            <a:prstGeom prst="bracePair">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7" name="Rectangle 16"/>
            <p:cNvSpPr/>
            <p:nvPr userDrawn="1"/>
          </p:nvSpPr>
          <p:spPr>
            <a:xfrm>
              <a:off x="2590801" y="2146301"/>
              <a:ext cx="373062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419600" y="1828800"/>
              <a:ext cx="76200" cy="2321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userDrawn="1"/>
          </p:nvSpPr>
          <p:spPr>
            <a:xfrm>
              <a:off x="2540001" y="1836739"/>
              <a:ext cx="990600" cy="19812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userDrawn="1"/>
          </p:nvSpPr>
          <p:spPr>
            <a:xfrm>
              <a:off x="5365750" y="1828800"/>
              <a:ext cx="990600" cy="19812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4287837" y="1808959"/>
              <a:ext cx="341313"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9B663FC-48E2-4696-831B-9C14E8FF4014}"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381" y="290517"/>
            <a:ext cx="4279027" cy="1239837"/>
          </a:xfrm>
        </p:spPr>
        <p:txBody>
          <a:bodyPr anchor="b"/>
          <a:lstStyle>
            <a:lvl1pPr algn="l">
              <a:defRPr sz="2032" b="1"/>
            </a:lvl1pPr>
          </a:lstStyle>
          <a:p>
            <a:r>
              <a:rPr lang="en-US" smtClean="0"/>
              <a:t>Click to edit Master title style</a:t>
            </a:r>
            <a:endParaRPr lang="en-US"/>
          </a:p>
        </p:txBody>
      </p:sp>
      <p:sp>
        <p:nvSpPr>
          <p:cNvPr id="3" name="Content Placeholder 2"/>
          <p:cNvSpPr>
            <a:spLocks noGrp="1"/>
          </p:cNvSpPr>
          <p:nvPr>
            <p:ph idx="1"/>
          </p:nvPr>
        </p:nvSpPr>
        <p:spPr>
          <a:xfrm>
            <a:off x="5085379" y="290517"/>
            <a:ext cx="7270044" cy="6243637"/>
          </a:xfrm>
        </p:spPr>
        <p:txBody>
          <a:bodyPr/>
          <a:lstStyle>
            <a:lvl1pPr>
              <a:defRPr sz="3251"/>
            </a:lvl1pPr>
            <a:lvl2pPr>
              <a:defRPr sz="2845"/>
            </a:lvl2pPr>
            <a:lvl3pPr>
              <a:defRPr sz="2438"/>
            </a:lvl3pPr>
            <a:lvl4pPr>
              <a:defRPr sz="2032"/>
            </a:lvl4pPr>
            <a:lvl5pPr>
              <a:defRPr sz="2032"/>
            </a:lvl5pPr>
            <a:lvl6pPr>
              <a:defRPr sz="2032"/>
            </a:lvl6pPr>
            <a:lvl7pPr>
              <a:defRPr sz="2032"/>
            </a:lvl7pPr>
            <a:lvl8pPr>
              <a:defRPr sz="2032"/>
            </a:lvl8pPr>
            <a:lvl9pPr>
              <a:defRPr sz="20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49381" y="1530350"/>
            <a:ext cx="4279027" cy="5003800"/>
          </a:xfrm>
        </p:spPr>
        <p:txBody>
          <a:bodyPr/>
          <a:lstStyle>
            <a:lvl1pPr marL="0" indent="0">
              <a:buNone/>
              <a:defRPr sz="1422"/>
            </a:lvl1pPr>
            <a:lvl2pPr marL="464458" indent="0">
              <a:buNone/>
              <a:defRPr sz="1219"/>
            </a:lvl2pPr>
            <a:lvl3pPr marL="928916" indent="0">
              <a:buNone/>
              <a:defRPr sz="1016"/>
            </a:lvl3pPr>
            <a:lvl4pPr marL="1393373" indent="0">
              <a:buNone/>
              <a:defRPr sz="914"/>
            </a:lvl4pPr>
            <a:lvl5pPr marL="1857832" indent="0">
              <a:buNone/>
              <a:defRPr sz="914"/>
            </a:lvl5pPr>
            <a:lvl6pPr marL="2322289" indent="0">
              <a:buNone/>
              <a:defRPr sz="914"/>
            </a:lvl6pPr>
            <a:lvl7pPr marL="2786747" indent="0">
              <a:buNone/>
              <a:defRPr sz="914"/>
            </a:lvl7pPr>
            <a:lvl8pPr marL="3251205" indent="0">
              <a:buNone/>
              <a:defRPr sz="914"/>
            </a:lvl8pPr>
            <a:lvl9pPr marL="3715663" indent="0">
              <a:buNone/>
              <a:defRPr sz="914"/>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76AFA3-8D8B-4CDA-9312-832A97FC9108}"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067" y="5121275"/>
            <a:ext cx="7803309" cy="603250"/>
          </a:xfrm>
        </p:spPr>
        <p:txBody>
          <a:bodyPr anchor="b"/>
          <a:lstStyle>
            <a:lvl1pPr algn="l">
              <a:defRPr sz="2032" b="1"/>
            </a:lvl1pPr>
          </a:lstStyle>
          <a:p>
            <a:r>
              <a:rPr lang="en-US" smtClean="0"/>
              <a:t>Click to edit Master title style</a:t>
            </a:r>
            <a:endParaRPr lang="en-US"/>
          </a:p>
        </p:txBody>
      </p:sp>
      <p:sp>
        <p:nvSpPr>
          <p:cNvPr id="3" name="Picture Placeholder 2"/>
          <p:cNvSpPr>
            <a:spLocks noGrp="1"/>
          </p:cNvSpPr>
          <p:nvPr>
            <p:ph type="pic" idx="1"/>
          </p:nvPr>
        </p:nvSpPr>
        <p:spPr>
          <a:xfrm>
            <a:off x="2548067" y="654050"/>
            <a:ext cx="7803309" cy="4389438"/>
          </a:xfrm>
        </p:spPr>
        <p:txBody>
          <a:bodyPr/>
          <a:lstStyle>
            <a:lvl1pPr marL="0" indent="0">
              <a:buNone/>
              <a:defRPr sz="3251"/>
            </a:lvl1pPr>
            <a:lvl2pPr marL="464458" indent="0">
              <a:buNone/>
              <a:defRPr sz="2845"/>
            </a:lvl2pPr>
            <a:lvl3pPr marL="928916" indent="0">
              <a:buNone/>
              <a:defRPr sz="2438"/>
            </a:lvl3pPr>
            <a:lvl4pPr marL="1393373" indent="0">
              <a:buNone/>
              <a:defRPr sz="2032"/>
            </a:lvl4pPr>
            <a:lvl5pPr marL="1857832" indent="0">
              <a:buNone/>
              <a:defRPr sz="2032"/>
            </a:lvl5pPr>
            <a:lvl6pPr marL="2322289" indent="0">
              <a:buNone/>
              <a:defRPr sz="2032"/>
            </a:lvl6pPr>
            <a:lvl7pPr marL="2786747" indent="0">
              <a:buNone/>
              <a:defRPr sz="2032"/>
            </a:lvl7pPr>
            <a:lvl8pPr marL="3251205" indent="0">
              <a:buNone/>
              <a:defRPr sz="2032"/>
            </a:lvl8pPr>
            <a:lvl9pPr marL="3715663" indent="0">
              <a:buNone/>
              <a:defRPr sz="2032"/>
            </a:lvl9pPr>
          </a:lstStyle>
          <a:p>
            <a:endParaRPr lang="en-US"/>
          </a:p>
        </p:txBody>
      </p:sp>
      <p:sp>
        <p:nvSpPr>
          <p:cNvPr id="4" name="Text Placeholder 3"/>
          <p:cNvSpPr>
            <a:spLocks noGrp="1"/>
          </p:cNvSpPr>
          <p:nvPr>
            <p:ph type="body" sz="half" idx="2"/>
          </p:nvPr>
        </p:nvSpPr>
        <p:spPr>
          <a:xfrm>
            <a:off x="2548067" y="5724525"/>
            <a:ext cx="7803309" cy="858838"/>
          </a:xfrm>
        </p:spPr>
        <p:txBody>
          <a:bodyPr/>
          <a:lstStyle>
            <a:lvl1pPr marL="0" indent="0">
              <a:buNone/>
              <a:defRPr sz="1422"/>
            </a:lvl1pPr>
            <a:lvl2pPr marL="464458" indent="0">
              <a:buNone/>
              <a:defRPr sz="1219"/>
            </a:lvl2pPr>
            <a:lvl3pPr marL="928916" indent="0">
              <a:buNone/>
              <a:defRPr sz="1016"/>
            </a:lvl3pPr>
            <a:lvl4pPr marL="1393373" indent="0">
              <a:buNone/>
              <a:defRPr sz="914"/>
            </a:lvl4pPr>
            <a:lvl5pPr marL="1857832" indent="0">
              <a:buNone/>
              <a:defRPr sz="914"/>
            </a:lvl5pPr>
            <a:lvl6pPr marL="2322289" indent="0">
              <a:buNone/>
              <a:defRPr sz="914"/>
            </a:lvl6pPr>
            <a:lvl7pPr marL="2786747" indent="0">
              <a:buNone/>
              <a:defRPr sz="914"/>
            </a:lvl7pPr>
            <a:lvl8pPr marL="3251205" indent="0">
              <a:buNone/>
              <a:defRPr sz="914"/>
            </a:lvl8pPr>
            <a:lvl9pPr marL="3715663" indent="0">
              <a:buNone/>
              <a:defRPr sz="914"/>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4B21E5A-A755-4463-A4BD-4321D377690C}"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5CC39F4-4F17-4AEB-9DA2-B93E40DF9AF4}"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857829" y="296867"/>
            <a:ext cx="10497592" cy="1216025"/>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p>
            <a:pPr lvl="0"/>
            <a:r>
              <a:rPr lang="en-US" altLang="en-US" dirty="0" smtClean="0"/>
              <a:t>Click to edit Master title style</a:t>
            </a:r>
          </a:p>
        </p:txBody>
      </p:sp>
      <p:sp>
        <p:nvSpPr>
          <p:cNvPr id="9219" name="Rectangle 3"/>
          <p:cNvSpPr>
            <a:spLocks noGrp="1" noChangeArrowheads="1"/>
          </p:cNvSpPr>
          <p:nvPr>
            <p:ph type="body" idx="1"/>
          </p:nvPr>
        </p:nvSpPr>
        <p:spPr bwMode="auto">
          <a:xfrm>
            <a:off x="619276" y="1752600"/>
            <a:ext cx="11706040" cy="4832350"/>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9220" name="Rectangle 4"/>
          <p:cNvSpPr>
            <a:spLocks noGrp="1" noChangeArrowheads="1"/>
          </p:cNvSpPr>
          <p:nvPr>
            <p:ph type="dt" sz="half" idx="2"/>
          </p:nvPr>
        </p:nvSpPr>
        <p:spPr bwMode="auto">
          <a:xfrm>
            <a:off x="649380" y="6659563"/>
            <a:ext cx="3036173" cy="487362"/>
          </a:xfrm>
          <a:prstGeom prst="rect">
            <a:avLst/>
          </a:prstGeom>
          <a:noFill/>
          <a:ln w="9525">
            <a:noFill/>
            <a:miter lim="800000"/>
            <a:headEnd/>
            <a:tailEnd/>
          </a:ln>
          <a:effectLst/>
        </p:spPr>
        <p:txBody>
          <a:bodyPr vert="horz" wrap="square" lIns="96653" tIns="48326" rIns="96653" bIns="48326" numCol="1" anchor="b" anchorCtr="0" compatLnSpc="1">
            <a:prstTxWarp prst="textNoShape">
              <a:avLst/>
            </a:prstTxWarp>
          </a:bodyPr>
          <a:lstStyle>
            <a:lvl1pPr defTabSz="982136">
              <a:defRPr sz="1321">
                <a:latin typeface="+mj-lt"/>
              </a:defRPr>
            </a:lvl1pPr>
          </a:lstStyle>
          <a:p>
            <a:endParaRPr lang="en-US" altLang="en-US"/>
          </a:p>
        </p:txBody>
      </p:sp>
      <p:sp>
        <p:nvSpPr>
          <p:cNvPr id="9221" name="Rectangle 5"/>
          <p:cNvSpPr>
            <a:spLocks noGrp="1" noChangeArrowheads="1"/>
          </p:cNvSpPr>
          <p:nvPr>
            <p:ph type="ftr" sz="quarter" idx="3"/>
          </p:nvPr>
        </p:nvSpPr>
        <p:spPr bwMode="auto">
          <a:xfrm>
            <a:off x="4442448" y="6664325"/>
            <a:ext cx="4119907" cy="488950"/>
          </a:xfrm>
          <a:prstGeom prst="rect">
            <a:avLst/>
          </a:prstGeom>
          <a:noFill/>
          <a:ln w="9525">
            <a:noFill/>
            <a:miter lim="800000"/>
            <a:headEnd/>
            <a:tailEnd/>
          </a:ln>
          <a:effectLst/>
        </p:spPr>
        <p:txBody>
          <a:bodyPr vert="horz" wrap="square" lIns="96653" tIns="48326" rIns="96653" bIns="48326" numCol="1" anchor="b" anchorCtr="0" compatLnSpc="1">
            <a:prstTxWarp prst="textNoShape">
              <a:avLst/>
            </a:prstTxWarp>
          </a:bodyPr>
          <a:lstStyle>
            <a:lvl1pPr algn="ctr" defTabSz="982136">
              <a:defRPr sz="1321">
                <a:latin typeface="+mj-lt"/>
              </a:defRPr>
            </a:lvl1pPr>
          </a:lstStyle>
          <a:p>
            <a:endParaRPr lang="en-US" altLang="en-US"/>
          </a:p>
        </p:txBody>
      </p:sp>
      <p:sp>
        <p:nvSpPr>
          <p:cNvPr id="9222" name="Rectangle 6"/>
          <p:cNvSpPr>
            <a:spLocks noGrp="1" noChangeArrowheads="1"/>
          </p:cNvSpPr>
          <p:nvPr>
            <p:ph type="sldNum" sz="quarter" idx="4"/>
          </p:nvPr>
        </p:nvSpPr>
        <p:spPr bwMode="auto">
          <a:xfrm>
            <a:off x="9319248" y="6659563"/>
            <a:ext cx="3036173" cy="487362"/>
          </a:xfrm>
          <a:prstGeom prst="rect">
            <a:avLst/>
          </a:prstGeom>
          <a:noFill/>
          <a:ln w="9525">
            <a:noFill/>
            <a:miter lim="800000"/>
            <a:headEnd/>
            <a:tailEnd/>
          </a:ln>
          <a:effectLst/>
        </p:spPr>
        <p:txBody>
          <a:bodyPr vert="horz" wrap="square" lIns="96653" tIns="48326" rIns="96653" bIns="48326" numCol="1" anchor="b" anchorCtr="0" compatLnSpc="1">
            <a:prstTxWarp prst="textNoShape">
              <a:avLst/>
            </a:prstTxWarp>
          </a:bodyPr>
          <a:lstStyle>
            <a:lvl1pPr algn="r" defTabSz="982136">
              <a:defRPr sz="1321">
                <a:latin typeface="+mj-lt"/>
              </a:defRPr>
            </a:lvl1pPr>
          </a:lstStyle>
          <a:p>
            <a:fld id="{5ABA91E8-6EBE-4BF6-8E33-00CD92C22D18}" type="slidenum">
              <a:rPr lang="en-US" altLang="en-US"/>
              <a:pPr/>
              <a:t>‹#›</a:t>
            </a:fld>
            <a:endParaRPr lang="en-US" altLang="en-US"/>
          </a:p>
        </p:txBody>
      </p:sp>
      <p:sp>
        <p:nvSpPr>
          <p:cNvPr id="9224" name="Line 8"/>
          <p:cNvSpPr>
            <a:spLocks noChangeShapeType="1"/>
          </p:cNvSpPr>
          <p:nvPr/>
        </p:nvSpPr>
        <p:spPr bwMode="auto">
          <a:xfrm>
            <a:off x="649380" y="7162800"/>
            <a:ext cx="11706040" cy="0"/>
          </a:xfrm>
          <a:prstGeom prst="line">
            <a:avLst/>
          </a:prstGeom>
          <a:noFill/>
          <a:ln w="19050">
            <a:solidFill>
              <a:schemeClr val="accent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Lst>
  <p:timing>
    <p:tnLst>
      <p:par>
        <p:cTn id="1" dur="indefinite" restart="never" nodeType="tmRoot"/>
      </p:par>
    </p:tnLst>
  </p:timing>
  <p:txStyles>
    <p:titleStyle>
      <a:lvl1pPr algn="l" defTabSz="982136" rtl="0" fontAlgn="base">
        <a:spcBef>
          <a:spcPct val="0"/>
        </a:spcBef>
        <a:spcAft>
          <a:spcPct val="0"/>
        </a:spcAft>
        <a:defRPr sz="4470">
          <a:solidFill>
            <a:srgbClr val="FFCC66"/>
          </a:solidFill>
          <a:latin typeface="+mj-lt"/>
          <a:ea typeface="+mj-ea"/>
          <a:cs typeface="+mj-cs"/>
        </a:defRPr>
      </a:lvl1pPr>
      <a:lvl2pPr algn="l" defTabSz="982136" rtl="0" fontAlgn="base">
        <a:spcBef>
          <a:spcPct val="0"/>
        </a:spcBef>
        <a:spcAft>
          <a:spcPct val="0"/>
        </a:spcAft>
        <a:defRPr sz="4470">
          <a:solidFill>
            <a:schemeClr val="tx2"/>
          </a:solidFill>
          <a:latin typeface="Garamond" pitchFamily="18" charset="0"/>
          <a:cs typeface="Arial" charset="0"/>
        </a:defRPr>
      </a:lvl2pPr>
      <a:lvl3pPr algn="l" defTabSz="982136" rtl="0" fontAlgn="base">
        <a:spcBef>
          <a:spcPct val="0"/>
        </a:spcBef>
        <a:spcAft>
          <a:spcPct val="0"/>
        </a:spcAft>
        <a:defRPr sz="4470">
          <a:solidFill>
            <a:schemeClr val="tx2"/>
          </a:solidFill>
          <a:latin typeface="Garamond" pitchFamily="18" charset="0"/>
          <a:cs typeface="Arial" charset="0"/>
        </a:defRPr>
      </a:lvl3pPr>
      <a:lvl4pPr algn="l" defTabSz="982136" rtl="0" fontAlgn="base">
        <a:spcBef>
          <a:spcPct val="0"/>
        </a:spcBef>
        <a:spcAft>
          <a:spcPct val="0"/>
        </a:spcAft>
        <a:defRPr sz="4470">
          <a:solidFill>
            <a:schemeClr val="tx2"/>
          </a:solidFill>
          <a:latin typeface="Garamond" pitchFamily="18" charset="0"/>
          <a:cs typeface="Arial" charset="0"/>
        </a:defRPr>
      </a:lvl4pPr>
      <a:lvl5pPr algn="l" defTabSz="982136" rtl="0" fontAlgn="base">
        <a:spcBef>
          <a:spcPct val="0"/>
        </a:spcBef>
        <a:spcAft>
          <a:spcPct val="0"/>
        </a:spcAft>
        <a:defRPr sz="4470">
          <a:solidFill>
            <a:schemeClr val="tx2"/>
          </a:solidFill>
          <a:latin typeface="Garamond" pitchFamily="18" charset="0"/>
          <a:cs typeface="Arial" charset="0"/>
        </a:defRPr>
      </a:lvl5pPr>
      <a:lvl6pPr marL="464458" algn="l" defTabSz="982136" rtl="0" fontAlgn="base">
        <a:spcBef>
          <a:spcPct val="0"/>
        </a:spcBef>
        <a:spcAft>
          <a:spcPct val="0"/>
        </a:spcAft>
        <a:defRPr sz="4470">
          <a:solidFill>
            <a:schemeClr val="tx2"/>
          </a:solidFill>
          <a:latin typeface="Garamond" pitchFamily="18" charset="0"/>
          <a:cs typeface="Arial" charset="0"/>
        </a:defRPr>
      </a:lvl6pPr>
      <a:lvl7pPr marL="928916" algn="l" defTabSz="982136" rtl="0" fontAlgn="base">
        <a:spcBef>
          <a:spcPct val="0"/>
        </a:spcBef>
        <a:spcAft>
          <a:spcPct val="0"/>
        </a:spcAft>
        <a:defRPr sz="4470">
          <a:solidFill>
            <a:schemeClr val="tx2"/>
          </a:solidFill>
          <a:latin typeface="Garamond" pitchFamily="18" charset="0"/>
          <a:cs typeface="Arial" charset="0"/>
        </a:defRPr>
      </a:lvl7pPr>
      <a:lvl8pPr marL="1393373" algn="l" defTabSz="982136" rtl="0" fontAlgn="base">
        <a:spcBef>
          <a:spcPct val="0"/>
        </a:spcBef>
        <a:spcAft>
          <a:spcPct val="0"/>
        </a:spcAft>
        <a:defRPr sz="4470">
          <a:solidFill>
            <a:schemeClr val="tx2"/>
          </a:solidFill>
          <a:latin typeface="Garamond" pitchFamily="18" charset="0"/>
          <a:cs typeface="Arial" charset="0"/>
        </a:defRPr>
      </a:lvl8pPr>
      <a:lvl9pPr marL="1857832" algn="l" defTabSz="982136" rtl="0" fontAlgn="base">
        <a:spcBef>
          <a:spcPct val="0"/>
        </a:spcBef>
        <a:spcAft>
          <a:spcPct val="0"/>
        </a:spcAft>
        <a:defRPr sz="4470">
          <a:solidFill>
            <a:schemeClr val="tx2"/>
          </a:solidFill>
          <a:latin typeface="Garamond" pitchFamily="18" charset="0"/>
          <a:cs typeface="Arial" charset="0"/>
        </a:defRPr>
      </a:lvl9pPr>
    </p:titleStyle>
    <p:bodyStyle>
      <a:lvl1pPr marL="367696" indent="-367696" algn="l" defTabSz="982136" rtl="0" fontAlgn="base">
        <a:spcBef>
          <a:spcPct val="20000"/>
        </a:spcBef>
        <a:spcAft>
          <a:spcPct val="0"/>
        </a:spcAft>
        <a:buClr>
          <a:schemeClr val="accent1"/>
        </a:buClr>
        <a:buSzPct val="65000"/>
        <a:buFont typeface="Wingdings" pitchFamily="2" charset="2"/>
        <a:buChar char="n"/>
        <a:defRPr sz="3251">
          <a:solidFill>
            <a:schemeClr val="bg1"/>
          </a:solidFill>
          <a:latin typeface="+mn-lt"/>
          <a:ea typeface="+mn-ea"/>
          <a:cs typeface="+mn-cs"/>
        </a:defRPr>
      </a:lvl1pPr>
      <a:lvl2pPr marL="719265" indent="-349956" algn="l" defTabSz="982136" rtl="0" fontAlgn="base">
        <a:spcBef>
          <a:spcPct val="20000"/>
        </a:spcBef>
        <a:spcAft>
          <a:spcPct val="0"/>
        </a:spcAft>
        <a:buClr>
          <a:schemeClr val="accent2"/>
        </a:buClr>
        <a:buSzPct val="60000"/>
        <a:buFont typeface="Wingdings" pitchFamily="2" charset="2"/>
        <a:buChar char="q"/>
        <a:defRPr sz="2743">
          <a:solidFill>
            <a:schemeClr val="bg1"/>
          </a:solidFill>
          <a:latin typeface="+mn-lt"/>
          <a:cs typeface="+mn-cs"/>
        </a:defRPr>
      </a:lvl2pPr>
      <a:lvl3pPr marL="1098250" indent="-377372" algn="l" defTabSz="982136" rtl="0" fontAlgn="base">
        <a:spcBef>
          <a:spcPct val="20000"/>
        </a:spcBef>
        <a:spcAft>
          <a:spcPct val="0"/>
        </a:spcAft>
        <a:buClr>
          <a:schemeClr val="accent1"/>
        </a:buClr>
        <a:buSzPct val="65000"/>
        <a:buFont typeface="Wingdings" pitchFamily="2" charset="2"/>
        <a:buChar char="n"/>
        <a:defRPr sz="2337">
          <a:solidFill>
            <a:schemeClr val="bg1"/>
          </a:solidFill>
          <a:latin typeface="+mn-lt"/>
          <a:cs typeface="+mn-cs"/>
        </a:defRPr>
      </a:lvl3pPr>
      <a:lvl4pPr marL="1438529" indent="-338668" algn="l" defTabSz="982136" rtl="0" fontAlgn="base">
        <a:spcBef>
          <a:spcPct val="20000"/>
        </a:spcBef>
        <a:spcAft>
          <a:spcPct val="0"/>
        </a:spcAft>
        <a:buClr>
          <a:schemeClr val="accent2"/>
        </a:buClr>
        <a:buSzPct val="70000"/>
        <a:buFont typeface="Wingdings" pitchFamily="2" charset="2"/>
        <a:buChar char="q"/>
        <a:defRPr sz="2133">
          <a:solidFill>
            <a:schemeClr val="bg1"/>
          </a:solidFill>
          <a:latin typeface="+mn-lt"/>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133">
          <a:solidFill>
            <a:schemeClr val="bg1"/>
          </a:solidFill>
          <a:latin typeface="+mn-lt"/>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p:bodyStyle>
    <p:otherStyle>
      <a:defPPr>
        <a:defRPr lang="en-US"/>
      </a:defPPr>
      <a:lvl1pPr marL="0" algn="l" defTabSz="928916" rtl="0" eaLnBrk="1" latinLnBrk="0" hangingPunct="1">
        <a:defRPr sz="1829" kern="1200">
          <a:solidFill>
            <a:schemeClr val="tx1"/>
          </a:solidFill>
          <a:latin typeface="+mn-lt"/>
          <a:ea typeface="+mn-ea"/>
          <a:cs typeface="+mn-cs"/>
        </a:defRPr>
      </a:lvl1pPr>
      <a:lvl2pPr marL="464458" algn="l" defTabSz="928916" rtl="0" eaLnBrk="1" latinLnBrk="0" hangingPunct="1">
        <a:defRPr sz="1829" kern="1200">
          <a:solidFill>
            <a:schemeClr val="tx1"/>
          </a:solidFill>
          <a:latin typeface="+mn-lt"/>
          <a:ea typeface="+mn-ea"/>
          <a:cs typeface="+mn-cs"/>
        </a:defRPr>
      </a:lvl2pPr>
      <a:lvl3pPr marL="928916" algn="l" defTabSz="928916" rtl="0" eaLnBrk="1" latinLnBrk="0" hangingPunct="1">
        <a:defRPr sz="1829" kern="1200">
          <a:solidFill>
            <a:schemeClr val="tx1"/>
          </a:solidFill>
          <a:latin typeface="+mn-lt"/>
          <a:ea typeface="+mn-ea"/>
          <a:cs typeface="+mn-cs"/>
        </a:defRPr>
      </a:lvl3pPr>
      <a:lvl4pPr marL="1393373" algn="l" defTabSz="928916" rtl="0" eaLnBrk="1" latinLnBrk="0" hangingPunct="1">
        <a:defRPr sz="1829" kern="1200">
          <a:solidFill>
            <a:schemeClr val="tx1"/>
          </a:solidFill>
          <a:latin typeface="+mn-lt"/>
          <a:ea typeface="+mn-ea"/>
          <a:cs typeface="+mn-cs"/>
        </a:defRPr>
      </a:lvl4pPr>
      <a:lvl5pPr marL="1857832" algn="l" defTabSz="928916" rtl="0" eaLnBrk="1" latinLnBrk="0" hangingPunct="1">
        <a:defRPr sz="1829" kern="1200">
          <a:solidFill>
            <a:schemeClr val="tx1"/>
          </a:solidFill>
          <a:latin typeface="+mn-lt"/>
          <a:ea typeface="+mn-ea"/>
          <a:cs typeface="+mn-cs"/>
        </a:defRPr>
      </a:lvl5pPr>
      <a:lvl6pPr marL="2322289" algn="l" defTabSz="928916" rtl="0" eaLnBrk="1" latinLnBrk="0" hangingPunct="1">
        <a:defRPr sz="1829" kern="1200">
          <a:solidFill>
            <a:schemeClr val="tx1"/>
          </a:solidFill>
          <a:latin typeface="+mn-lt"/>
          <a:ea typeface="+mn-ea"/>
          <a:cs typeface="+mn-cs"/>
        </a:defRPr>
      </a:lvl6pPr>
      <a:lvl7pPr marL="2786747" algn="l" defTabSz="928916" rtl="0" eaLnBrk="1" latinLnBrk="0" hangingPunct="1">
        <a:defRPr sz="1829" kern="1200">
          <a:solidFill>
            <a:schemeClr val="tx1"/>
          </a:solidFill>
          <a:latin typeface="+mn-lt"/>
          <a:ea typeface="+mn-ea"/>
          <a:cs typeface="+mn-cs"/>
        </a:defRPr>
      </a:lvl7pPr>
      <a:lvl8pPr marL="3251205" algn="l" defTabSz="928916" rtl="0" eaLnBrk="1" latinLnBrk="0" hangingPunct="1">
        <a:defRPr sz="1829" kern="1200">
          <a:solidFill>
            <a:schemeClr val="tx1"/>
          </a:solidFill>
          <a:latin typeface="+mn-lt"/>
          <a:ea typeface="+mn-ea"/>
          <a:cs typeface="+mn-cs"/>
        </a:defRPr>
      </a:lvl8pPr>
      <a:lvl9pPr marL="3715663" algn="l" defTabSz="928916" rtl="0" eaLnBrk="1" latinLnBrk="0" hangingPunct="1">
        <a:defRPr sz="18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hyperlink" Target="http://www.ntimages.net/Ephesus-site-map.htm" TargetMode="External"/><Relationship Id="rId4" Type="http://schemas.openxmlformats.org/officeDocument/2006/relationships/image" Target="../media/image38.gif"/></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Journey’s of Paul</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7950" y="1524000"/>
            <a:ext cx="3371850" cy="44958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8400" y="2783114"/>
            <a:ext cx="4775200" cy="35814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04847" y="4573814"/>
            <a:ext cx="3282114" cy="2461586"/>
          </a:xfrm>
          <a:prstGeom prst="rect">
            <a:avLst/>
          </a:prstGeom>
          <a:ln>
            <a:solidFill>
              <a:schemeClr val="accent3"/>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0667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Philippi</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603" y="1523998"/>
            <a:ext cx="3733800" cy="2776185"/>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5150" y="2186050"/>
            <a:ext cx="5361933" cy="422826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6277" y="4845439"/>
            <a:ext cx="1717745" cy="186816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58080" y="1886766"/>
            <a:ext cx="2609206" cy="4826837"/>
          </a:xfrm>
          <a:prstGeom prst="rect">
            <a:avLst/>
          </a:prstGeom>
        </p:spPr>
      </p:pic>
      <p:sp>
        <p:nvSpPr>
          <p:cNvPr id="9" name="TextBox 8"/>
          <p:cNvSpPr txBox="1"/>
          <p:nvPr/>
        </p:nvSpPr>
        <p:spPr>
          <a:xfrm>
            <a:off x="8407400" y="1702098"/>
            <a:ext cx="1270541" cy="369332"/>
          </a:xfrm>
          <a:prstGeom prst="rect">
            <a:avLst/>
          </a:prstGeom>
          <a:noFill/>
        </p:spPr>
        <p:txBody>
          <a:bodyPr wrap="none" rtlCol="0">
            <a:spAutoFit/>
          </a:bodyPr>
          <a:lstStyle/>
          <a:p>
            <a:r>
              <a:rPr lang="en-US" dirty="0" smtClean="0">
                <a:solidFill>
                  <a:schemeClr val="bg1"/>
                </a:solidFill>
              </a:rPr>
              <a:t>Via </a:t>
            </a:r>
            <a:r>
              <a:rPr lang="en-US" dirty="0" err="1" smtClean="0">
                <a:solidFill>
                  <a:schemeClr val="bg1"/>
                </a:solidFill>
              </a:rPr>
              <a:t>Ignatia</a:t>
            </a:r>
            <a:endParaRPr lang="en-US" dirty="0">
              <a:solidFill>
                <a:schemeClr val="bg1"/>
              </a:solidFill>
            </a:endParaRPr>
          </a:p>
        </p:txBody>
      </p:sp>
      <p:sp>
        <p:nvSpPr>
          <p:cNvPr id="10" name="TextBox 9"/>
          <p:cNvSpPr txBox="1"/>
          <p:nvPr/>
        </p:nvSpPr>
        <p:spPr>
          <a:xfrm>
            <a:off x="295860" y="4388145"/>
            <a:ext cx="1754006" cy="369332"/>
          </a:xfrm>
          <a:prstGeom prst="rect">
            <a:avLst/>
          </a:prstGeom>
          <a:noFill/>
        </p:spPr>
        <p:txBody>
          <a:bodyPr wrap="none" rtlCol="0">
            <a:spAutoFit/>
          </a:bodyPr>
          <a:lstStyle/>
          <a:p>
            <a:r>
              <a:rPr lang="en-US" dirty="0" smtClean="0">
                <a:solidFill>
                  <a:schemeClr val="bg1"/>
                </a:solidFill>
              </a:rPr>
              <a:t>Philippian “Jail”</a:t>
            </a:r>
            <a:endParaRPr lang="en-US" dirty="0">
              <a:solidFill>
                <a:schemeClr val="bg1"/>
              </a:solidFill>
            </a:endParaRPr>
          </a:p>
        </p:txBody>
      </p:sp>
    </p:spTree>
    <p:extLst>
      <p:ext uri="{BB962C8B-B14F-4D97-AF65-F5344CB8AC3E}">
        <p14:creationId xmlns:p14="http://schemas.microsoft.com/office/powerpoint/2010/main" val="30823753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Addresses the </a:t>
            </a:r>
            <a:r>
              <a:rPr lang="en-US" dirty="0" smtClean="0"/>
              <a:t>Areopagus - Athens</a:t>
            </a:r>
            <a:endParaRPr lang="en-US" dirty="0"/>
          </a:p>
        </p:txBody>
      </p:sp>
      <p:sp>
        <p:nvSpPr>
          <p:cNvPr id="3" name="Content Placeholder 2"/>
          <p:cNvSpPr>
            <a:spLocks noGrp="1"/>
          </p:cNvSpPr>
          <p:nvPr>
            <p:ph idx="1"/>
          </p:nvPr>
        </p:nvSpPr>
        <p:spPr>
          <a:xfrm>
            <a:off x="619276" y="1371600"/>
            <a:ext cx="5578324" cy="609600"/>
          </a:xfrm>
        </p:spPr>
        <p:txBody>
          <a:bodyPr/>
          <a:lstStyle/>
          <a:p>
            <a:r>
              <a:rPr lang="en-US" sz="3200" dirty="0" smtClean="0"/>
              <a:t>Acts 16:16-17</a:t>
            </a:r>
          </a:p>
          <a:p>
            <a:endParaRPr lang="en-US" sz="3200" dirty="0"/>
          </a:p>
        </p:txBody>
      </p:sp>
      <p:sp>
        <p:nvSpPr>
          <p:cNvPr id="4" name="Content Placeholder 2"/>
          <p:cNvSpPr txBox="1">
            <a:spLocks/>
          </p:cNvSpPr>
          <p:nvPr/>
        </p:nvSpPr>
        <p:spPr bwMode="auto">
          <a:xfrm>
            <a:off x="4216400" y="1378856"/>
            <a:ext cx="8458200" cy="5783943"/>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pPr marL="0" indent="0">
              <a:buNone/>
            </a:pPr>
            <a:r>
              <a:rPr lang="en-US" sz="2800" dirty="0"/>
              <a:t>Now while Paul was waiting for them at Athens, his spirit was provoked within him as he saw that the city was full of idols. So he reasoned in the synagogue with the Jews and the devout persons, and in the marketplace every day with those who happened to be there.</a:t>
            </a:r>
          </a:p>
          <a:p>
            <a:pPr marL="0" indent="0">
              <a:buNone/>
            </a:pPr>
            <a:endParaRPr lang="en-US" sz="2800" dirty="0"/>
          </a:p>
          <a:p>
            <a:pPr marL="0" indent="0">
              <a:buNone/>
            </a:pPr>
            <a:r>
              <a:rPr lang="en-US" sz="2800" dirty="0" smtClean="0"/>
              <a:t>So </a:t>
            </a:r>
            <a:r>
              <a:rPr lang="en-US" sz="2800" dirty="0"/>
              <a:t>Paul, </a:t>
            </a:r>
            <a:r>
              <a:rPr lang="en-US" sz="2800" dirty="0">
                <a:solidFill>
                  <a:srgbClr val="FFC000"/>
                </a:solidFill>
              </a:rPr>
              <a:t>standing in the midst of the Areopagus</a:t>
            </a:r>
            <a:r>
              <a:rPr lang="en-US" sz="2800" dirty="0"/>
              <a:t>, said: “Men of Athens, I perceive that in every way you are very religious</a:t>
            </a:r>
            <a:r>
              <a:rPr lang="en-US" sz="2800" dirty="0" smtClean="0"/>
              <a:t>.”</a:t>
            </a:r>
          </a:p>
          <a:p>
            <a:pPr marL="0" indent="0">
              <a:buNone/>
            </a:pPr>
            <a:r>
              <a:rPr lang="en-US" sz="2800" dirty="0" smtClean="0"/>
              <a:t>…as </a:t>
            </a:r>
            <a:r>
              <a:rPr lang="en-US" sz="2800" dirty="0">
                <a:solidFill>
                  <a:srgbClr val="FFC000"/>
                </a:solidFill>
              </a:rPr>
              <a:t>even some of your own poets </a:t>
            </a:r>
            <a:r>
              <a:rPr lang="en-US" sz="2800" dirty="0"/>
              <a:t>have said, </a:t>
            </a:r>
            <a:r>
              <a:rPr lang="en-US" sz="2800" dirty="0" smtClean="0"/>
              <a:t>‘</a:t>
            </a:r>
            <a:r>
              <a:rPr lang="en-US" sz="2800" dirty="0"/>
              <a:t>For we are indeed his offspring.’</a:t>
            </a:r>
          </a:p>
          <a:p>
            <a:pPr marL="0" indent="0">
              <a:buNone/>
            </a:pPr>
            <a:endParaRPr lang="en-US" sz="2800" dirty="0"/>
          </a:p>
        </p:txBody>
      </p:sp>
      <p:sp>
        <p:nvSpPr>
          <p:cNvPr id="5" name="Content Placeholder 2"/>
          <p:cNvSpPr txBox="1">
            <a:spLocks/>
          </p:cNvSpPr>
          <p:nvPr/>
        </p:nvSpPr>
        <p:spPr bwMode="auto">
          <a:xfrm>
            <a:off x="619276" y="4495800"/>
            <a:ext cx="3444724" cy="609600"/>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r>
              <a:rPr lang="en-US" sz="3200" kern="0" dirty="0" smtClean="0"/>
              <a:t>Acts 16:22-34</a:t>
            </a:r>
          </a:p>
          <a:p>
            <a:endParaRPr lang="en-US" sz="3200" kern="0" dirty="0"/>
          </a:p>
        </p:txBody>
      </p:sp>
    </p:spTree>
    <p:extLst>
      <p:ext uri="{BB962C8B-B14F-4D97-AF65-F5344CB8AC3E}">
        <p14:creationId xmlns:p14="http://schemas.microsoft.com/office/powerpoint/2010/main" val="974290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Athens</a:t>
            </a:r>
            <a:endParaRPr lang="en-US" dirty="0"/>
          </a:p>
        </p:txBody>
      </p:sp>
      <p:sp>
        <p:nvSpPr>
          <p:cNvPr id="3" name="Content Placeholder 2"/>
          <p:cNvSpPr>
            <a:spLocks noGrp="1"/>
          </p:cNvSpPr>
          <p:nvPr>
            <p:ph idx="1"/>
          </p:nvPr>
        </p:nvSpPr>
        <p:spPr>
          <a:xfrm>
            <a:off x="619276" y="1371600"/>
            <a:ext cx="3749524" cy="4832350"/>
          </a:xfrm>
        </p:spPr>
        <p:txBody>
          <a:bodyPr/>
          <a:lstStyle/>
          <a:p>
            <a:r>
              <a:rPr lang="en-US" sz="2800" dirty="0" smtClean="0"/>
              <a:t>Strategic Location</a:t>
            </a:r>
          </a:p>
          <a:p>
            <a:pPr lvl="1"/>
            <a:r>
              <a:rPr lang="en-US" sz="2000" dirty="0" smtClean="0"/>
              <a:t>More of a </a:t>
            </a:r>
            <a:r>
              <a:rPr lang="en-US" sz="2000" dirty="0" err="1" smtClean="0"/>
              <a:t>passthrough</a:t>
            </a:r>
            <a:r>
              <a:rPr lang="en-US" sz="2000" dirty="0" smtClean="0"/>
              <a:t> after leaving Berea</a:t>
            </a:r>
          </a:p>
          <a:p>
            <a:endParaRPr lang="en-US" sz="2800" dirty="0" smtClean="0"/>
          </a:p>
          <a:p>
            <a:r>
              <a:rPr lang="en-US" sz="2800" dirty="0" smtClean="0"/>
              <a:t>Summary of the Ruins</a:t>
            </a:r>
          </a:p>
          <a:p>
            <a:pPr lvl="1"/>
            <a:r>
              <a:rPr lang="en-US" sz="2000" dirty="0" smtClean="0"/>
              <a:t>Areopagus / Mars Hill</a:t>
            </a:r>
          </a:p>
          <a:p>
            <a:pPr lvl="1"/>
            <a:r>
              <a:rPr lang="en-US" sz="2000" dirty="0" smtClean="0"/>
              <a:t>Acropolis</a:t>
            </a:r>
          </a:p>
          <a:p>
            <a:endParaRPr lang="en-US" sz="2800" dirty="0"/>
          </a:p>
        </p:txBody>
      </p:sp>
      <p:sp>
        <p:nvSpPr>
          <p:cNvPr id="4" name="TextBox 3"/>
          <p:cNvSpPr txBox="1"/>
          <p:nvPr/>
        </p:nvSpPr>
        <p:spPr>
          <a:xfrm>
            <a:off x="4597400" y="1371600"/>
            <a:ext cx="8077200" cy="4339650"/>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rPr>
              <a:t>The Areopagus or rocky hill in Athens, northwest of the Acropolis, where the Athenian supreme tribunal and court of morals was held</a:t>
            </a:r>
          </a:p>
          <a:p>
            <a:pPr marL="3259138" algn="r"/>
            <a:r>
              <a:rPr lang="en-US" sz="1200" dirty="0">
                <a:solidFill>
                  <a:schemeClr val="bg1"/>
                </a:solidFill>
              </a:rPr>
              <a:t> John D. Barry et al., eds., Mars Hill, The Lexham Bible Dictionary (Bellingham, WA: Lexham Press, 2016).</a:t>
            </a:r>
          </a:p>
          <a:p>
            <a:endParaRPr lang="en-US" sz="2400" dirty="0" smtClean="0">
              <a:solidFill>
                <a:schemeClr val="bg1"/>
              </a:solidFill>
              <a:latin typeface="Cambria" panose="02040503050406030204" pitchFamily="18" charset="0"/>
              <a:ea typeface="Cambria" panose="02040503050406030204" pitchFamily="18" charset="0"/>
            </a:endParaRPr>
          </a:p>
          <a:p>
            <a:r>
              <a:rPr lang="en-US" sz="2400" dirty="0">
                <a:solidFill>
                  <a:schemeClr val="bg1"/>
                </a:solidFill>
                <a:latin typeface="Cambria" panose="02040503050406030204" pitchFamily="18" charset="0"/>
                <a:ea typeface="Cambria" panose="02040503050406030204" pitchFamily="18" charset="0"/>
              </a:rPr>
              <a:t>The Golden Age of Athens was a period of democracy, prosperity, and the growth of western philosophy and literature. From Socrates (who was executed ca. 399 BC) to Plato (427–348 BC), Athens was the birthplace and home to the foundations and founders of western philosophy </a:t>
            </a:r>
          </a:p>
          <a:p>
            <a:endParaRPr lang="en-US" sz="1200" dirty="0">
              <a:solidFill>
                <a:schemeClr val="bg1"/>
              </a:solidFill>
            </a:endParaRPr>
          </a:p>
          <a:p>
            <a:pPr marL="3259138" algn="r"/>
            <a:r>
              <a:rPr lang="en-US" sz="1200" dirty="0">
                <a:solidFill>
                  <a:schemeClr val="bg1"/>
                </a:solidFill>
              </a:rPr>
              <a:t>Zachary G. Smith, “Athens,” ed. John D. Barry et al., The Lexham Bible Dictionary (Bellingham, WA: Lexham Press, 2016).</a:t>
            </a:r>
          </a:p>
        </p:txBody>
      </p:sp>
    </p:spTree>
    <p:extLst>
      <p:ext uri="{BB962C8B-B14F-4D97-AF65-F5344CB8AC3E}">
        <p14:creationId xmlns:p14="http://schemas.microsoft.com/office/powerpoint/2010/main" val="36749174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Athens</a:t>
            </a:r>
            <a:endParaRPr lang="en-US" dirty="0"/>
          </a:p>
        </p:txBody>
      </p:sp>
      <p:pic>
        <p:nvPicPr>
          <p:cNvPr id="1026" name="Picture 2" descr="Pictur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63800" y="1219200"/>
            <a:ext cx="7696200" cy="57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855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05642" y="2583050"/>
            <a:ext cx="4968168" cy="3958456"/>
          </a:xfrm>
          <a:prstGeom prst="rect">
            <a:avLst/>
          </a:prstGeom>
        </p:spPr>
      </p:pic>
      <p:sp>
        <p:nvSpPr>
          <p:cNvPr id="2" name="Title 1"/>
          <p:cNvSpPr>
            <a:spLocks noGrp="1"/>
          </p:cNvSpPr>
          <p:nvPr>
            <p:ph type="title"/>
          </p:nvPr>
        </p:nvSpPr>
        <p:spPr/>
        <p:txBody>
          <a:bodyPr/>
          <a:lstStyle/>
          <a:p>
            <a:r>
              <a:rPr lang="en-US" dirty="0" smtClean="0"/>
              <a:t>Athens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600" y="1752600"/>
            <a:ext cx="5821186" cy="423461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4602" y="1045570"/>
            <a:ext cx="3073688" cy="256775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1150600" y="2667000"/>
            <a:ext cx="1249060" cy="369332"/>
          </a:xfrm>
          <a:prstGeom prst="rect">
            <a:avLst/>
          </a:prstGeom>
          <a:noFill/>
        </p:spPr>
        <p:txBody>
          <a:bodyPr wrap="none" rtlCol="0">
            <a:spAutoFit/>
          </a:bodyPr>
          <a:lstStyle/>
          <a:p>
            <a:r>
              <a:rPr lang="en-US" dirty="0" smtClean="0"/>
              <a:t>Parthenon</a:t>
            </a:r>
            <a:endParaRPr lang="en-US" dirty="0"/>
          </a:p>
        </p:txBody>
      </p:sp>
      <p:sp>
        <p:nvSpPr>
          <p:cNvPr id="8" name="TextBox 7"/>
          <p:cNvSpPr txBox="1"/>
          <p:nvPr/>
        </p:nvSpPr>
        <p:spPr>
          <a:xfrm>
            <a:off x="635000" y="1828800"/>
            <a:ext cx="1082348" cy="369332"/>
          </a:xfrm>
          <a:prstGeom prst="rect">
            <a:avLst/>
          </a:prstGeom>
          <a:noFill/>
        </p:spPr>
        <p:txBody>
          <a:bodyPr wrap="none" rtlCol="0">
            <a:spAutoFit/>
          </a:bodyPr>
          <a:lstStyle/>
          <a:p>
            <a:r>
              <a:rPr lang="en-US" dirty="0" smtClean="0"/>
              <a:t>Mars Hill</a:t>
            </a:r>
            <a:endParaRPr lang="en-US" dirty="0"/>
          </a:p>
        </p:txBody>
      </p:sp>
      <p:sp>
        <p:nvSpPr>
          <p:cNvPr id="9" name="TextBox 8"/>
          <p:cNvSpPr txBox="1"/>
          <p:nvPr/>
        </p:nvSpPr>
        <p:spPr>
          <a:xfrm>
            <a:off x="6203745" y="1008917"/>
            <a:ext cx="2518638" cy="369332"/>
          </a:xfrm>
          <a:prstGeom prst="rect">
            <a:avLst/>
          </a:prstGeom>
          <a:noFill/>
        </p:spPr>
        <p:txBody>
          <a:bodyPr wrap="none" rtlCol="0">
            <a:spAutoFit/>
          </a:bodyPr>
          <a:lstStyle/>
          <a:p>
            <a:r>
              <a:rPr lang="en-US" dirty="0" smtClean="0"/>
              <a:t>Changing of the Guard</a:t>
            </a:r>
            <a:endParaRPr lang="en-US" dirty="0"/>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5800" y="6617418"/>
            <a:ext cx="5556847" cy="333411"/>
          </a:xfrm>
          <a:prstGeom prst="rect">
            <a:avLst/>
          </a:prstGeom>
        </p:spPr>
      </p:pic>
    </p:spTree>
    <p:extLst>
      <p:ext uri="{BB962C8B-B14F-4D97-AF65-F5344CB8AC3E}">
        <p14:creationId xmlns:p14="http://schemas.microsoft.com/office/powerpoint/2010/main" val="21977259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Journeys for Food and Service</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9800" y="4539338"/>
            <a:ext cx="4330206" cy="2269081"/>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488" y="1347491"/>
            <a:ext cx="3783963" cy="294381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14225" y="1363818"/>
            <a:ext cx="3581400" cy="268605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0400" y="1104900"/>
            <a:ext cx="3031803" cy="541020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03628" y="4263427"/>
            <a:ext cx="4175150" cy="26359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6484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a:t>
            </a:r>
            <a:r>
              <a:rPr lang="en-US" dirty="0" smtClean="0"/>
              <a:t>In Corinth</a:t>
            </a:r>
            <a:endParaRPr lang="en-US" dirty="0"/>
          </a:p>
        </p:txBody>
      </p:sp>
      <p:sp>
        <p:nvSpPr>
          <p:cNvPr id="3" name="Content Placeholder 2"/>
          <p:cNvSpPr>
            <a:spLocks noGrp="1"/>
          </p:cNvSpPr>
          <p:nvPr>
            <p:ph idx="1"/>
          </p:nvPr>
        </p:nvSpPr>
        <p:spPr>
          <a:xfrm>
            <a:off x="619276" y="1371600"/>
            <a:ext cx="5578324" cy="609600"/>
          </a:xfrm>
        </p:spPr>
        <p:txBody>
          <a:bodyPr/>
          <a:lstStyle/>
          <a:p>
            <a:r>
              <a:rPr lang="en-US" sz="3200" dirty="0" smtClean="0"/>
              <a:t>Acts 18:1-4</a:t>
            </a:r>
            <a:endParaRPr lang="en-US" sz="3200" dirty="0"/>
          </a:p>
        </p:txBody>
      </p:sp>
      <p:sp>
        <p:nvSpPr>
          <p:cNvPr id="4" name="Content Placeholder 2"/>
          <p:cNvSpPr txBox="1">
            <a:spLocks/>
          </p:cNvSpPr>
          <p:nvPr/>
        </p:nvSpPr>
        <p:spPr bwMode="auto">
          <a:xfrm>
            <a:off x="4216400" y="1378856"/>
            <a:ext cx="8458200" cy="5783943"/>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pPr marL="0" indent="0">
              <a:buNone/>
            </a:pPr>
            <a:r>
              <a:rPr lang="en-US" sz="2800" dirty="0"/>
              <a:t>After this Paul left Athens and went to Corinth. And he found a Jew named Aquila, a native of Pontus, recently come from Italy with his wife Priscilla, because Claudius had commanded all the Jews to leave Rome. And he went to see them, and because he was of the same trade he stayed with them and worked, for they were tentmakers by trade. And he reasoned in the synagogue every Sabbath, and tried to persuade Jews and Greeks</a:t>
            </a:r>
            <a:r>
              <a:rPr lang="en-US" sz="2800" dirty="0" smtClean="0"/>
              <a:t>.</a:t>
            </a:r>
            <a:endParaRPr lang="en-US" sz="2800" dirty="0"/>
          </a:p>
        </p:txBody>
      </p:sp>
    </p:spTree>
    <p:extLst>
      <p:ext uri="{BB962C8B-B14F-4D97-AF65-F5344CB8AC3E}">
        <p14:creationId xmlns:p14="http://schemas.microsoft.com/office/powerpoint/2010/main" val="23251902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a:t>
            </a:r>
            <a:r>
              <a:rPr lang="en-US" dirty="0" smtClean="0"/>
              <a:t>In Corinth</a:t>
            </a:r>
            <a:endParaRPr lang="en-US" dirty="0"/>
          </a:p>
        </p:txBody>
      </p:sp>
      <p:sp>
        <p:nvSpPr>
          <p:cNvPr id="3" name="Content Placeholder 2"/>
          <p:cNvSpPr>
            <a:spLocks noGrp="1"/>
          </p:cNvSpPr>
          <p:nvPr>
            <p:ph idx="1"/>
          </p:nvPr>
        </p:nvSpPr>
        <p:spPr>
          <a:xfrm>
            <a:off x="619276" y="1371600"/>
            <a:ext cx="5578324" cy="609600"/>
          </a:xfrm>
        </p:spPr>
        <p:txBody>
          <a:bodyPr/>
          <a:lstStyle/>
          <a:p>
            <a:r>
              <a:rPr lang="en-US" sz="3200" dirty="0" smtClean="0"/>
              <a:t>Acts 18:9-11</a:t>
            </a:r>
          </a:p>
          <a:p>
            <a:endParaRPr lang="en-US" sz="3200" dirty="0"/>
          </a:p>
        </p:txBody>
      </p:sp>
      <p:sp>
        <p:nvSpPr>
          <p:cNvPr id="4" name="Content Placeholder 2"/>
          <p:cNvSpPr txBox="1">
            <a:spLocks/>
          </p:cNvSpPr>
          <p:nvPr/>
        </p:nvSpPr>
        <p:spPr bwMode="auto">
          <a:xfrm>
            <a:off x="4216400" y="1378856"/>
            <a:ext cx="8458200" cy="5783943"/>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pPr marL="0" indent="0">
              <a:buNone/>
            </a:pPr>
            <a:r>
              <a:rPr lang="en-US" sz="2800" dirty="0" smtClean="0"/>
              <a:t>And </a:t>
            </a:r>
            <a:r>
              <a:rPr lang="en-US" sz="2800" dirty="0"/>
              <a:t>the Lord said to Paul one night in a vision, “Do not be afraid, but go on speaking and do not be silent, for I am with you, and no one will attack you to harm you, for I have many in this city who are my people.” And he stayed a year and six months, teaching the word of God among them.</a:t>
            </a:r>
          </a:p>
          <a:p>
            <a:pPr marL="0" indent="0">
              <a:buNone/>
            </a:pPr>
            <a:endParaRPr lang="en-US" sz="2800" dirty="0"/>
          </a:p>
          <a:p>
            <a:pPr marL="0" indent="0">
              <a:buNone/>
            </a:pPr>
            <a:r>
              <a:rPr lang="en-US" sz="2800" dirty="0"/>
              <a:t>Paul, having remained many days longer, took leave of the brethren and put out to sea for Syria, and with him were Priscilla and Aquila. In </a:t>
            </a:r>
            <a:r>
              <a:rPr lang="en-US" sz="2800" dirty="0" err="1"/>
              <a:t>Cenchrea</a:t>
            </a:r>
            <a:r>
              <a:rPr lang="en-US" sz="2800" dirty="0"/>
              <a:t> he had his hair cut, for he was keeping a vow.</a:t>
            </a:r>
          </a:p>
          <a:p>
            <a:pPr marL="0" indent="0">
              <a:buNone/>
            </a:pPr>
            <a:endParaRPr lang="en-US" sz="2800" dirty="0"/>
          </a:p>
        </p:txBody>
      </p:sp>
      <p:sp>
        <p:nvSpPr>
          <p:cNvPr id="5" name="Content Placeholder 2"/>
          <p:cNvSpPr txBox="1">
            <a:spLocks/>
          </p:cNvSpPr>
          <p:nvPr/>
        </p:nvSpPr>
        <p:spPr bwMode="auto">
          <a:xfrm>
            <a:off x="619276" y="4495800"/>
            <a:ext cx="2987524" cy="609600"/>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r>
              <a:rPr lang="en-US" sz="3200" kern="0" dirty="0" smtClean="0"/>
              <a:t>Acts 18:18</a:t>
            </a:r>
            <a:endParaRPr lang="en-US" sz="3200" kern="0" dirty="0"/>
          </a:p>
        </p:txBody>
      </p:sp>
    </p:spTree>
    <p:extLst>
      <p:ext uri="{BB962C8B-B14F-4D97-AF65-F5344CB8AC3E}">
        <p14:creationId xmlns:p14="http://schemas.microsoft.com/office/powerpoint/2010/main" val="37469201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Corinth</a:t>
            </a:r>
            <a:endParaRPr lang="en-US" dirty="0"/>
          </a:p>
        </p:txBody>
      </p:sp>
      <p:sp>
        <p:nvSpPr>
          <p:cNvPr id="3" name="Content Placeholder 2"/>
          <p:cNvSpPr>
            <a:spLocks noGrp="1"/>
          </p:cNvSpPr>
          <p:nvPr>
            <p:ph idx="1"/>
          </p:nvPr>
        </p:nvSpPr>
        <p:spPr>
          <a:xfrm>
            <a:off x="619276" y="1371600"/>
            <a:ext cx="3749524" cy="4832350"/>
          </a:xfrm>
        </p:spPr>
        <p:txBody>
          <a:bodyPr/>
          <a:lstStyle/>
          <a:p>
            <a:r>
              <a:rPr lang="en-US" sz="2800" dirty="0" smtClean="0"/>
              <a:t>Strategic Location</a:t>
            </a:r>
          </a:p>
          <a:p>
            <a:pPr lvl="1"/>
            <a:r>
              <a:rPr lang="en-US" sz="2000" dirty="0" smtClean="0"/>
              <a:t>Isthmus </a:t>
            </a:r>
            <a:r>
              <a:rPr lang="en-US" sz="2000" dirty="0"/>
              <a:t>that joins the </a:t>
            </a:r>
            <a:r>
              <a:rPr lang="en-US" sz="2000" dirty="0" smtClean="0"/>
              <a:t>Peloponnesus</a:t>
            </a:r>
          </a:p>
          <a:p>
            <a:endParaRPr lang="en-US" sz="2800" dirty="0" smtClean="0"/>
          </a:p>
          <a:p>
            <a:r>
              <a:rPr lang="en-US" sz="2800" dirty="0" smtClean="0"/>
              <a:t>Summary of the Ruins</a:t>
            </a:r>
          </a:p>
          <a:p>
            <a:pPr lvl="1"/>
            <a:r>
              <a:rPr lang="en-US" sz="2000" dirty="0" smtClean="0"/>
              <a:t>Temple of Apollo</a:t>
            </a:r>
          </a:p>
          <a:p>
            <a:pPr lvl="1"/>
            <a:r>
              <a:rPr lang="en-US" sz="2000" dirty="0" smtClean="0"/>
              <a:t>Acro-Corinth</a:t>
            </a:r>
          </a:p>
          <a:p>
            <a:pPr lvl="1"/>
            <a:r>
              <a:rPr lang="en-US" sz="2000" dirty="0"/>
              <a:t>The </a:t>
            </a:r>
            <a:r>
              <a:rPr lang="en-US" sz="2000" dirty="0" smtClean="0"/>
              <a:t>Temple </a:t>
            </a:r>
            <a:r>
              <a:rPr lang="en-US" sz="2000" dirty="0"/>
              <a:t>of </a:t>
            </a:r>
            <a:r>
              <a:rPr lang="en-US" sz="2000" dirty="0" smtClean="0"/>
              <a:t>Aphrodite</a:t>
            </a:r>
          </a:p>
          <a:p>
            <a:pPr lvl="1"/>
            <a:r>
              <a:rPr lang="en-US" sz="2000" dirty="0" err="1" smtClean="0"/>
              <a:t>Cenchreae</a:t>
            </a:r>
            <a:endParaRPr lang="en-US" sz="2000" dirty="0" smtClean="0"/>
          </a:p>
          <a:p>
            <a:pPr lvl="1"/>
            <a:r>
              <a:rPr lang="en-US" sz="2000" i="1" dirty="0" smtClean="0"/>
              <a:t>Rich</a:t>
            </a:r>
            <a:r>
              <a:rPr lang="en-US" sz="2000" dirty="0" smtClean="0"/>
              <a:t> Corinthian Leather</a:t>
            </a:r>
          </a:p>
          <a:p>
            <a:endParaRPr lang="en-US" sz="2800" dirty="0"/>
          </a:p>
        </p:txBody>
      </p:sp>
      <p:sp>
        <p:nvSpPr>
          <p:cNvPr id="4" name="TextBox 3"/>
          <p:cNvSpPr txBox="1"/>
          <p:nvPr/>
        </p:nvSpPr>
        <p:spPr>
          <a:xfrm>
            <a:off x="4597400" y="1394222"/>
            <a:ext cx="8077200" cy="5539978"/>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rPr>
              <a:t>Prominent city of Greece, formerly the capital of the ancient province of Achaia, in which the apostle Paul preached. The site of ancient Corinth lies to the west of the isthmus separating the Peloponnesian peninsula from mainland Greece.</a:t>
            </a:r>
          </a:p>
          <a:p>
            <a:endParaRPr lang="en-US" dirty="0">
              <a:solidFill>
                <a:schemeClr val="bg1"/>
              </a:solidFill>
            </a:endParaRPr>
          </a:p>
          <a:p>
            <a:pPr marL="3259138" algn="r"/>
            <a:r>
              <a:rPr lang="en-US" sz="1200" dirty="0">
                <a:solidFill>
                  <a:schemeClr val="bg1"/>
                </a:solidFill>
              </a:rPr>
              <a:t>Walter A. Elwell and Barry J. </a:t>
            </a:r>
            <a:r>
              <a:rPr lang="en-US" sz="1200" dirty="0" err="1">
                <a:solidFill>
                  <a:schemeClr val="bg1"/>
                </a:solidFill>
              </a:rPr>
              <a:t>Beitzel</a:t>
            </a:r>
            <a:r>
              <a:rPr lang="en-US" sz="1200" dirty="0">
                <a:solidFill>
                  <a:schemeClr val="bg1"/>
                </a:solidFill>
              </a:rPr>
              <a:t>, “Corinth,” Baker Encyclopedia of the Bible (Grand Rapids, MI: Baker Book House, 1988), 513</a:t>
            </a:r>
            <a:r>
              <a:rPr lang="en-US" sz="1200" dirty="0" smtClean="0">
                <a:solidFill>
                  <a:schemeClr val="bg1"/>
                </a:solidFill>
              </a:rPr>
              <a:t>.</a:t>
            </a:r>
          </a:p>
          <a:p>
            <a:endParaRPr lang="en-US" dirty="0">
              <a:solidFill>
                <a:schemeClr val="bg1"/>
              </a:solidFill>
            </a:endParaRPr>
          </a:p>
          <a:p>
            <a:r>
              <a:rPr lang="en-US" sz="2400" dirty="0">
                <a:solidFill>
                  <a:schemeClr val="bg1"/>
                </a:solidFill>
                <a:latin typeface="Cambria" panose="02040503050406030204" pitchFamily="18" charset="0"/>
                <a:ea typeface="Cambria" panose="02040503050406030204" pitchFamily="18" charset="0"/>
              </a:rPr>
              <a:t>The degree to which Corinth was given over to vice is apparent as early as the time of Aristophanes by the coining of the word </a:t>
            </a:r>
            <a:r>
              <a:rPr lang="en-US" sz="2400" dirty="0" err="1">
                <a:solidFill>
                  <a:schemeClr val="bg1"/>
                </a:solidFill>
                <a:latin typeface="Cambria" panose="02040503050406030204" pitchFamily="18" charset="0"/>
                <a:ea typeface="Cambria" panose="02040503050406030204" pitchFamily="18" charset="0"/>
              </a:rPr>
              <a:t>korinthiázomai</a:t>
            </a:r>
            <a:r>
              <a:rPr lang="en-US" sz="2400" dirty="0">
                <a:solidFill>
                  <a:schemeClr val="bg1"/>
                </a:solidFill>
                <a:latin typeface="Cambria" panose="02040503050406030204" pitchFamily="18" charset="0"/>
                <a:ea typeface="Cambria" panose="02040503050406030204" pitchFamily="18" charset="0"/>
              </a:rPr>
              <a:t> (lit “</a:t>
            </a:r>
            <a:r>
              <a:rPr lang="en-US" sz="2400" dirty="0" err="1">
                <a:solidFill>
                  <a:schemeClr val="bg1"/>
                </a:solidFill>
                <a:latin typeface="Cambria" panose="02040503050406030204" pitchFamily="18" charset="0"/>
                <a:ea typeface="Cambria" panose="02040503050406030204" pitchFamily="18" charset="0"/>
              </a:rPr>
              <a:t>Corinthianize</a:t>
            </a:r>
            <a:r>
              <a:rPr lang="en-US" sz="2400" dirty="0">
                <a:solidFill>
                  <a:schemeClr val="bg1"/>
                </a:solidFill>
                <a:latin typeface="Cambria" panose="02040503050406030204" pitchFamily="18" charset="0"/>
                <a:ea typeface="Cambria" panose="02040503050406030204" pitchFamily="18" charset="0"/>
              </a:rPr>
              <a:t>”), meaning “practice immorality”; similarly “Corinthian girl” (Gk. </a:t>
            </a:r>
            <a:r>
              <a:rPr lang="en-US" sz="2400" dirty="0" err="1">
                <a:solidFill>
                  <a:schemeClr val="bg1"/>
                </a:solidFill>
                <a:latin typeface="Cambria" panose="02040503050406030204" pitchFamily="18" charset="0"/>
                <a:ea typeface="Cambria" panose="02040503050406030204" pitchFamily="18" charset="0"/>
              </a:rPr>
              <a:t>Korinthia</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kórē</a:t>
            </a:r>
            <a:r>
              <a:rPr lang="en-US" sz="2400" dirty="0">
                <a:solidFill>
                  <a:schemeClr val="bg1"/>
                </a:solidFill>
                <a:latin typeface="Cambria" panose="02040503050406030204" pitchFamily="18" charset="0"/>
                <a:ea typeface="Cambria" panose="02040503050406030204" pitchFamily="18" charset="0"/>
              </a:rPr>
              <a:t>) designated a prostitute.</a:t>
            </a:r>
          </a:p>
          <a:p>
            <a:endParaRPr lang="en-US" dirty="0">
              <a:solidFill>
                <a:schemeClr val="bg1"/>
              </a:solidFill>
            </a:endParaRPr>
          </a:p>
          <a:p>
            <a:pPr marL="3259138" algn="r"/>
            <a:r>
              <a:rPr lang="en-US" sz="1200" dirty="0">
                <a:solidFill>
                  <a:schemeClr val="bg1"/>
                </a:solidFill>
              </a:rPr>
              <a:t>D. H. </a:t>
            </a:r>
            <a:r>
              <a:rPr lang="en-US" sz="1200" dirty="0" err="1">
                <a:solidFill>
                  <a:schemeClr val="bg1"/>
                </a:solidFill>
              </a:rPr>
              <a:t>Madvig</a:t>
            </a:r>
            <a:r>
              <a:rPr lang="en-US" sz="1200" dirty="0">
                <a:solidFill>
                  <a:schemeClr val="bg1"/>
                </a:solidFill>
              </a:rPr>
              <a:t>, “Corinth,” ed. Geoffrey W. </a:t>
            </a:r>
            <a:r>
              <a:rPr lang="en-US" sz="1200" dirty="0" err="1">
                <a:solidFill>
                  <a:schemeClr val="bg1"/>
                </a:solidFill>
              </a:rPr>
              <a:t>Bromiley</a:t>
            </a:r>
            <a:r>
              <a:rPr lang="en-US" sz="1200" dirty="0">
                <a:solidFill>
                  <a:schemeClr val="bg1"/>
                </a:solidFill>
              </a:rPr>
              <a:t>, The International Standard Bible Encyclopedia, Revised (Wm. B. Eerdmans, 1979–1988), 773.</a:t>
            </a:r>
          </a:p>
        </p:txBody>
      </p:sp>
    </p:spTree>
    <p:extLst>
      <p:ext uri="{BB962C8B-B14F-4D97-AF65-F5344CB8AC3E}">
        <p14:creationId xmlns:p14="http://schemas.microsoft.com/office/powerpoint/2010/main" val="1107245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Corinth</a:t>
            </a: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9400" y="2209800"/>
            <a:ext cx="5917995" cy="4644267"/>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31483" y="1153890"/>
            <a:ext cx="4455630" cy="5892036"/>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393" y="1182919"/>
            <a:ext cx="1735926" cy="32766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468237" y="2432898"/>
            <a:ext cx="1428596" cy="369332"/>
          </a:xfrm>
          <a:prstGeom prst="rect">
            <a:avLst/>
          </a:prstGeom>
          <a:noFill/>
        </p:spPr>
        <p:txBody>
          <a:bodyPr wrap="none" rtlCol="0">
            <a:spAutoFit/>
          </a:bodyPr>
          <a:lstStyle/>
          <a:p>
            <a:r>
              <a:rPr lang="en-US" dirty="0" smtClean="0"/>
              <a:t>Acro-</a:t>
            </a:r>
            <a:r>
              <a:rPr lang="en-US" dirty="0" err="1" smtClean="0"/>
              <a:t>corinth</a:t>
            </a:r>
            <a:endParaRPr lang="en-US" dirty="0"/>
          </a:p>
        </p:txBody>
      </p:sp>
      <p:sp>
        <p:nvSpPr>
          <p:cNvPr id="9" name="TextBox 8"/>
          <p:cNvSpPr txBox="1"/>
          <p:nvPr/>
        </p:nvSpPr>
        <p:spPr>
          <a:xfrm>
            <a:off x="10845428" y="1182919"/>
            <a:ext cx="1941685" cy="369332"/>
          </a:xfrm>
          <a:prstGeom prst="rect">
            <a:avLst/>
          </a:prstGeom>
          <a:noFill/>
        </p:spPr>
        <p:txBody>
          <a:bodyPr wrap="none" rtlCol="0">
            <a:spAutoFit/>
          </a:bodyPr>
          <a:lstStyle/>
          <a:p>
            <a:r>
              <a:rPr lang="en-US" dirty="0" smtClean="0"/>
              <a:t>Temple of Apollo </a:t>
            </a:r>
            <a:endParaRPr lang="en-US" dirty="0"/>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7600" y="533402"/>
            <a:ext cx="3048000" cy="2286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290603" y="533402"/>
            <a:ext cx="992579" cy="369332"/>
          </a:xfrm>
          <a:prstGeom prst="rect">
            <a:avLst/>
          </a:prstGeom>
          <a:noFill/>
        </p:spPr>
        <p:txBody>
          <a:bodyPr wrap="none" rtlCol="0">
            <a:spAutoFit/>
          </a:bodyPr>
          <a:lstStyle/>
          <a:p>
            <a:r>
              <a:rPr lang="en-US" dirty="0" smtClean="0"/>
              <a:t>Isthmus</a:t>
            </a:r>
            <a:endParaRPr lang="en-US" dirty="0"/>
          </a:p>
        </p:txBody>
      </p:sp>
    </p:spTree>
    <p:extLst>
      <p:ext uri="{BB962C8B-B14F-4D97-AF65-F5344CB8AC3E}">
        <p14:creationId xmlns:p14="http://schemas.microsoft.com/office/powerpoint/2010/main" val="2830205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Elements of Paul’s Missionary Journeys</a:t>
            </a:r>
            <a:endParaRPr lang="en-US" dirty="0"/>
          </a:p>
        </p:txBody>
      </p:sp>
      <p:graphicFrame>
        <p:nvGraphicFramePr>
          <p:cNvPr id="4" name="Content Placeholder 3"/>
          <p:cNvGraphicFramePr>
            <a:graphicFrameLocks noGrp="1"/>
          </p:cNvGraphicFramePr>
          <p:nvPr>
            <p:ph idx="1"/>
            <p:extLst/>
          </p:nvPr>
        </p:nvGraphicFramePr>
        <p:xfrm>
          <a:off x="619125" y="1371600"/>
          <a:ext cx="11706225" cy="4754880"/>
        </p:xfrm>
        <a:graphic>
          <a:graphicData uri="http://schemas.openxmlformats.org/drawingml/2006/table">
            <a:tbl>
              <a:tblPr firstRow="1" bandRow="1">
                <a:tableStyleId>{E269D01E-BC32-4049-B463-5C60D7B0CCD2}</a:tableStyleId>
              </a:tblPr>
              <a:tblGrid>
                <a:gridCol w="3902075">
                  <a:extLst>
                    <a:ext uri="{9D8B030D-6E8A-4147-A177-3AD203B41FA5}">
                      <a16:colId xmlns:a16="http://schemas.microsoft.com/office/drawing/2014/main" val="3607809845"/>
                    </a:ext>
                  </a:extLst>
                </a:gridCol>
                <a:gridCol w="3902075">
                  <a:extLst>
                    <a:ext uri="{9D8B030D-6E8A-4147-A177-3AD203B41FA5}">
                      <a16:colId xmlns:a16="http://schemas.microsoft.com/office/drawing/2014/main" val="450777807"/>
                    </a:ext>
                  </a:extLst>
                </a:gridCol>
                <a:gridCol w="3902075">
                  <a:extLst>
                    <a:ext uri="{9D8B030D-6E8A-4147-A177-3AD203B41FA5}">
                      <a16:colId xmlns:a16="http://schemas.microsoft.com/office/drawing/2014/main" val="2701839924"/>
                    </a:ext>
                  </a:extLst>
                </a:gridCol>
              </a:tblGrid>
              <a:tr h="370840">
                <a:tc>
                  <a:txBody>
                    <a:bodyPr/>
                    <a:lstStyle/>
                    <a:p>
                      <a:pPr algn="ctr"/>
                      <a:r>
                        <a:rPr lang="en-US" sz="2000" cap="small" baseline="0" dirty="0" smtClean="0"/>
                        <a:t>First Missionary Journey</a:t>
                      </a:r>
                      <a:endParaRPr lang="en-US" sz="2000" cap="small" baseline="0" dirty="0"/>
                    </a:p>
                  </a:txBody>
                  <a:tcPr/>
                </a:tc>
                <a:tc>
                  <a:txBody>
                    <a:bodyPr/>
                    <a:lstStyle/>
                    <a:p>
                      <a:pPr algn="ctr"/>
                      <a:r>
                        <a:rPr lang="en-US" sz="2000" cap="small" baseline="0" dirty="0" smtClean="0"/>
                        <a:t>Second Missionary Journey</a:t>
                      </a:r>
                      <a:endParaRPr lang="en-US" sz="2000" cap="small" baseline="0" dirty="0"/>
                    </a:p>
                  </a:txBody>
                  <a:tcPr/>
                </a:tc>
                <a:tc>
                  <a:txBody>
                    <a:bodyPr/>
                    <a:lstStyle/>
                    <a:p>
                      <a:pPr algn="ctr"/>
                      <a:r>
                        <a:rPr lang="en-US" sz="2000" cap="small" baseline="0" dirty="0" smtClean="0"/>
                        <a:t>Third Missionary Journey</a:t>
                      </a:r>
                      <a:endParaRPr lang="en-US" sz="2000" cap="small" baseline="0" dirty="0"/>
                    </a:p>
                  </a:txBody>
                  <a:tcPr/>
                </a:tc>
                <a:extLst>
                  <a:ext uri="{0D108BD9-81ED-4DB2-BD59-A6C34878D82A}">
                    <a16:rowId xmlns:a16="http://schemas.microsoft.com/office/drawing/2014/main" val="349210974"/>
                  </a:ext>
                </a:extLst>
              </a:tr>
              <a:tr h="370840">
                <a:tc>
                  <a:txBody>
                    <a:bodyPr/>
                    <a:lstStyle/>
                    <a:p>
                      <a:pPr algn="ctr"/>
                      <a:r>
                        <a:rPr lang="en-US" sz="2000" dirty="0" smtClean="0"/>
                        <a:t>circa</a:t>
                      </a:r>
                      <a:r>
                        <a:rPr lang="en-US" sz="2000" baseline="0" dirty="0" smtClean="0"/>
                        <a:t> </a:t>
                      </a:r>
                      <a:r>
                        <a:rPr lang="en-US" sz="2000" dirty="0" smtClean="0"/>
                        <a:t>47 – 48*</a:t>
                      </a:r>
                      <a:endParaRPr lang="en-US" sz="2000" dirty="0"/>
                    </a:p>
                  </a:txBody>
                  <a:tcPr/>
                </a:tc>
                <a:tc>
                  <a:txBody>
                    <a:bodyPr/>
                    <a:lstStyle/>
                    <a:p>
                      <a:pPr algn="ctr"/>
                      <a:r>
                        <a:rPr lang="en-US" sz="2000" dirty="0" smtClean="0"/>
                        <a:t>circa 48 – 51*</a:t>
                      </a:r>
                      <a:endParaRPr lang="en-US" sz="2000" dirty="0"/>
                    </a:p>
                  </a:txBody>
                  <a:tcPr/>
                </a:tc>
                <a:tc>
                  <a:txBody>
                    <a:bodyPr/>
                    <a:lstStyle/>
                    <a:p>
                      <a:pPr algn="ctr"/>
                      <a:r>
                        <a:rPr lang="en-US" sz="2000" dirty="0" smtClean="0"/>
                        <a:t>circa 51 – 54*</a:t>
                      </a:r>
                      <a:endParaRPr lang="en-US" sz="2000" dirty="0"/>
                    </a:p>
                  </a:txBody>
                  <a:tcPr/>
                </a:tc>
                <a:extLst>
                  <a:ext uri="{0D108BD9-81ED-4DB2-BD59-A6C34878D82A}">
                    <a16:rowId xmlns:a16="http://schemas.microsoft.com/office/drawing/2014/main" val="2339496574"/>
                  </a:ext>
                </a:extLst>
              </a:tr>
              <a:tr h="370840">
                <a:tc>
                  <a:txBody>
                    <a:bodyPr/>
                    <a:lstStyle/>
                    <a:p>
                      <a:pPr algn="ctr"/>
                      <a:r>
                        <a:rPr lang="en-US" sz="2000" dirty="0" smtClean="0"/>
                        <a:t>Acts 13:1 – 14:28</a:t>
                      </a:r>
                      <a:endParaRPr lang="en-US" sz="2000" dirty="0"/>
                    </a:p>
                  </a:txBody>
                  <a:tcPr/>
                </a:tc>
                <a:tc>
                  <a:txBody>
                    <a:bodyPr/>
                    <a:lstStyle/>
                    <a:p>
                      <a:pPr algn="ctr"/>
                      <a:r>
                        <a:rPr lang="en-US" sz="2000" dirty="0" smtClean="0"/>
                        <a:t>Acts 15:36 – 18:22</a:t>
                      </a:r>
                      <a:endParaRPr lang="en-US" sz="2000" dirty="0"/>
                    </a:p>
                  </a:txBody>
                  <a:tcPr/>
                </a:tc>
                <a:tc>
                  <a:txBody>
                    <a:bodyPr/>
                    <a:lstStyle/>
                    <a:p>
                      <a:pPr algn="ctr"/>
                      <a:r>
                        <a:rPr lang="en-US" sz="2000" dirty="0" smtClean="0"/>
                        <a:t>Acts 18:23</a:t>
                      </a:r>
                      <a:r>
                        <a:rPr lang="en-US" sz="2000" baseline="0" dirty="0" smtClean="0"/>
                        <a:t> – 21:16 </a:t>
                      </a:r>
                      <a:endParaRPr lang="en-US" sz="2000" dirty="0"/>
                    </a:p>
                  </a:txBody>
                  <a:tcPr/>
                </a:tc>
                <a:extLst>
                  <a:ext uri="{0D108BD9-81ED-4DB2-BD59-A6C34878D82A}">
                    <a16:rowId xmlns:a16="http://schemas.microsoft.com/office/drawing/2014/main" val="1630875237"/>
                  </a:ext>
                </a:extLst>
              </a:tr>
              <a:tr h="370840">
                <a:tc>
                  <a:txBody>
                    <a:bodyPr/>
                    <a:lstStyle/>
                    <a:p>
                      <a:pPr algn="ctr"/>
                      <a:r>
                        <a:rPr lang="en-US" sz="2000" b="1" cap="small" baseline="0" dirty="0" smtClean="0"/>
                        <a:t>Key Locations</a:t>
                      </a:r>
                      <a:endParaRPr lang="en-US" sz="2000" b="1" cap="small" baseline="0" dirty="0"/>
                    </a:p>
                  </a:txBody>
                  <a:tcPr/>
                </a:tc>
                <a:tc>
                  <a:txBody>
                    <a:bodyPr/>
                    <a:lstStyle/>
                    <a:p>
                      <a:pPr algn="ctr"/>
                      <a:r>
                        <a:rPr lang="en-US" sz="2000" b="1" cap="small" baseline="0" dirty="0" smtClean="0"/>
                        <a:t>Key Locations</a:t>
                      </a:r>
                      <a:endParaRPr lang="en-US" sz="2000" b="1" dirty="0"/>
                    </a:p>
                  </a:txBody>
                  <a:tcPr/>
                </a:tc>
                <a:tc>
                  <a:txBody>
                    <a:bodyPr/>
                    <a:lstStyle/>
                    <a:p>
                      <a:pPr algn="ctr"/>
                      <a:r>
                        <a:rPr lang="en-US" sz="2000" b="1" cap="small" baseline="0" dirty="0" smtClean="0"/>
                        <a:t>Key Locations</a:t>
                      </a:r>
                      <a:endParaRPr lang="en-US" sz="2000" b="1" dirty="0"/>
                    </a:p>
                  </a:txBody>
                  <a:tcPr/>
                </a:tc>
                <a:extLst>
                  <a:ext uri="{0D108BD9-81ED-4DB2-BD59-A6C34878D82A}">
                    <a16:rowId xmlns:a16="http://schemas.microsoft.com/office/drawing/2014/main" val="146875206"/>
                  </a:ext>
                </a:extLst>
              </a:tr>
              <a:tr h="370840">
                <a:tc>
                  <a:txBody>
                    <a:bodyPr/>
                    <a:lstStyle/>
                    <a:p>
                      <a:pPr algn="ctr"/>
                      <a:r>
                        <a:rPr lang="en-US" sz="2000" dirty="0" smtClean="0"/>
                        <a:t>Antioch</a:t>
                      </a:r>
                      <a:endParaRPr lang="en-US" sz="2000" dirty="0"/>
                    </a:p>
                  </a:txBody>
                  <a:tcPr/>
                </a:tc>
                <a:tc>
                  <a:txBody>
                    <a:bodyPr/>
                    <a:lstStyle/>
                    <a:p>
                      <a:pPr algn="ctr"/>
                      <a:r>
                        <a:rPr lang="en-US" sz="2000" dirty="0" smtClean="0"/>
                        <a:t>Antioch</a:t>
                      </a:r>
                      <a:endParaRPr lang="en-US" sz="2000" dirty="0"/>
                    </a:p>
                  </a:txBody>
                  <a:tcPr/>
                </a:tc>
                <a:tc>
                  <a:txBody>
                    <a:bodyPr/>
                    <a:lstStyle/>
                    <a:p>
                      <a:pPr algn="ctr"/>
                      <a:r>
                        <a:rPr lang="en-US" sz="2000" dirty="0" smtClean="0"/>
                        <a:t>Antioch</a:t>
                      </a:r>
                      <a:endParaRPr lang="en-US" sz="2000" dirty="0"/>
                    </a:p>
                  </a:txBody>
                  <a:tcPr/>
                </a:tc>
                <a:extLst>
                  <a:ext uri="{0D108BD9-81ED-4DB2-BD59-A6C34878D82A}">
                    <a16:rowId xmlns:a16="http://schemas.microsoft.com/office/drawing/2014/main" val="3679530852"/>
                  </a:ext>
                </a:extLst>
              </a:tr>
              <a:tr h="370840">
                <a:tc>
                  <a:txBody>
                    <a:bodyPr/>
                    <a:lstStyle/>
                    <a:p>
                      <a:pPr algn="ctr"/>
                      <a:r>
                        <a:rPr lang="en-US" sz="2000" dirty="0" smtClean="0"/>
                        <a:t>Cyprus</a:t>
                      </a:r>
                      <a:endParaRPr lang="en-US" sz="2000" dirty="0"/>
                    </a:p>
                  </a:txBody>
                  <a:tcPr/>
                </a:tc>
                <a:tc>
                  <a:txBody>
                    <a:bodyPr/>
                    <a:lstStyle/>
                    <a:p>
                      <a:pPr algn="ctr"/>
                      <a:r>
                        <a:rPr lang="en-US" sz="2000" dirty="0" smtClean="0"/>
                        <a:t>Troas (Macedonia call)</a:t>
                      </a:r>
                      <a:endParaRPr lang="en-US" sz="2000" dirty="0"/>
                    </a:p>
                  </a:txBody>
                  <a:tcPr/>
                </a:tc>
                <a:tc>
                  <a:txBody>
                    <a:bodyPr/>
                    <a:lstStyle/>
                    <a:p>
                      <a:pPr algn="ctr"/>
                      <a:r>
                        <a:rPr lang="en-US" sz="2000" dirty="0" smtClean="0"/>
                        <a:t>Ephesus – </a:t>
                      </a:r>
                      <a:r>
                        <a:rPr lang="en-US" sz="2000" dirty="0" smtClean="0">
                          <a:solidFill>
                            <a:srgbClr val="FFFF00"/>
                          </a:solidFill>
                        </a:rPr>
                        <a:t>1 Corinthians</a:t>
                      </a:r>
                      <a:endParaRPr lang="en-US" sz="2000" dirty="0">
                        <a:solidFill>
                          <a:srgbClr val="FFFF00"/>
                        </a:solidFill>
                      </a:endParaRPr>
                    </a:p>
                  </a:txBody>
                  <a:tcPr/>
                </a:tc>
                <a:extLst>
                  <a:ext uri="{0D108BD9-81ED-4DB2-BD59-A6C34878D82A}">
                    <a16:rowId xmlns:a16="http://schemas.microsoft.com/office/drawing/2014/main" val="848932042"/>
                  </a:ext>
                </a:extLst>
              </a:tr>
              <a:tr h="370840">
                <a:tc>
                  <a:txBody>
                    <a:bodyPr/>
                    <a:lstStyle/>
                    <a:p>
                      <a:pPr algn="ctr"/>
                      <a:r>
                        <a:rPr lang="en-US" sz="2000" dirty="0" err="1" smtClean="0"/>
                        <a:t>Lystra</a:t>
                      </a:r>
                      <a:endParaRPr lang="en-US" sz="2000" dirty="0"/>
                    </a:p>
                  </a:txBody>
                  <a:tcPr/>
                </a:tc>
                <a:tc>
                  <a:txBody>
                    <a:bodyPr/>
                    <a:lstStyle/>
                    <a:p>
                      <a:pPr algn="ctr"/>
                      <a:r>
                        <a:rPr lang="en-US" sz="2000" dirty="0" smtClean="0"/>
                        <a:t>Philippi</a:t>
                      </a:r>
                      <a:endParaRPr lang="en-US" sz="2000" dirty="0"/>
                    </a:p>
                  </a:txBody>
                  <a:tcPr/>
                </a:tc>
                <a:tc>
                  <a:txBody>
                    <a:bodyPr/>
                    <a:lstStyle/>
                    <a:p>
                      <a:pPr algn="ctr"/>
                      <a:r>
                        <a:rPr lang="en-US" sz="2000" dirty="0" smtClean="0"/>
                        <a:t>Troas</a:t>
                      </a:r>
                      <a:endParaRPr lang="en-US" sz="2000" dirty="0"/>
                    </a:p>
                  </a:txBody>
                  <a:tcPr/>
                </a:tc>
                <a:extLst>
                  <a:ext uri="{0D108BD9-81ED-4DB2-BD59-A6C34878D82A}">
                    <a16:rowId xmlns:a16="http://schemas.microsoft.com/office/drawing/2014/main" val="3285124944"/>
                  </a:ext>
                </a:extLst>
              </a:tr>
              <a:tr h="370840">
                <a:tc>
                  <a:txBody>
                    <a:bodyPr/>
                    <a:lstStyle/>
                    <a:p>
                      <a:pPr algn="ctr"/>
                      <a:r>
                        <a:rPr lang="en-US" sz="2000" dirty="0" smtClean="0"/>
                        <a:t>Derby</a:t>
                      </a:r>
                      <a:endParaRPr lang="en-US" sz="2000" dirty="0"/>
                    </a:p>
                  </a:txBody>
                  <a:tcPr/>
                </a:tc>
                <a:tc>
                  <a:txBody>
                    <a:bodyPr/>
                    <a:lstStyle/>
                    <a:p>
                      <a:pPr algn="ctr"/>
                      <a:r>
                        <a:rPr lang="en-US" sz="2000" dirty="0" smtClean="0"/>
                        <a:t>Thessalonica</a:t>
                      </a:r>
                      <a:endParaRPr lang="en-US" sz="2000" dirty="0"/>
                    </a:p>
                  </a:txBody>
                  <a:tcPr/>
                </a:tc>
                <a:tc>
                  <a:txBody>
                    <a:bodyPr/>
                    <a:lstStyle/>
                    <a:p>
                      <a:pPr algn="ctr"/>
                      <a:r>
                        <a:rPr lang="en-US" sz="2000" dirty="0" smtClean="0"/>
                        <a:t>Philippi</a:t>
                      </a:r>
                      <a:r>
                        <a:rPr lang="en-US" sz="2000" baseline="0" dirty="0" smtClean="0"/>
                        <a:t> – </a:t>
                      </a:r>
                      <a:r>
                        <a:rPr lang="en-US" sz="2000" baseline="0" dirty="0" smtClean="0">
                          <a:solidFill>
                            <a:srgbClr val="FFFF00"/>
                          </a:solidFill>
                        </a:rPr>
                        <a:t>2 Corinthians</a:t>
                      </a:r>
                      <a:endParaRPr lang="en-US" sz="2000" dirty="0">
                        <a:solidFill>
                          <a:srgbClr val="FFFF00"/>
                        </a:solidFill>
                      </a:endParaRPr>
                    </a:p>
                  </a:txBody>
                  <a:tcPr/>
                </a:tc>
                <a:extLst>
                  <a:ext uri="{0D108BD9-81ED-4DB2-BD59-A6C34878D82A}">
                    <a16:rowId xmlns:a16="http://schemas.microsoft.com/office/drawing/2014/main" val="3078965140"/>
                  </a:ext>
                </a:extLst>
              </a:tr>
              <a:tr h="370840">
                <a:tc>
                  <a:txBody>
                    <a:bodyPr/>
                    <a:lstStyle/>
                    <a:p>
                      <a:pPr algn="ctr"/>
                      <a:endParaRPr lang="en-US" sz="2000" dirty="0"/>
                    </a:p>
                  </a:txBody>
                  <a:tcPr/>
                </a:tc>
                <a:tc>
                  <a:txBody>
                    <a:bodyPr/>
                    <a:lstStyle/>
                    <a:p>
                      <a:pPr algn="ctr"/>
                      <a:r>
                        <a:rPr lang="en-US" sz="2000" dirty="0" smtClean="0"/>
                        <a:t>Berea</a:t>
                      </a:r>
                      <a:endParaRPr lang="en-US" sz="2000" dirty="0"/>
                    </a:p>
                  </a:txBody>
                  <a:tcPr/>
                </a:tc>
                <a:tc>
                  <a:txBody>
                    <a:bodyPr/>
                    <a:lstStyle/>
                    <a:p>
                      <a:pPr algn="ctr"/>
                      <a:r>
                        <a:rPr lang="en-US" sz="2000" dirty="0" smtClean="0"/>
                        <a:t>Thessalonica</a:t>
                      </a:r>
                      <a:endParaRPr lang="en-US" sz="2000" dirty="0"/>
                    </a:p>
                  </a:txBody>
                  <a:tcPr/>
                </a:tc>
                <a:extLst>
                  <a:ext uri="{0D108BD9-81ED-4DB2-BD59-A6C34878D82A}">
                    <a16:rowId xmlns:a16="http://schemas.microsoft.com/office/drawing/2014/main" val="3578412254"/>
                  </a:ext>
                </a:extLst>
              </a:tr>
              <a:tr h="370840">
                <a:tc>
                  <a:txBody>
                    <a:bodyPr/>
                    <a:lstStyle/>
                    <a:p>
                      <a:pPr marL="0" marR="0" indent="0" algn="ctr" defTabSz="928916" rtl="0" eaLnBrk="1" fontAlgn="auto" latinLnBrk="0" hangingPunct="1">
                        <a:lnSpc>
                          <a:spcPct val="100000"/>
                        </a:lnSpc>
                        <a:spcBef>
                          <a:spcPts val="0"/>
                        </a:spcBef>
                        <a:spcAft>
                          <a:spcPts val="0"/>
                        </a:spcAft>
                        <a:buClrTx/>
                        <a:buSzTx/>
                        <a:buFontTx/>
                        <a:buNone/>
                        <a:tabLst/>
                        <a:defRPr/>
                      </a:pPr>
                      <a:r>
                        <a:rPr lang="en-US" sz="2000" dirty="0" smtClean="0">
                          <a:solidFill>
                            <a:srgbClr val="FFFF00"/>
                          </a:solidFill>
                        </a:rPr>
                        <a:t>Galatians?</a:t>
                      </a:r>
                    </a:p>
                  </a:txBody>
                  <a:tcPr/>
                </a:tc>
                <a:tc>
                  <a:txBody>
                    <a:bodyPr/>
                    <a:lstStyle/>
                    <a:p>
                      <a:pPr algn="ctr"/>
                      <a:r>
                        <a:rPr lang="en-US" sz="2000" dirty="0" smtClean="0"/>
                        <a:t>Athens</a:t>
                      </a:r>
                      <a:r>
                        <a:rPr lang="en-US" sz="2000" baseline="0" dirty="0" smtClean="0"/>
                        <a:t> (Mars Hill)</a:t>
                      </a:r>
                      <a:endParaRPr lang="en-US" sz="2000" dirty="0"/>
                    </a:p>
                  </a:txBody>
                  <a:tcPr/>
                </a:tc>
                <a:tc>
                  <a:txBody>
                    <a:bodyPr/>
                    <a:lstStyle/>
                    <a:p>
                      <a:pPr algn="ctr"/>
                      <a:r>
                        <a:rPr lang="en-US" sz="2000" dirty="0" smtClean="0"/>
                        <a:t>Corinth - </a:t>
                      </a:r>
                      <a:r>
                        <a:rPr lang="en-US" sz="2000" dirty="0" smtClean="0">
                          <a:solidFill>
                            <a:srgbClr val="FFFF00"/>
                          </a:solidFill>
                        </a:rPr>
                        <a:t>Romans</a:t>
                      </a:r>
                      <a:endParaRPr lang="en-US" sz="2000" dirty="0">
                        <a:solidFill>
                          <a:srgbClr val="FFFF00"/>
                        </a:solidFill>
                      </a:endParaRPr>
                    </a:p>
                  </a:txBody>
                  <a:tcPr/>
                </a:tc>
                <a:extLst>
                  <a:ext uri="{0D108BD9-81ED-4DB2-BD59-A6C34878D82A}">
                    <a16:rowId xmlns:a16="http://schemas.microsoft.com/office/drawing/2014/main" val="3229478899"/>
                  </a:ext>
                </a:extLst>
              </a:tr>
              <a:tr h="370840">
                <a:tc>
                  <a:txBody>
                    <a:bodyPr/>
                    <a:lstStyle/>
                    <a:p>
                      <a:pPr algn="ctr"/>
                      <a:endParaRPr lang="en-US" sz="2000" dirty="0">
                        <a:solidFill>
                          <a:srgbClr val="FFFF00"/>
                        </a:solidFill>
                      </a:endParaRPr>
                    </a:p>
                  </a:txBody>
                  <a:tcPr/>
                </a:tc>
                <a:tc>
                  <a:txBody>
                    <a:bodyPr/>
                    <a:lstStyle/>
                    <a:p>
                      <a:pPr algn="ctr"/>
                      <a:r>
                        <a:rPr lang="en-US" sz="2000" dirty="0" smtClean="0"/>
                        <a:t>Corinth – </a:t>
                      </a:r>
                      <a:r>
                        <a:rPr lang="en-US" sz="2000" dirty="0" smtClean="0">
                          <a:solidFill>
                            <a:srgbClr val="FFFF00"/>
                          </a:solidFill>
                        </a:rPr>
                        <a:t>1 / 2 Thessalonians</a:t>
                      </a:r>
                      <a:endParaRPr lang="en-US" sz="2000" dirty="0">
                        <a:solidFill>
                          <a:srgbClr val="FFFF00"/>
                        </a:solidFill>
                      </a:endParaRPr>
                    </a:p>
                  </a:txBody>
                  <a:tcPr/>
                </a:tc>
                <a:tc>
                  <a:txBody>
                    <a:bodyPr/>
                    <a:lstStyle/>
                    <a:p>
                      <a:pPr algn="ctr"/>
                      <a:r>
                        <a:rPr lang="en-US" sz="2000" dirty="0" smtClean="0"/>
                        <a:t>…doubling back</a:t>
                      </a:r>
                      <a:endParaRPr lang="en-US" sz="2000" dirty="0"/>
                    </a:p>
                  </a:txBody>
                  <a:tcPr/>
                </a:tc>
                <a:extLst>
                  <a:ext uri="{0D108BD9-81ED-4DB2-BD59-A6C34878D82A}">
                    <a16:rowId xmlns:a16="http://schemas.microsoft.com/office/drawing/2014/main" val="3031908860"/>
                  </a:ext>
                </a:extLst>
              </a:tr>
              <a:tr h="370840">
                <a:tc>
                  <a:txBody>
                    <a:bodyPr/>
                    <a:lstStyle/>
                    <a:p>
                      <a:pPr algn="ctr"/>
                      <a:r>
                        <a:rPr lang="en-US" sz="2000" dirty="0" smtClean="0"/>
                        <a:t>Antioch</a:t>
                      </a:r>
                      <a:endParaRPr lang="en-US" sz="2000" dirty="0"/>
                    </a:p>
                  </a:txBody>
                  <a:tcPr/>
                </a:tc>
                <a:tc>
                  <a:txBody>
                    <a:bodyPr/>
                    <a:lstStyle/>
                    <a:p>
                      <a:pPr algn="ctr"/>
                      <a:r>
                        <a:rPr lang="en-US" sz="2000" dirty="0" smtClean="0"/>
                        <a:t>Antioch</a:t>
                      </a:r>
                      <a:endParaRPr lang="en-US" sz="2000" dirty="0"/>
                    </a:p>
                  </a:txBody>
                  <a:tcPr/>
                </a:tc>
                <a:tc>
                  <a:txBody>
                    <a:bodyPr/>
                    <a:lstStyle/>
                    <a:p>
                      <a:pPr algn="ctr"/>
                      <a:r>
                        <a:rPr lang="en-US" sz="2000" dirty="0" smtClean="0"/>
                        <a:t>Jerusalem</a:t>
                      </a:r>
                      <a:endParaRPr lang="en-US" sz="2000" dirty="0"/>
                    </a:p>
                  </a:txBody>
                  <a:tcPr/>
                </a:tc>
                <a:extLst>
                  <a:ext uri="{0D108BD9-81ED-4DB2-BD59-A6C34878D82A}">
                    <a16:rowId xmlns:a16="http://schemas.microsoft.com/office/drawing/2014/main" val="846741175"/>
                  </a:ext>
                </a:extLst>
              </a:tr>
            </a:tbl>
          </a:graphicData>
        </a:graphic>
      </p:graphicFrame>
      <p:sp>
        <p:nvSpPr>
          <p:cNvPr id="3" name="TextBox 2"/>
          <p:cNvSpPr txBox="1"/>
          <p:nvPr/>
        </p:nvSpPr>
        <p:spPr>
          <a:xfrm>
            <a:off x="1168400" y="6355076"/>
            <a:ext cx="3249608" cy="400110"/>
          </a:xfrm>
          <a:prstGeom prst="rect">
            <a:avLst/>
          </a:prstGeom>
          <a:noFill/>
        </p:spPr>
        <p:txBody>
          <a:bodyPr wrap="none" rtlCol="0">
            <a:spAutoFit/>
          </a:bodyPr>
          <a:lstStyle/>
          <a:p>
            <a:r>
              <a:rPr lang="en-US" sz="2000" dirty="0" smtClean="0">
                <a:solidFill>
                  <a:schemeClr val="bg1"/>
                </a:solidFill>
              </a:rPr>
              <a:t>Jerusalem Council (AD 49)</a:t>
            </a:r>
            <a:endParaRPr lang="en-US" sz="2000" dirty="0">
              <a:solidFill>
                <a:schemeClr val="bg1"/>
              </a:solidFill>
            </a:endParaRPr>
          </a:p>
        </p:txBody>
      </p:sp>
      <p:sp>
        <p:nvSpPr>
          <p:cNvPr id="5" name="TextBox 4"/>
          <p:cNvSpPr txBox="1"/>
          <p:nvPr/>
        </p:nvSpPr>
        <p:spPr>
          <a:xfrm>
            <a:off x="7194871" y="6855023"/>
            <a:ext cx="5022529" cy="307777"/>
          </a:xfrm>
          <a:prstGeom prst="rect">
            <a:avLst/>
          </a:prstGeom>
          <a:noFill/>
        </p:spPr>
        <p:txBody>
          <a:bodyPr wrap="none" rtlCol="0">
            <a:spAutoFit/>
          </a:bodyPr>
          <a:lstStyle/>
          <a:p>
            <a:r>
              <a:rPr lang="en-US" sz="1400" dirty="0" smtClean="0">
                <a:solidFill>
                  <a:schemeClr val="bg1"/>
                </a:solidFill>
              </a:rPr>
              <a:t>* International Standard Bible Encyclopedia, Revised </a:t>
            </a:r>
            <a:r>
              <a:rPr lang="en-US" sz="1400" dirty="0" err="1" smtClean="0">
                <a:solidFill>
                  <a:schemeClr val="bg1"/>
                </a:solidFill>
              </a:rPr>
              <a:t>pg</a:t>
            </a:r>
            <a:r>
              <a:rPr lang="en-US" sz="1400" dirty="0" smtClean="0">
                <a:solidFill>
                  <a:schemeClr val="bg1"/>
                </a:solidFill>
              </a:rPr>
              <a:t> 691 </a:t>
            </a:r>
            <a:endParaRPr lang="en-US" sz="1400" dirty="0">
              <a:solidFill>
                <a:schemeClr val="bg1"/>
              </a:solidFill>
            </a:endParaRPr>
          </a:p>
        </p:txBody>
      </p:sp>
      <p:sp>
        <p:nvSpPr>
          <p:cNvPr id="6" name="TextBox 5"/>
          <p:cNvSpPr txBox="1"/>
          <p:nvPr/>
        </p:nvSpPr>
        <p:spPr>
          <a:xfrm>
            <a:off x="619125" y="2971800"/>
            <a:ext cx="724878" cy="400110"/>
          </a:xfrm>
          <a:prstGeom prst="rect">
            <a:avLst/>
          </a:prstGeom>
          <a:noFill/>
        </p:spPr>
        <p:txBody>
          <a:bodyPr wrap="none" rtlCol="0">
            <a:spAutoFit/>
          </a:bodyPr>
          <a:lstStyle/>
          <a:p>
            <a:r>
              <a:rPr lang="en-US" sz="2000" dirty="0" smtClean="0">
                <a:solidFill>
                  <a:schemeClr val="bg1"/>
                </a:solidFill>
              </a:rPr>
              <a:t>Start</a:t>
            </a:r>
            <a:endParaRPr lang="en-US" sz="2000" dirty="0">
              <a:solidFill>
                <a:schemeClr val="bg1"/>
              </a:solidFill>
            </a:endParaRPr>
          </a:p>
        </p:txBody>
      </p:sp>
      <p:sp>
        <p:nvSpPr>
          <p:cNvPr id="7" name="TextBox 6"/>
          <p:cNvSpPr txBox="1"/>
          <p:nvPr/>
        </p:nvSpPr>
        <p:spPr>
          <a:xfrm>
            <a:off x="619125" y="5726370"/>
            <a:ext cx="641522" cy="400110"/>
          </a:xfrm>
          <a:prstGeom prst="rect">
            <a:avLst/>
          </a:prstGeom>
          <a:noFill/>
        </p:spPr>
        <p:txBody>
          <a:bodyPr wrap="none" rtlCol="0">
            <a:spAutoFit/>
          </a:bodyPr>
          <a:lstStyle/>
          <a:p>
            <a:r>
              <a:rPr lang="en-US" sz="2000" dirty="0" smtClean="0">
                <a:solidFill>
                  <a:schemeClr val="bg1"/>
                </a:solidFill>
              </a:rPr>
              <a:t>End</a:t>
            </a:r>
            <a:endParaRPr lang="en-US" sz="2000" dirty="0">
              <a:solidFill>
                <a:schemeClr val="bg1"/>
              </a:solidFill>
            </a:endParaRPr>
          </a:p>
        </p:txBody>
      </p:sp>
    </p:spTree>
    <p:extLst>
      <p:ext uri="{BB962C8B-B14F-4D97-AF65-F5344CB8AC3E}">
        <p14:creationId xmlns:p14="http://schemas.microsoft.com/office/powerpoint/2010/main" val="1547258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a:t>
            </a:r>
            <a:r>
              <a:rPr lang="en-US" dirty="0" smtClean="0"/>
              <a:t>In Ephesus – 2</a:t>
            </a:r>
            <a:r>
              <a:rPr lang="en-US" baseline="30000" dirty="0" smtClean="0"/>
              <a:t>nd</a:t>
            </a:r>
            <a:r>
              <a:rPr lang="en-US" dirty="0" smtClean="0"/>
              <a:t> Missionary Journey</a:t>
            </a:r>
            <a:endParaRPr lang="en-US" dirty="0"/>
          </a:p>
        </p:txBody>
      </p:sp>
      <p:sp>
        <p:nvSpPr>
          <p:cNvPr id="3" name="Content Placeholder 2"/>
          <p:cNvSpPr>
            <a:spLocks noGrp="1"/>
          </p:cNvSpPr>
          <p:nvPr>
            <p:ph idx="1"/>
          </p:nvPr>
        </p:nvSpPr>
        <p:spPr>
          <a:xfrm>
            <a:off x="619276" y="1371600"/>
            <a:ext cx="3292324" cy="609600"/>
          </a:xfrm>
        </p:spPr>
        <p:txBody>
          <a:bodyPr/>
          <a:lstStyle/>
          <a:p>
            <a:r>
              <a:rPr lang="en-US" sz="3200" dirty="0" smtClean="0"/>
              <a:t>Acts 18:19-20</a:t>
            </a:r>
            <a:endParaRPr lang="en-US" sz="3200" dirty="0"/>
          </a:p>
        </p:txBody>
      </p:sp>
      <p:sp>
        <p:nvSpPr>
          <p:cNvPr id="4" name="Content Placeholder 2"/>
          <p:cNvSpPr txBox="1">
            <a:spLocks/>
          </p:cNvSpPr>
          <p:nvPr/>
        </p:nvSpPr>
        <p:spPr bwMode="auto">
          <a:xfrm>
            <a:off x="4216400" y="1378856"/>
            <a:ext cx="8458200" cy="5783943"/>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pPr marL="0" indent="0">
              <a:buNone/>
            </a:pPr>
            <a:r>
              <a:rPr lang="en-US" sz="2800" dirty="0"/>
              <a:t>They came to Ephesus, and he left them there. Now he himself entered the synagogue and reasoned with the Jews. When they asked him to stay for a longer time, he did not consent, but taking leave of them and saying, “I will return to you again if God wills,” he set sail from Ephesus.</a:t>
            </a:r>
          </a:p>
          <a:p>
            <a:pPr marL="0" indent="0">
              <a:buNone/>
            </a:pPr>
            <a:endParaRPr lang="en-US" sz="2800" dirty="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63151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Paul’s Third Missionary </a:t>
            </a:r>
            <a:r>
              <a:rPr lang="en-US" dirty="0"/>
              <a:t>Journey</a:t>
            </a:r>
          </a:p>
        </p:txBody>
      </p:sp>
      <p:sp>
        <p:nvSpPr>
          <p:cNvPr id="3" name="Content Placeholder 2"/>
          <p:cNvSpPr>
            <a:spLocks noGrp="1"/>
          </p:cNvSpPr>
          <p:nvPr>
            <p:ph idx="1"/>
          </p:nvPr>
        </p:nvSpPr>
        <p:spPr>
          <a:xfrm>
            <a:off x="619275" y="1371600"/>
            <a:ext cx="5129633" cy="4832350"/>
          </a:xfrm>
        </p:spPr>
        <p:txBody>
          <a:bodyPr/>
          <a:lstStyle/>
          <a:p>
            <a:r>
              <a:rPr lang="en-US" sz="2800" dirty="0" smtClean="0"/>
              <a:t>Acts 18:22,23</a:t>
            </a:r>
          </a:p>
          <a:p>
            <a:pPr lvl="1"/>
            <a:r>
              <a:rPr lang="en-US" sz="2400" dirty="0"/>
              <a:t>When he had landed at Caesarea, he went up and greeted the church, and went down to Antioch. </a:t>
            </a:r>
            <a:endParaRPr lang="en-US" sz="2400" dirty="0" smtClean="0"/>
          </a:p>
          <a:p>
            <a:pPr lvl="1"/>
            <a:endParaRPr lang="en-US" sz="2000" dirty="0" smtClean="0"/>
          </a:p>
          <a:p>
            <a:pPr marL="0" lvl="1" indent="0">
              <a:buNone/>
            </a:pPr>
            <a:r>
              <a:rPr lang="en-US" sz="2800" dirty="0" smtClean="0"/>
              <a:t>Paul’s Third Missionary Journey</a:t>
            </a:r>
            <a:endParaRPr lang="en-US" sz="2800" dirty="0"/>
          </a:p>
          <a:p>
            <a:pPr lvl="1"/>
            <a:endParaRPr lang="en-US" sz="2400" dirty="0" smtClean="0"/>
          </a:p>
          <a:p>
            <a:pPr lvl="1"/>
            <a:r>
              <a:rPr lang="en-US" sz="2400" dirty="0" smtClean="0"/>
              <a:t>And </a:t>
            </a:r>
            <a:r>
              <a:rPr lang="en-US" sz="2400" dirty="0"/>
              <a:t>having spent some time there, he left and passed successively through the Galatian region and Phrygia, strengthening all the disciples.</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48909" y="1347744"/>
            <a:ext cx="6777037" cy="5510256"/>
          </a:xfrm>
          <a:prstGeom prst="rect">
            <a:avLst/>
          </a:prstGeom>
        </p:spPr>
      </p:pic>
    </p:spTree>
    <p:extLst>
      <p:ext uri="{BB962C8B-B14F-4D97-AF65-F5344CB8AC3E}">
        <p14:creationId xmlns:p14="http://schemas.microsoft.com/office/powerpoint/2010/main" val="20288523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a:t>
            </a:r>
            <a:r>
              <a:rPr lang="en-US" dirty="0" smtClean="0"/>
              <a:t>In Ephesus – 3</a:t>
            </a:r>
            <a:r>
              <a:rPr lang="en-US" baseline="30000" dirty="0" smtClean="0"/>
              <a:t>rd</a:t>
            </a:r>
            <a:r>
              <a:rPr lang="en-US" dirty="0" smtClean="0"/>
              <a:t> Missionary Journey</a:t>
            </a:r>
            <a:endParaRPr lang="en-US" dirty="0"/>
          </a:p>
        </p:txBody>
      </p:sp>
      <p:sp>
        <p:nvSpPr>
          <p:cNvPr id="3" name="Content Placeholder 2"/>
          <p:cNvSpPr>
            <a:spLocks noGrp="1"/>
          </p:cNvSpPr>
          <p:nvPr>
            <p:ph idx="1"/>
          </p:nvPr>
        </p:nvSpPr>
        <p:spPr>
          <a:xfrm>
            <a:off x="619276" y="1371600"/>
            <a:ext cx="3444724" cy="609600"/>
          </a:xfrm>
        </p:spPr>
        <p:txBody>
          <a:bodyPr/>
          <a:lstStyle/>
          <a:p>
            <a:r>
              <a:rPr lang="en-US" sz="3200" dirty="0" smtClean="0"/>
              <a:t>Acts 19:1</a:t>
            </a:r>
          </a:p>
          <a:p>
            <a:endParaRPr lang="en-US" sz="3200" dirty="0"/>
          </a:p>
        </p:txBody>
      </p:sp>
      <p:sp>
        <p:nvSpPr>
          <p:cNvPr id="4" name="Content Placeholder 2"/>
          <p:cNvSpPr txBox="1">
            <a:spLocks/>
          </p:cNvSpPr>
          <p:nvPr/>
        </p:nvSpPr>
        <p:spPr bwMode="auto">
          <a:xfrm>
            <a:off x="4216400" y="1378856"/>
            <a:ext cx="8458200" cy="5783943"/>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pPr marL="0" indent="0">
              <a:buNone/>
            </a:pPr>
            <a:r>
              <a:rPr lang="en-US" sz="2800" dirty="0"/>
              <a:t>And it happened that while Apollos was at Corinth, Paul passed through the inland country and </a:t>
            </a:r>
            <a:r>
              <a:rPr lang="en-US" sz="2800" dirty="0">
                <a:solidFill>
                  <a:srgbClr val="FFC000"/>
                </a:solidFill>
              </a:rPr>
              <a:t>came to Ephesus</a:t>
            </a:r>
            <a:r>
              <a:rPr lang="en-US" sz="2800" dirty="0"/>
              <a:t>. There he found some disciples. </a:t>
            </a:r>
            <a:endParaRPr lang="en-US" sz="2800" dirty="0" smtClean="0"/>
          </a:p>
          <a:p>
            <a:pPr marL="0" indent="0">
              <a:buNone/>
            </a:pPr>
            <a:endParaRPr lang="en-US" sz="2800" dirty="0"/>
          </a:p>
          <a:p>
            <a:pPr marL="0" indent="0">
              <a:buNone/>
            </a:pPr>
            <a:r>
              <a:rPr lang="en-US" sz="2800" dirty="0"/>
              <a:t>And he entered the synagogue and for three months spoke </a:t>
            </a:r>
            <a:r>
              <a:rPr lang="en-US" sz="2800" dirty="0">
                <a:solidFill>
                  <a:srgbClr val="FFC000"/>
                </a:solidFill>
              </a:rPr>
              <a:t>boldly, reasoning and persuading them about the kingdom of God</a:t>
            </a:r>
            <a:r>
              <a:rPr lang="en-US" sz="2800" dirty="0"/>
              <a:t>. But when some became stubborn and continued in unbelief, speaking evil of the Way before the congregation, he withdrew from them and took the disciples with him, reasoning daily in the hall of </a:t>
            </a:r>
            <a:r>
              <a:rPr lang="en-US" sz="2800" dirty="0" err="1"/>
              <a:t>Tyrannus</a:t>
            </a:r>
            <a:r>
              <a:rPr lang="en-US" sz="2800" dirty="0"/>
              <a:t>. </a:t>
            </a:r>
            <a:r>
              <a:rPr lang="en-US" sz="2800" dirty="0">
                <a:solidFill>
                  <a:srgbClr val="FFC000"/>
                </a:solidFill>
              </a:rPr>
              <a:t>This continued for two years</a:t>
            </a:r>
            <a:r>
              <a:rPr lang="en-US" sz="2800" dirty="0"/>
              <a:t>, so that all the residents of Asia heard the word of the Lord, both Jews and Greeks.</a:t>
            </a:r>
          </a:p>
          <a:p>
            <a:pPr marL="0" indent="0">
              <a:buNone/>
            </a:pPr>
            <a:endParaRPr lang="en-US" sz="2800" dirty="0"/>
          </a:p>
        </p:txBody>
      </p:sp>
      <p:sp>
        <p:nvSpPr>
          <p:cNvPr id="6" name="Content Placeholder 2"/>
          <p:cNvSpPr txBox="1">
            <a:spLocks/>
          </p:cNvSpPr>
          <p:nvPr/>
        </p:nvSpPr>
        <p:spPr bwMode="auto">
          <a:xfrm>
            <a:off x="619276" y="3200400"/>
            <a:ext cx="5578324" cy="609600"/>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r>
              <a:rPr lang="en-US" sz="3200" kern="0" smtClean="0"/>
              <a:t>Acts 19:8-10</a:t>
            </a:r>
            <a:endParaRPr lang="en-US" sz="3200" kern="0" dirty="0"/>
          </a:p>
        </p:txBody>
      </p:sp>
    </p:spTree>
    <p:extLst>
      <p:ext uri="{BB962C8B-B14F-4D97-AF65-F5344CB8AC3E}">
        <p14:creationId xmlns:p14="http://schemas.microsoft.com/office/powerpoint/2010/main" val="3517356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a:t>
            </a:r>
            <a:r>
              <a:rPr lang="en-US" dirty="0" smtClean="0"/>
              <a:t>In Ephesus – 3</a:t>
            </a:r>
            <a:r>
              <a:rPr lang="en-US" baseline="30000" dirty="0" smtClean="0"/>
              <a:t>rd</a:t>
            </a:r>
            <a:r>
              <a:rPr lang="en-US" dirty="0" smtClean="0"/>
              <a:t> Missionary Journey</a:t>
            </a:r>
            <a:endParaRPr lang="en-US" dirty="0"/>
          </a:p>
        </p:txBody>
      </p:sp>
      <p:sp>
        <p:nvSpPr>
          <p:cNvPr id="3" name="Content Placeholder 2"/>
          <p:cNvSpPr>
            <a:spLocks noGrp="1"/>
          </p:cNvSpPr>
          <p:nvPr>
            <p:ph idx="1"/>
          </p:nvPr>
        </p:nvSpPr>
        <p:spPr>
          <a:xfrm>
            <a:off x="619276" y="1371600"/>
            <a:ext cx="3673324" cy="609600"/>
          </a:xfrm>
        </p:spPr>
        <p:txBody>
          <a:bodyPr/>
          <a:lstStyle/>
          <a:p>
            <a:r>
              <a:rPr lang="en-US" sz="3200" dirty="0" smtClean="0"/>
              <a:t>Acts 19:23, 25-26</a:t>
            </a:r>
            <a:endParaRPr lang="en-US" sz="3200" dirty="0"/>
          </a:p>
        </p:txBody>
      </p:sp>
      <p:sp>
        <p:nvSpPr>
          <p:cNvPr id="4" name="Content Placeholder 2"/>
          <p:cNvSpPr txBox="1">
            <a:spLocks/>
          </p:cNvSpPr>
          <p:nvPr/>
        </p:nvSpPr>
        <p:spPr bwMode="auto">
          <a:xfrm>
            <a:off x="4216400" y="1378856"/>
            <a:ext cx="8458200" cy="5783943"/>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pPr marL="0" indent="0">
              <a:buNone/>
            </a:pPr>
            <a:r>
              <a:rPr lang="en-US" sz="2800" dirty="0"/>
              <a:t>About that time </a:t>
            </a:r>
            <a:r>
              <a:rPr lang="en-US" sz="2800" dirty="0">
                <a:solidFill>
                  <a:schemeClr val="accent1"/>
                </a:solidFill>
              </a:rPr>
              <a:t>there occurred no small disturbance </a:t>
            </a:r>
            <a:r>
              <a:rPr lang="en-US" sz="2800" dirty="0"/>
              <a:t>concerning the Way. For a man named </a:t>
            </a:r>
            <a:r>
              <a:rPr lang="en-US" sz="2800" dirty="0" smtClean="0"/>
              <a:t>Demetrius… “</a:t>
            </a:r>
            <a:r>
              <a:rPr lang="en-US" sz="2800" dirty="0"/>
              <a:t>Men, you know that our prosperity depends upon this business. You see and hear that not only in Ephesus, but </a:t>
            </a:r>
            <a:r>
              <a:rPr lang="en-US" sz="2800" dirty="0">
                <a:solidFill>
                  <a:schemeClr val="accent1"/>
                </a:solidFill>
              </a:rPr>
              <a:t>in almost all of Asia</a:t>
            </a:r>
            <a:r>
              <a:rPr lang="en-US" sz="2800" dirty="0"/>
              <a:t>, this Paul has persuaded and turned away a considerable number of people, saying that gods made with hands are no gods at all.</a:t>
            </a:r>
          </a:p>
          <a:p>
            <a:pPr marL="0" indent="0">
              <a:buNone/>
            </a:pPr>
            <a:endParaRPr lang="en-US" sz="2800" dirty="0" smtClean="0"/>
          </a:p>
          <a:p>
            <a:pPr marL="0" indent="0">
              <a:buNone/>
            </a:pPr>
            <a:r>
              <a:rPr lang="en-US" sz="2800" dirty="0"/>
              <a:t>When they heard this and were filled with rage, they began crying out, saying, “Great is Artemis of the Ephesians!”</a:t>
            </a:r>
          </a:p>
          <a:p>
            <a:pPr marL="0" indent="0">
              <a:buNone/>
            </a:pPr>
            <a:endParaRPr lang="en-US" sz="2800" dirty="0"/>
          </a:p>
          <a:p>
            <a:pPr marL="0" indent="0">
              <a:buNone/>
            </a:pPr>
            <a:endParaRPr lang="en-US" sz="2800" dirty="0"/>
          </a:p>
          <a:p>
            <a:pPr marL="0" indent="0">
              <a:buNone/>
            </a:pPr>
            <a:endParaRPr lang="en-US" sz="2800" dirty="0"/>
          </a:p>
        </p:txBody>
      </p:sp>
      <p:sp>
        <p:nvSpPr>
          <p:cNvPr id="6" name="Content Placeholder 2"/>
          <p:cNvSpPr txBox="1">
            <a:spLocks/>
          </p:cNvSpPr>
          <p:nvPr/>
        </p:nvSpPr>
        <p:spPr bwMode="auto">
          <a:xfrm>
            <a:off x="619276" y="5334000"/>
            <a:ext cx="2911324" cy="609600"/>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r>
              <a:rPr lang="en-US" sz="3200" kern="0" dirty="0" smtClean="0"/>
              <a:t>Acts 19:28</a:t>
            </a:r>
            <a:endParaRPr lang="en-US" sz="3200" kern="0" dirty="0"/>
          </a:p>
        </p:txBody>
      </p:sp>
    </p:spTree>
    <p:extLst>
      <p:ext uri="{BB962C8B-B14F-4D97-AF65-F5344CB8AC3E}">
        <p14:creationId xmlns:p14="http://schemas.microsoft.com/office/powerpoint/2010/main" val="2224645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Ephesus</a:t>
            </a:r>
            <a:endParaRPr lang="en-US" dirty="0"/>
          </a:p>
        </p:txBody>
      </p:sp>
      <p:sp>
        <p:nvSpPr>
          <p:cNvPr id="4" name="Content Placeholder 2"/>
          <p:cNvSpPr txBox="1">
            <a:spLocks/>
          </p:cNvSpPr>
          <p:nvPr/>
        </p:nvSpPr>
        <p:spPr bwMode="auto">
          <a:xfrm>
            <a:off x="619276" y="1371600"/>
            <a:ext cx="3901924" cy="4832350"/>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r>
              <a:rPr lang="en-US" sz="2800" kern="0" dirty="0" smtClean="0"/>
              <a:t>Strategic Location</a:t>
            </a:r>
          </a:p>
          <a:p>
            <a:pPr lvl="1"/>
            <a:r>
              <a:rPr lang="en-US" sz="2000" kern="0" dirty="0" smtClean="0"/>
              <a:t>Capital of proconsular Asia</a:t>
            </a:r>
          </a:p>
          <a:p>
            <a:pPr lvl="1"/>
            <a:r>
              <a:rPr lang="en-US" sz="2000" kern="0" dirty="0" smtClean="0"/>
              <a:t>Large commercial center</a:t>
            </a:r>
          </a:p>
          <a:p>
            <a:endParaRPr lang="en-US" sz="2800" kern="0" dirty="0" smtClean="0"/>
          </a:p>
          <a:p>
            <a:r>
              <a:rPr lang="en-US" sz="2800" kern="0" dirty="0" smtClean="0"/>
              <a:t>Summary of the Ruins</a:t>
            </a:r>
          </a:p>
          <a:p>
            <a:pPr lvl="1"/>
            <a:r>
              <a:rPr lang="en-US" sz="2000" kern="0" dirty="0" smtClean="0"/>
              <a:t>Wealthy Courtyards</a:t>
            </a:r>
          </a:p>
          <a:p>
            <a:pPr lvl="1"/>
            <a:r>
              <a:rPr lang="en-US" sz="2000" kern="0" dirty="0" smtClean="0"/>
              <a:t>Temple of Diana/Artemis *</a:t>
            </a:r>
          </a:p>
          <a:p>
            <a:pPr lvl="1"/>
            <a:r>
              <a:rPr lang="en-US" sz="2000" kern="0" dirty="0" smtClean="0"/>
              <a:t>Library of Ephesus</a:t>
            </a:r>
          </a:p>
          <a:p>
            <a:pPr lvl="1"/>
            <a:r>
              <a:rPr lang="en-US" sz="2000" kern="0" dirty="0" smtClean="0"/>
              <a:t>Largest theater in the world at the time</a:t>
            </a:r>
          </a:p>
          <a:p>
            <a:endParaRPr lang="en-US" sz="2800" kern="0" dirty="0"/>
          </a:p>
        </p:txBody>
      </p:sp>
      <p:sp>
        <p:nvSpPr>
          <p:cNvPr id="6" name="TextBox 5"/>
          <p:cNvSpPr txBox="1"/>
          <p:nvPr/>
        </p:nvSpPr>
        <p:spPr>
          <a:xfrm>
            <a:off x="4597400" y="1371600"/>
            <a:ext cx="8077200" cy="4893647"/>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rPr>
              <a:t>Ephesus was the third largest city in the Roman empire. Its population is estimated to have been around 250,000 during the time of early Christianity. The ethnic make-up of the inhabitants of Ephesus included (but was not limited to): </a:t>
            </a:r>
            <a:r>
              <a:rPr lang="en-US" sz="2400" dirty="0" err="1">
                <a:solidFill>
                  <a:schemeClr val="bg1"/>
                </a:solidFill>
                <a:latin typeface="Cambria" panose="02040503050406030204" pitchFamily="18" charset="0"/>
                <a:ea typeface="Cambria" panose="02040503050406030204" pitchFamily="18" charset="0"/>
              </a:rPr>
              <a:t>Lydians</a:t>
            </a:r>
            <a:r>
              <a:rPr lang="en-US" sz="2400" dirty="0">
                <a:solidFill>
                  <a:schemeClr val="bg1"/>
                </a:solidFill>
                <a:latin typeface="Cambria" panose="02040503050406030204" pitchFamily="18" charset="0"/>
                <a:ea typeface="Cambria" panose="02040503050406030204" pitchFamily="18" charset="0"/>
              </a:rPr>
              <a:t>, Ionians, Greeks, a native population of </a:t>
            </a:r>
            <a:r>
              <a:rPr lang="en-US" sz="2400" dirty="0" smtClean="0">
                <a:solidFill>
                  <a:schemeClr val="bg1"/>
                </a:solidFill>
                <a:latin typeface="Cambria" panose="02040503050406030204" pitchFamily="18" charset="0"/>
                <a:ea typeface="Cambria" panose="02040503050406030204" pitchFamily="18" charset="0"/>
              </a:rPr>
              <a:t>Anatolians, and </a:t>
            </a:r>
            <a:r>
              <a:rPr lang="en-US" sz="2400" dirty="0">
                <a:solidFill>
                  <a:schemeClr val="bg1"/>
                </a:solidFill>
                <a:latin typeface="Cambria" panose="02040503050406030204" pitchFamily="18" charset="0"/>
                <a:ea typeface="Cambria" panose="02040503050406030204" pitchFamily="18" charset="0"/>
              </a:rPr>
              <a:t>a large Jewish </a:t>
            </a:r>
            <a:r>
              <a:rPr lang="en-US" sz="2400" dirty="0" smtClean="0">
                <a:solidFill>
                  <a:schemeClr val="bg1"/>
                </a:solidFill>
                <a:latin typeface="Cambria" panose="02040503050406030204" pitchFamily="18" charset="0"/>
                <a:ea typeface="Cambria" panose="02040503050406030204" pitchFamily="18" charset="0"/>
              </a:rPr>
              <a:t>constituency</a:t>
            </a:r>
            <a:endParaRPr lang="en-US" sz="2400" dirty="0">
              <a:solidFill>
                <a:schemeClr val="bg1"/>
              </a:solidFill>
              <a:latin typeface="Cambria" panose="02040503050406030204" pitchFamily="18" charset="0"/>
              <a:ea typeface="Cambria" panose="02040503050406030204" pitchFamily="18" charset="0"/>
            </a:endParaRPr>
          </a:p>
          <a:p>
            <a:pPr marL="3375025" algn="r"/>
            <a:endParaRPr lang="en-US" sz="1200" dirty="0" smtClean="0">
              <a:solidFill>
                <a:schemeClr val="bg1"/>
              </a:solidFill>
            </a:endParaRPr>
          </a:p>
          <a:p>
            <a:r>
              <a:rPr lang="en-US" sz="2400" dirty="0" smtClean="0">
                <a:solidFill>
                  <a:schemeClr val="bg1"/>
                </a:solidFill>
                <a:latin typeface="Cambria" panose="02040503050406030204" pitchFamily="18" charset="0"/>
                <a:ea typeface="Cambria" panose="02040503050406030204" pitchFamily="18" charset="0"/>
              </a:rPr>
              <a:t>The </a:t>
            </a:r>
            <a:r>
              <a:rPr lang="en-US" sz="2400" dirty="0">
                <a:solidFill>
                  <a:schemeClr val="bg1"/>
                </a:solidFill>
                <a:latin typeface="Cambria" panose="02040503050406030204" pitchFamily="18" charset="0"/>
                <a:ea typeface="Cambria" panose="02040503050406030204" pitchFamily="18" charset="0"/>
              </a:rPr>
              <a:t>Artemis shrine in Ephesus provided the area with a lucrative tourist business from pilgrims traveling to the temple. In addition, the temple served as a financial institution and lent out money from the wealth deposited at the </a:t>
            </a:r>
            <a:r>
              <a:rPr lang="en-US" sz="2400" dirty="0" smtClean="0">
                <a:solidFill>
                  <a:schemeClr val="bg1"/>
                </a:solidFill>
                <a:latin typeface="Cambria" panose="02040503050406030204" pitchFamily="18" charset="0"/>
                <a:ea typeface="Cambria" panose="02040503050406030204" pitchFamily="18" charset="0"/>
              </a:rPr>
              <a:t>shrine.</a:t>
            </a:r>
            <a:endParaRPr lang="en-US" sz="2400" dirty="0">
              <a:solidFill>
                <a:schemeClr val="bg1"/>
              </a:solidFill>
              <a:latin typeface="Cambria" panose="02040503050406030204" pitchFamily="18" charset="0"/>
              <a:ea typeface="Cambria" panose="02040503050406030204" pitchFamily="18" charset="0"/>
            </a:endParaRPr>
          </a:p>
          <a:p>
            <a:pPr marL="3375025" algn="r"/>
            <a:endParaRPr lang="en-US" sz="1200" dirty="0" smtClean="0">
              <a:solidFill>
                <a:schemeClr val="bg1"/>
              </a:solidFill>
            </a:endParaRPr>
          </a:p>
          <a:p>
            <a:pPr marL="3375025" algn="r"/>
            <a:r>
              <a:rPr lang="en-US" sz="1200" dirty="0" smtClean="0">
                <a:solidFill>
                  <a:schemeClr val="bg1"/>
                </a:solidFill>
              </a:rPr>
              <a:t>David </a:t>
            </a:r>
            <a:r>
              <a:rPr lang="en-US" sz="1200" dirty="0">
                <a:solidFill>
                  <a:schemeClr val="bg1"/>
                </a:solidFill>
              </a:rPr>
              <a:t>Seal, “Ephesus,” ed. John D. Barry et al., The Lexham Bible Dictionary (Bellingham, WA: Lexham Press, 2016).</a:t>
            </a:r>
          </a:p>
        </p:txBody>
      </p:sp>
      <p:sp>
        <p:nvSpPr>
          <p:cNvPr id="7" name="TextBox 6"/>
          <p:cNvSpPr txBox="1"/>
          <p:nvPr/>
        </p:nvSpPr>
        <p:spPr>
          <a:xfrm>
            <a:off x="1189466" y="6356735"/>
            <a:ext cx="4141903" cy="276999"/>
          </a:xfrm>
          <a:prstGeom prst="rect">
            <a:avLst/>
          </a:prstGeom>
          <a:noFill/>
        </p:spPr>
        <p:txBody>
          <a:bodyPr wrap="none" rtlCol="0">
            <a:spAutoFit/>
          </a:bodyPr>
          <a:lstStyle/>
          <a:p>
            <a:r>
              <a:rPr lang="en-US" sz="1200" dirty="0" smtClean="0">
                <a:solidFill>
                  <a:schemeClr val="bg1"/>
                </a:solidFill>
              </a:rPr>
              <a:t>* Temple is one of the seven wonders of the ancient world</a:t>
            </a:r>
            <a:endParaRPr lang="en-US" sz="1200"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4723" y="6705600"/>
            <a:ext cx="3362677" cy="279165"/>
          </a:xfrm>
          <a:prstGeom prst="rect">
            <a:avLst/>
          </a:prstGeom>
        </p:spPr>
      </p:pic>
    </p:spTree>
    <p:extLst>
      <p:ext uri="{BB962C8B-B14F-4D97-AF65-F5344CB8AC3E}">
        <p14:creationId xmlns:p14="http://schemas.microsoft.com/office/powerpoint/2010/main" val="16961550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Ephesus</a:t>
            </a:r>
            <a:endParaRPr lang="en-US" dirty="0"/>
          </a:p>
        </p:txBody>
      </p:sp>
      <p:grpSp>
        <p:nvGrpSpPr>
          <p:cNvPr id="9" name="Group 8"/>
          <p:cNvGrpSpPr/>
          <p:nvPr/>
        </p:nvGrpSpPr>
        <p:grpSpPr>
          <a:xfrm>
            <a:off x="406399" y="1473200"/>
            <a:ext cx="12330775" cy="5461000"/>
            <a:chOff x="406399" y="1473200"/>
            <a:chExt cx="12330775" cy="5461000"/>
          </a:xfrm>
        </p:grpSpPr>
        <p:grpSp>
          <p:nvGrpSpPr>
            <p:cNvPr id="12" name="Group 11"/>
            <p:cNvGrpSpPr/>
            <p:nvPr/>
          </p:nvGrpSpPr>
          <p:grpSpPr>
            <a:xfrm>
              <a:off x="406399" y="1473200"/>
              <a:ext cx="12330775" cy="5461000"/>
              <a:chOff x="406399" y="1473200"/>
              <a:chExt cx="12330775" cy="546100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399" y="1600200"/>
                <a:ext cx="6938113" cy="53340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8800" y="1473200"/>
                <a:ext cx="4558374" cy="5423146"/>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406399" y="1600200"/>
              <a:ext cx="1390124" cy="369332"/>
            </a:xfrm>
            <a:prstGeom prst="rect">
              <a:avLst/>
            </a:prstGeom>
            <a:noFill/>
          </p:spPr>
          <p:txBody>
            <a:bodyPr wrap="none" rtlCol="0">
              <a:spAutoFit/>
            </a:bodyPr>
            <a:lstStyle/>
            <a:p>
              <a:r>
                <a:rPr lang="en-US" dirty="0" smtClean="0"/>
                <a:t>The </a:t>
              </a:r>
              <a:r>
                <a:rPr lang="en-US" dirty="0" err="1" smtClean="0"/>
                <a:t>Odeion</a:t>
              </a:r>
              <a:endParaRPr lang="en-US" dirty="0"/>
            </a:p>
          </p:txBody>
        </p:sp>
        <p:sp>
          <p:nvSpPr>
            <p:cNvPr id="11" name="TextBox 10"/>
            <p:cNvSpPr txBox="1"/>
            <p:nvPr/>
          </p:nvSpPr>
          <p:spPr>
            <a:xfrm>
              <a:off x="9779000" y="1515322"/>
              <a:ext cx="2894767" cy="369332"/>
            </a:xfrm>
            <a:prstGeom prst="rect">
              <a:avLst/>
            </a:prstGeom>
            <a:noFill/>
          </p:spPr>
          <p:txBody>
            <a:bodyPr wrap="none" rtlCol="0">
              <a:spAutoFit/>
            </a:bodyPr>
            <a:lstStyle/>
            <a:p>
              <a:r>
                <a:rPr lang="en-US" dirty="0" smtClean="0"/>
                <a:t>Walking Street of Ephesus</a:t>
              </a:r>
              <a:endParaRPr lang="en-US" dirty="0"/>
            </a:p>
          </p:txBody>
        </p:sp>
      </p:grpSp>
      <p:grpSp>
        <p:nvGrpSpPr>
          <p:cNvPr id="6" name="Group 5"/>
          <p:cNvGrpSpPr/>
          <p:nvPr/>
        </p:nvGrpSpPr>
        <p:grpSpPr>
          <a:xfrm>
            <a:off x="2149327" y="1243562"/>
            <a:ext cx="9220200" cy="5882421"/>
            <a:chOff x="1397000" y="1051779"/>
            <a:chExt cx="9220200" cy="5882421"/>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7000" y="1051779"/>
              <a:ext cx="9220200" cy="5882421"/>
            </a:xfrm>
            <a:prstGeom prst="rect">
              <a:avLst/>
            </a:prstGeom>
          </p:spPr>
        </p:pic>
        <p:sp>
          <p:nvSpPr>
            <p:cNvPr id="4" name="TextBox 3"/>
            <p:cNvSpPr txBox="1"/>
            <p:nvPr/>
          </p:nvSpPr>
          <p:spPr>
            <a:xfrm>
              <a:off x="6654800" y="6527014"/>
              <a:ext cx="3890809" cy="369332"/>
            </a:xfrm>
            <a:prstGeom prst="rect">
              <a:avLst/>
            </a:prstGeom>
            <a:noFill/>
          </p:spPr>
          <p:txBody>
            <a:bodyPr wrap="none" rtlCol="0">
              <a:spAutoFit/>
            </a:bodyPr>
            <a:lstStyle/>
            <a:p>
              <a:r>
                <a:rPr lang="en-US" dirty="0">
                  <a:hlinkClick r:id="rId5"/>
                </a:rPr>
                <a:t>Ephesus Center Map (ntimages.net)</a:t>
              </a:r>
              <a:endParaRPr lang="en-US" dirty="0"/>
            </a:p>
          </p:txBody>
        </p:sp>
      </p:grpSp>
    </p:spTree>
    <p:extLst>
      <p:ext uri="{BB962C8B-B14F-4D97-AF65-F5344CB8AC3E}">
        <p14:creationId xmlns:p14="http://schemas.microsoft.com/office/powerpoint/2010/main" val="294730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Ephesus</a:t>
            </a:r>
            <a:endParaRPr lang="en-US" dirty="0"/>
          </a:p>
        </p:txBody>
      </p:sp>
      <p:grpSp>
        <p:nvGrpSpPr>
          <p:cNvPr id="13" name="Group 12"/>
          <p:cNvGrpSpPr/>
          <p:nvPr/>
        </p:nvGrpSpPr>
        <p:grpSpPr>
          <a:xfrm>
            <a:off x="635000" y="1371535"/>
            <a:ext cx="12338050" cy="5334065"/>
            <a:chOff x="635000" y="1371535"/>
            <a:chExt cx="12338050" cy="5334065"/>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3600" y="4085079"/>
              <a:ext cx="3733800" cy="262052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9200" y="1371535"/>
              <a:ext cx="7154153" cy="5029200"/>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79000" y="1795625"/>
              <a:ext cx="3194050" cy="237939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000" y="1676400"/>
              <a:ext cx="3384866" cy="220973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84000" y="5029200"/>
              <a:ext cx="1134711" cy="164214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12400" y="5029200"/>
              <a:ext cx="1112521" cy="1631970"/>
            </a:xfrm>
            <a:prstGeom prst="rect">
              <a:avLst/>
            </a:prstGeom>
            <a:ln>
              <a:noFill/>
            </a:ln>
            <a:effectLst>
              <a:outerShdw blurRad="292100" dist="139700" dir="2700000" algn="tl" rotWithShape="0">
                <a:srgbClr val="333333">
                  <a:alpha val="65000"/>
                </a:srgbClr>
              </a:outerShdw>
            </a:effectLst>
          </p:spPr>
        </p:pic>
      </p:grpSp>
      <p:sp>
        <p:nvSpPr>
          <p:cNvPr id="14" name="TextBox 13"/>
          <p:cNvSpPr txBox="1"/>
          <p:nvPr/>
        </p:nvSpPr>
        <p:spPr>
          <a:xfrm>
            <a:off x="7569200" y="1426293"/>
            <a:ext cx="1915909" cy="369332"/>
          </a:xfrm>
          <a:prstGeom prst="rect">
            <a:avLst/>
          </a:prstGeom>
          <a:noFill/>
        </p:spPr>
        <p:txBody>
          <a:bodyPr wrap="none" rtlCol="0">
            <a:spAutoFit/>
          </a:bodyPr>
          <a:lstStyle/>
          <a:p>
            <a:r>
              <a:rPr lang="en-US" dirty="0" smtClean="0">
                <a:solidFill>
                  <a:schemeClr val="bg1"/>
                </a:solidFill>
              </a:rPr>
              <a:t>Library of </a:t>
            </a:r>
            <a:r>
              <a:rPr lang="en-US" dirty="0" err="1" smtClean="0">
                <a:solidFill>
                  <a:schemeClr val="bg1"/>
                </a:solidFill>
              </a:rPr>
              <a:t>Celsus</a:t>
            </a:r>
            <a:endParaRPr lang="en-US" dirty="0">
              <a:solidFill>
                <a:schemeClr val="bg1"/>
              </a:solidFill>
            </a:endParaRPr>
          </a:p>
        </p:txBody>
      </p:sp>
      <p:sp>
        <p:nvSpPr>
          <p:cNvPr id="12" name="TextBox 11"/>
          <p:cNvSpPr txBox="1"/>
          <p:nvPr/>
        </p:nvSpPr>
        <p:spPr>
          <a:xfrm>
            <a:off x="890454" y="5845185"/>
            <a:ext cx="1118320" cy="646331"/>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Hillside Houses</a:t>
            </a:r>
            <a:endParaRPr lang="en-US" dirty="0">
              <a:effectLst>
                <a:outerShdw blurRad="38100" dist="38100" dir="2700000" algn="tl">
                  <a:srgbClr val="000000">
                    <a:alpha val="43137"/>
                  </a:srgbClr>
                </a:outerShdw>
              </a:effectLst>
            </a:endParaRPr>
          </a:p>
        </p:txBody>
      </p:sp>
      <p:sp>
        <p:nvSpPr>
          <p:cNvPr id="15" name="TextBox 14"/>
          <p:cNvSpPr txBox="1"/>
          <p:nvPr/>
        </p:nvSpPr>
        <p:spPr>
          <a:xfrm>
            <a:off x="1978473" y="1618350"/>
            <a:ext cx="1505540" cy="369332"/>
          </a:xfrm>
          <a:prstGeom prst="rect">
            <a:avLst/>
          </a:prstGeom>
          <a:noFill/>
        </p:spPr>
        <p:txBody>
          <a:bodyPr wrap="none" rtlCol="0">
            <a:spAutoFit/>
          </a:bodyPr>
          <a:lstStyle/>
          <a:p>
            <a:r>
              <a:rPr lang="en-US" dirty="0" smtClean="0"/>
              <a:t>Harbor Road</a:t>
            </a:r>
            <a:endParaRPr lang="en-US" dirty="0"/>
          </a:p>
        </p:txBody>
      </p:sp>
      <p:sp>
        <p:nvSpPr>
          <p:cNvPr id="16" name="TextBox 15"/>
          <p:cNvSpPr txBox="1"/>
          <p:nvPr/>
        </p:nvSpPr>
        <p:spPr>
          <a:xfrm>
            <a:off x="9969005" y="1727527"/>
            <a:ext cx="1249125" cy="369332"/>
          </a:xfrm>
          <a:prstGeom prst="rect">
            <a:avLst/>
          </a:prstGeom>
          <a:noFill/>
        </p:spPr>
        <p:txBody>
          <a:bodyPr wrap="none" rtlCol="0">
            <a:spAutoFit/>
          </a:bodyPr>
          <a:lstStyle/>
          <a:p>
            <a:r>
              <a:rPr lang="en-US" dirty="0" smtClean="0"/>
              <a:t>The Agora</a:t>
            </a:r>
            <a:endParaRPr lang="en-US" dirty="0"/>
          </a:p>
        </p:txBody>
      </p:sp>
      <p:sp>
        <p:nvSpPr>
          <p:cNvPr id="17" name="TextBox 16"/>
          <p:cNvSpPr txBox="1"/>
          <p:nvPr/>
        </p:nvSpPr>
        <p:spPr>
          <a:xfrm>
            <a:off x="11584548" y="6650762"/>
            <a:ext cx="1333614" cy="276999"/>
          </a:xfrm>
          <a:prstGeom prst="rect">
            <a:avLst/>
          </a:prstGeom>
          <a:noFill/>
        </p:spPr>
        <p:txBody>
          <a:bodyPr wrap="square" rtlCol="0">
            <a:spAutoFit/>
          </a:bodyPr>
          <a:lstStyle/>
          <a:p>
            <a:pPr algn="ctr"/>
            <a:r>
              <a:rPr lang="en-US" sz="1200" dirty="0" smtClean="0">
                <a:solidFill>
                  <a:schemeClr val="bg1"/>
                </a:solidFill>
              </a:rPr>
              <a:t>Marcus </a:t>
            </a:r>
            <a:r>
              <a:rPr lang="en-US" sz="1200" dirty="0" err="1" smtClean="0">
                <a:solidFill>
                  <a:schemeClr val="bg1"/>
                </a:solidFill>
              </a:rPr>
              <a:t>Auerlius</a:t>
            </a:r>
            <a:endParaRPr lang="en-US" sz="1200" dirty="0">
              <a:solidFill>
                <a:schemeClr val="bg1"/>
              </a:solidFill>
            </a:endParaRPr>
          </a:p>
        </p:txBody>
      </p:sp>
      <p:sp>
        <p:nvSpPr>
          <p:cNvPr id="18" name="TextBox 17"/>
          <p:cNvSpPr txBox="1"/>
          <p:nvPr/>
        </p:nvSpPr>
        <p:spPr>
          <a:xfrm>
            <a:off x="10270573" y="6671340"/>
            <a:ext cx="1333614" cy="276999"/>
          </a:xfrm>
          <a:prstGeom prst="rect">
            <a:avLst/>
          </a:prstGeom>
          <a:noFill/>
        </p:spPr>
        <p:txBody>
          <a:bodyPr wrap="square" rtlCol="0">
            <a:spAutoFit/>
          </a:bodyPr>
          <a:lstStyle/>
          <a:p>
            <a:pPr algn="ctr"/>
            <a:r>
              <a:rPr lang="en-US" sz="1200" dirty="0" smtClean="0">
                <a:solidFill>
                  <a:schemeClr val="bg1"/>
                </a:solidFill>
              </a:rPr>
              <a:t>Goddess Diana</a:t>
            </a:r>
            <a:endParaRPr lang="en-US" sz="1200" dirty="0">
              <a:solidFill>
                <a:schemeClr val="bg1"/>
              </a:solidFill>
            </a:endParaRPr>
          </a:p>
        </p:txBody>
      </p:sp>
    </p:spTree>
    <p:extLst>
      <p:ext uri="{BB962C8B-B14F-4D97-AF65-F5344CB8AC3E}">
        <p14:creationId xmlns:p14="http://schemas.microsoft.com/office/powerpoint/2010/main" val="18323415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Sites - Patmos</a:t>
            </a:r>
            <a:endParaRPr lang="en-US" dirty="0"/>
          </a:p>
        </p:txBody>
      </p:sp>
      <p:sp>
        <p:nvSpPr>
          <p:cNvPr id="3" name="Content Placeholder 2"/>
          <p:cNvSpPr>
            <a:spLocks noGrp="1"/>
          </p:cNvSpPr>
          <p:nvPr>
            <p:ph idx="1"/>
          </p:nvPr>
        </p:nvSpPr>
        <p:spPr>
          <a:xfrm>
            <a:off x="619276" y="1371600"/>
            <a:ext cx="4054324" cy="4832350"/>
          </a:xfrm>
        </p:spPr>
        <p:txBody>
          <a:bodyPr/>
          <a:lstStyle/>
          <a:p>
            <a:r>
              <a:rPr lang="en-US" sz="3600" dirty="0" smtClean="0"/>
              <a:t>Rev 1:9</a:t>
            </a:r>
          </a:p>
          <a:p>
            <a:pPr lvl="1"/>
            <a:r>
              <a:rPr lang="en-US" sz="2800" dirty="0"/>
              <a:t>I, John, your brother and fellow partaker in the tribulation and kingdom and perseverance which are in Jesus, was on the island called </a:t>
            </a:r>
            <a:r>
              <a:rPr lang="en-US" sz="2800" dirty="0">
                <a:solidFill>
                  <a:srgbClr val="FFC000"/>
                </a:solidFill>
              </a:rPr>
              <a:t>Patmos</a:t>
            </a:r>
            <a:r>
              <a:rPr lang="en-US" sz="2800" dirty="0"/>
              <a:t> because of the word of God and the testimony of Jesus.</a:t>
            </a:r>
          </a:p>
          <a:p>
            <a:pPr lvl="1"/>
            <a:endParaRPr lang="en-US" sz="28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07200" y="2438400"/>
            <a:ext cx="5791200" cy="43434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93200" y="914400"/>
            <a:ext cx="2819400" cy="211455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7000" y="1447800"/>
            <a:ext cx="3390900" cy="254317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168900" y="1078468"/>
            <a:ext cx="3557384" cy="369332"/>
          </a:xfrm>
          <a:prstGeom prst="rect">
            <a:avLst/>
          </a:prstGeom>
          <a:noFill/>
        </p:spPr>
        <p:txBody>
          <a:bodyPr wrap="none" rtlCol="0">
            <a:spAutoFit/>
          </a:bodyPr>
          <a:lstStyle/>
          <a:p>
            <a:r>
              <a:rPr lang="en-US" dirty="0" smtClean="0">
                <a:solidFill>
                  <a:schemeClr val="bg1"/>
                </a:solidFill>
              </a:rPr>
              <a:t>Greek Chapel outside Monastery</a:t>
            </a:r>
            <a:endParaRPr lang="en-US" dirty="0">
              <a:solidFill>
                <a:schemeClr val="bg1"/>
              </a:solidFill>
            </a:endParaRPr>
          </a:p>
        </p:txBody>
      </p:sp>
      <p:sp>
        <p:nvSpPr>
          <p:cNvPr id="9" name="TextBox 8"/>
          <p:cNvSpPr txBox="1"/>
          <p:nvPr/>
        </p:nvSpPr>
        <p:spPr>
          <a:xfrm>
            <a:off x="9893290" y="503002"/>
            <a:ext cx="2095510" cy="369332"/>
          </a:xfrm>
          <a:prstGeom prst="rect">
            <a:avLst/>
          </a:prstGeom>
          <a:noFill/>
        </p:spPr>
        <p:txBody>
          <a:bodyPr wrap="none" rtlCol="0">
            <a:spAutoFit/>
          </a:bodyPr>
          <a:lstStyle/>
          <a:p>
            <a:r>
              <a:rPr lang="en-US" dirty="0" smtClean="0">
                <a:solidFill>
                  <a:schemeClr val="bg1"/>
                </a:solidFill>
              </a:rPr>
              <a:t>Monastery Artwork</a:t>
            </a:r>
            <a:endParaRPr lang="en-US" dirty="0">
              <a:solidFill>
                <a:schemeClr val="bg1"/>
              </a:solidFill>
            </a:endParaRPr>
          </a:p>
        </p:txBody>
      </p:sp>
    </p:spTree>
    <p:extLst>
      <p:ext uri="{BB962C8B-B14F-4D97-AF65-F5344CB8AC3E}">
        <p14:creationId xmlns:p14="http://schemas.microsoft.com/office/powerpoint/2010/main" val="2666262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4000" y="1295400"/>
            <a:ext cx="5029200" cy="3771900"/>
          </a:xfrm>
          <a:prstGeom prst="rect">
            <a:avLst/>
          </a:prstGeom>
        </p:spPr>
      </p:pic>
      <p:sp>
        <p:nvSpPr>
          <p:cNvPr id="2" name="Title 1"/>
          <p:cNvSpPr>
            <a:spLocks noGrp="1"/>
          </p:cNvSpPr>
          <p:nvPr>
            <p:ph type="title"/>
          </p:nvPr>
        </p:nvSpPr>
        <p:spPr/>
        <p:txBody>
          <a:bodyPr/>
          <a:lstStyle/>
          <a:p>
            <a:r>
              <a:rPr lang="en-US" dirty="0" smtClean="0"/>
              <a:t>Other Sites - </a:t>
            </a:r>
            <a:r>
              <a:rPr lang="en-US" dirty="0" err="1" smtClean="0"/>
              <a:t>Pergumum</a:t>
            </a:r>
            <a:endParaRPr lang="en-US" dirty="0"/>
          </a:p>
        </p:txBody>
      </p:sp>
      <p:sp>
        <p:nvSpPr>
          <p:cNvPr id="3" name="Content Placeholder 2"/>
          <p:cNvSpPr>
            <a:spLocks noGrp="1"/>
          </p:cNvSpPr>
          <p:nvPr>
            <p:ph idx="1"/>
          </p:nvPr>
        </p:nvSpPr>
        <p:spPr>
          <a:xfrm>
            <a:off x="619276" y="1371600"/>
            <a:ext cx="3901924" cy="5638800"/>
          </a:xfrm>
        </p:spPr>
        <p:txBody>
          <a:bodyPr/>
          <a:lstStyle/>
          <a:p>
            <a:r>
              <a:rPr lang="en-US" sz="3600" dirty="0" smtClean="0"/>
              <a:t>Rev 1:11</a:t>
            </a:r>
          </a:p>
          <a:p>
            <a:pPr lvl="1"/>
            <a:r>
              <a:rPr lang="en-US" sz="2800" dirty="0" smtClean="0">
                <a:solidFill>
                  <a:srgbClr val="FF7C80"/>
                </a:solidFill>
              </a:rPr>
              <a:t>“</a:t>
            </a:r>
            <a:r>
              <a:rPr lang="en-US" sz="2800" dirty="0">
                <a:solidFill>
                  <a:srgbClr val="FF7C80"/>
                </a:solidFill>
              </a:rPr>
              <a:t>Write in a book what you see, and send it to the seven churches: to Ephesus and to Smyrna and to </a:t>
            </a:r>
            <a:r>
              <a:rPr lang="en-US" sz="2800" u="sng" dirty="0">
                <a:solidFill>
                  <a:srgbClr val="FF7C80"/>
                </a:solidFill>
              </a:rPr>
              <a:t>Pergamum</a:t>
            </a:r>
            <a:r>
              <a:rPr lang="en-US" sz="2800" dirty="0">
                <a:solidFill>
                  <a:srgbClr val="FF7C80"/>
                </a:solidFill>
              </a:rPr>
              <a:t> and to Thyatira and to Sardis and to Philadelphia and to Laodicea.”</a:t>
            </a:r>
          </a:p>
          <a:p>
            <a:pPr lvl="1"/>
            <a:endParaRPr lang="en-US"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6000" y="3566886"/>
            <a:ext cx="4572000" cy="34290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0739" y="1173843"/>
            <a:ext cx="1885950" cy="25146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7283423" y="3593068"/>
            <a:ext cx="1133644" cy="369332"/>
          </a:xfrm>
          <a:prstGeom prst="rect">
            <a:avLst/>
          </a:prstGeom>
          <a:noFill/>
        </p:spPr>
        <p:txBody>
          <a:bodyPr wrap="none" rtlCol="0">
            <a:spAutoFit/>
          </a:bodyPr>
          <a:lstStyle/>
          <a:p>
            <a:r>
              <a:rPr lang="en-US" dirty="0" smtClean="0">
                <a:solidFill>
                  <a:schemeClr val="bg1"/>
                </a:solidFill>
              </a:rPr>
              <a:t>Acropolis</a:t>
            </a:r>
            <a:endParaRPr lang="en-US" dirty="0">
              <a:solidFill>
                <a:schemeClr val="bg1"/>
              </a:solidFill>
            </a:endParaRPr>
          </a:p>
        </p:txBody>
      </p:sp>
      <p:sp>
        <p:nvSpPr>
          <p:cNvPr id="9" name="TextBox 8"/>
          <p:cNvSpPr txBox="1"/>
          <p:nvPr/>
        </p:nvSpPr>
        <p:spPr>
          <a:xfrm>
            <a:off x="7899401" y="1285297"/>
            <a:ext cx="2428870" cy="369332"/>
          </a:xfrm>
          <a:prstGeom prst="rect">
            <a:avLst/>
          </a:prstGeom>
          <a:noFill/>
        </p:spPr>
        <p:txBody>
          <a:bodyPr wrap="none" rtlCol="0">
            <a:spAutoFit/>
          </a:bodyPr>
          <a:lstStyle/>
          <a:p>
            <a:r>
              <a:rPr lang="en-US" dirty="0" smtClean="0"/>
              <a:t>Theater at </a:t>
            </a:r>
            <a:r>
              <a:rPr lang="en-US" dirty="0" err="1" smtClean="0"/>
              <a:t>Pergumum</a:t>
            </a:r>
            <a:endParaRPr lang="en-US" dirty="0"/>
          </a:p>
        </p:txBody>
      </p:sp>
    </p:spTree>
    <p:extLst>
      <p:ext uri="{BB962C8B-B14F-4D97-AF65-F5344CB8AC3E}">
        <p14:creationId xmlns:p14="http://schemas.microsoft.com/office/powerpoint/2010/main" val="41932909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Journey’s of Paul – Pictures and Lessons</a:t>
            </a:r>
            <a:endParaRPr lang="en-US" sz="2800" dirty="0"/>
          </a:p>
        </p:txBody>
      </p:sp>
      <p:sp>
        <p:nvSpPr>
          <p:cNvPr id="6" name="Content Placeholder 2"/>
          <p:cNvSpPr txBox="1">
            <a:spLocks/>
          </p:cNvSpPr>
          <p:nvPr/>
        </p:nvSpPr>
        <p:spPr bwMode="auto">
          <a:xfrm>
            <a:off x="5972191" y="1295400"/>
            <a:ext cx="6383231" cy="990600"/>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r>
              <a:rPr lang="en-US" sz="2800" kern="0" dirty="0" smtClean="0"/>
              <a:t>Hagiazo.net/Journeys-Of-Paul-2022</a:t>
            </a:r>
            <a:endParaRPr lang="en-US" sz="2800" kern="0"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399" y="1314450"/>
            <a:ext cx="5289911" cy="546735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8568" y="2743200"/>
            <a:ext cx="4599879" cy="3538368"/>
          </a:xfrm>
          <a:prstGeom prst="rect">
            <a:avLst/>
          </a:prstGeom>
        </p:spPr>
      </p:pic>
    </p:spTree>
    <p:extLst>
      <p:ext uri="{BB962C8B-B14F-4D97-AF65-F5344CB8AC3E}">
        <p14:creationId xmlns:p14="http://schemas.microsoft.com/office/powerpoint/2010/main" val="3558087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Journey’s of Paul Itinerary</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94926" y="1524000"/>
            <a:ext cx="5562600" cy="5533607"/>
          </a:xfrm>
          <a:prstGeom prst="rect">
            <a:avLst/>
          </a:prstGeom>
        </p:spPr>
      </p:pic>
      <p:graphicFrame>
        <p:nvGraphicFramePr>
          <p:cNvPr id="5" name="Content Placeholder 4"/>
          <p:cNvGraphicFramePr>
            <a:graphicFrameLocks/>
          </p:cNvGraphicFramePr>
          <p:nvPr>
            <p:extLst>
              <p:ext uri="{D42A27DB-BD31-4B8C-83A1-F6EECF244321}">
                <p14:modId xmlns:p14="http://schemas.microsoft.com/office/powerpoint/2010/main" val="2862389887"/>
              </p:ext>
            </p:extLst>
          </p:nvPr>
        </p:nvGraphicFramePr>
        <p:xfrm>
          <a:off x="36286" y="1865086"/>
          <a:ext cx="3390368" cy="4389120"/>
        </p:xfrm>
        <a:graphic>
          <a:graphicData uri="http://schemas.openxmlformats.org/drawingml/2006/table">
            <a:tbl>
              <a:tblPr firstRow="1" bandRow="1">
                <a:tableStyleId>{5C22544A-7EE6-4342-B048-85BDC9FD1C3A}</a:tableStyleId>
              </a:tblPr>
              <a:tblGrid>
                <a:gridCol w="855842">
                  <a:extLst>
                    <a:ext uri="{9D8B030D-6E8A-4147-A177-3AD203B41FA5}">
                      <a16:colId xmlns:a16="http://schemas.microsoft.com/office/drawing/2014/main" val="3142333762"/>
                    </a:ext>
                  </a:extLst>
                </a:gridCol>
                <a:gridCol w="2534526">
                  <a:extLst>
                    <a:ext uri="{9D8B030D-6E8A-4147-A177-3AD203B41FA5}">
                      <a16:colId xmlns:a16="http://schemas.microsoft.com/office/drawing/2014/main" val="3674667769"/>
                    </a:ext>
                  </a:extLst>
                </a:gridCol>
              </a:tblGrid>
              <a:tr h="370840">
                <a:tc>
                  <a:txBody>
                    <a:bodyPr/>
                    <a:lstStyle/>
                    <a:p>
                      <a:r>
                        <a:rPr lang="en-US" sz="2600" dirty="0" smtClean="0">
                          <a:effectLst>
                            <a:outerShdw blurRad="38100" dist="38100" dir="2700000" algn="tl">
                              <a:srgbClr val="000000">
                                <a:alpha val="43137"/>
                              </a:srgbClr>
                            </a:outerShdw>
                          </a:effectLst>
                        </a:rPr>
                        <a:t>May</a:t>
                      </a:r>
                      <a:endParaRPr lang="en-US" sz="2600" dirty="0">
                        <a:effectLst>
                          <a:outerShdw blurRad="38100" dist="38100" dir="2700000" algn="tl">
                            <a:srgbClr val="000000">
                              <a:alpha val="43137"/>
                            </a:srgbClr>
                          </a:outerShdw>
                        </a:effectLst>
                      </a:endParaRPr>
                    </a:p>
                  </a:txBody>
                  <a:tcPr/>
                </a:tc>
                <a:tc>
                  <a:txBody>
                    <a:bodyPr/>
                    <a:lstStyle/>
                    <a:p>
                      <a:r>
                        <a:rPr lang="en-US" sz="2600" dirty="0" smtClean="0">
                          <a:effectLst>
                            <a:outerShdw blurRad="38100" dist="38100" dir="2700000" algn="tl">
                              <a:srgbClr val="000000">
                                <a:alpha val="43137"/>
                              </a:srgbClr>
                            </a:outerShdw>
                          </a:effectLst>
                        </a:rPr>
                        <a:t>Location</a:t>
                      </a:r>
                      <a:endParaRPr lang="en-US" sz="26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2647686632"/>
                  </a:ext>
                </a:extLst>
              </a:tr>
              <a:tr h="370840">
                <a:tc>
                  <a:txBody>
                    <a:bodyPr/>
                    <a:lstStyle/>
                    <a:p>
                      <a:r>
                        <a:rPr lang="en-US" sz="2600" dirty="0" smtClean="0"/>
                        <a:t>25</a:t>
                      </a:r>
                      <a:r>
                        <a:rPr lang="en-US" sz="2600" baseline="30000" dirty="0" smtClean="0"/>
                        <a:t>th</a:t>
                      </a:r>
                      <a:r>
                        <a:rPr lang="en-US" sz="2600" dirty="0" smtClean="0"/>
                        <a:t> </a:t>
                      </a:r>
                      <a:endParaRPr lang="en-US" sz="2600" dirty="0"/>
                    </a:p>
                  </a:txBody>
                  <a:tcPr/>
                </a:tc>
                <a:tc>
                  <a:txBody>
                    <a:bodyPr/>
                    <a:lstStyle/>
                    <a:p>
                      <a:r>
                        <a:rPr lang="en-US" sz="2600" i="0" dirty="0" smtClean="0"/>
                        <a:t>Santorini / GR</a:t>
                      </a:r>
                      <a:endParaRPr lang="en-US" sz="2600" i="0" dirty="0"/>
                    </a:p>
                  </a:txBody>
                  <a:tcPr/>
                </a:tc>
                <a:extLst>
                  <a:ext uri="{0D108BD9-81ED-4DB2-BD59-A6C34878D82A}">
                    <a16:rowId xmlns:a16="http://schemas.microsoft.com/office/drawing/2014/main" val="4109721149"/>
                  </a:ext>
                </a:extLst>
              </a:tr>
              <a:tr h="370840">
                <a:tc>
                  <a:txBody>
                    <a:bodyPr/>
                    <a:lstStyle/>
                    <a:p>
                      <a:r>
                        <a:rPr lang="en-US" sz="2600" dirty="0" smtClean="0"/>
                        <a:t>26</a:t>
                      </a:r>
                      <a:r>
                        <a:rPr lang="en-US" sz="2600" baseline="30000" dirty="0" smtClean="0"/>
                        <a:t>th</a:t>
                      </a:r>
                      <a:r>
                        <a:rPr lang="en-US" sz="2600" dirty="0" smtClean="0"/>
                        <a:t> </a:t>
                      </a:r>
                      <a:endParaRPr lang="en-US" sz="2600" dirty="0"/>
                    </a:p>
                  </a:txBody>
                  <a:tcPr/>
                </a:tc>
                <a:tc>
                  <a:txBody>
                    <a:bodyPr/>
                    <a:lstStyle/>
                    <a:p>
                      <a:r>
                        <a:rPr lang="en-US" sz="2600" dirty="0" smtClean="0"/>
                        <a:t>Athens / GR</a:t>
                      </a:r>
                      <a:endParaRPr lang="en-US" sz="2600" dirty="0"/>
                    </a:p>
                  </a:txBody>
                  <a:tcPr/>
                </a:tc>
                <a:extLst>
                  <a:ext uri="{0D108BD9-81ED-4DB2-BD59-A6C34878D82A}">
                    <a16:rowId xmlns:a16="http://schemas.microsoft.com/office/drawing/2014/main" val="233467919"/>
                  </a:ext>
                </a:extLst>
              </a:tr>
              <a:tr h="370840">
                <a:tc>
                  <a:txBody>
                    <a:bodyPr/>
                    <a:lstStyle/>
                    <a:p>
                      <a:r>
                        <a:rPr lang="en-US" sz="2600" dirty="0" smtClean="0"/>
                        <a:t>27</a:t>
                      </a:r>
                      <a:r>
                        <a:rPr lang="en-US" sz="2600" baseline="30000" dirty="0" smtClean="0"/>
                        <a:t>th</a:t>
                      </a:r>
                      <a:r>
                        <a:rPr lang="en-US" sz="2600" dirty="0" smtClean="0"/>
                        <a:t> </a:t>
                      </a:r>
                      <a:endParaRPr lang="en-US" sz="2600" dirty="0"/>
                    </a:p>
                  </a:txBody>
                  <a:tcPr/>
                </a:tc>
                <a:tc>
                  <a:txBody>
                    <a:bodyPr/>
                    <a:lstStyle/>
                    <a:p>
                      <a:r>
                        <a:rPr lang="en-US" sz="2600" dirty="0" smtClean="0"/>
                        <a:t>Athens </a:t>
                      </a:r>
                      <a:r>
                        <a:rPr lang="en-US" sz="2600" dirty="0" smtClean="0"/>
                        <a:t>/ GR</a:t>
                      </a:r>
                      <a:endParaRPr lang="en-US" sz="2600" dirty="0"/>
                    </a:p>
                  </a:txBody>
                  <a:tcPr/>
                </a:tc>
                <a:extLst>
                  <a:ext uri="{0D108BD9-81ED-4DB2-BD59-A6C34878D82A}">
                    <a16:rowId xmlns:a16="http://schemas.microsoft.com/office/drawing/2014/main" val="1130954186"/>
                  </a:ext>
                </a:extLst>
              </a:tr>
              <a:tr h="370840">
                <a:tc>
                  <a:txBody>
                    <a:bodyPr/>
                    <a:lstStyle/>
                    <a:p>
                      <a:r>
                        <a:rPr lang="en-US" sz="2600" dirty="0" smtClean="0"/>
                        <a:t>28</a:t>
                      </a:r>
                      <a:r>
                        <a:rPr lang="en-US" sz="2600" baseline="30000" dirty="0" smtClean="0"/>
                        <a:t>th</a:t>
                      </a:r>
                      <a:r>
                        <a:rPr lang="en-US" sz="2600" dirty="0" smtClean="0"/>
                        <a:t> </a:t>
                      </a:r>
                      <a:endParaRPr lang="en-US" sz="2600" dirty="0"/>
                    </a:p>
                  </a:txBody>
                  <a:tcPr/>
                </a:tc>
                <a:tc>
                  <a:txBody>
                    <a:bodyPr/>
                    <a:lstStyle/>
                    <a:p>
                      <a:r>
                        <a:rPr lang="en-US" sz="2600" dirty="0" smtClean="0"/>
                        <a:t>Corinth / GR</a:t>
                      </a:r>
                      <a:endParaRPr lang="en-US" sz="2600" dirty="0"/>
                    </a:p>
                  </a:txBody>
                  <a:tcPr/>
                </a:tc>
                <a:extLst>
                  <a:ext uri="{0D108BD9-81ED-4DB2-BD59-A6C34878D82A}">
                    <a16:rowId xmlns:a16="http://schemas.microsoft.com/office/drawing/2014/main" val="1888217815"/>
                  </a:ext>
                </a:extLst>
              </a:tr>
              <a:tr h="370840">
                <a:tc gridSpan="2">
                  <a:txBody>
                    <a:bodyPr/>
                    <a:lstStyle/>
                    <a:p>
                      <a:pPr algn="ctr"/>
                      <a:r>
                        <a:rPr lang="en-US" sz="2600" dirty="0" smtClean="0"/>
                        <a:t>Star Flyer</a:t>
                      </a:r>
                      <a:endParaRPr lang="en-US" sz="2600" dirty="0"/>
                    </a:p>
                  </a:txBody>
                  <a:tcPr/>
                </a:tc>
                <a:tc hMerge="1">
                  <a:txBody>
                    <a:bodyPr/>
                    <a:lstStyle/>
                    <a:p>
                      <a:endParaRPr lang="en-US"/>
                    </a:p>
                  </a:txBody>
                  <a:tcPr/>
                </a:tc>
                <a:extLst>
                  <a:ext uri="{0D108BD9-81ED-4DB2-BD59-A6C34878D82A}">
                    <a16:rowId xmlns:a16="http://schemas.microsoft.com/office/drawing/2014/main" val="3427214801"/>
                  </a:ext>
                </a:extLst>
              </a:tr>
              <a:tr h="370840">
                <a:tc>
                  <a:txBody>
                    <a:bodyPr/>
                    <a:lstStyle/>
                    <a:p>
                      <a:r>
                        <a:rPr lang="en-US" sz="2600" dirty="0" smtClean="0"/>
                        <a:t>29</a:t>
                      </a:r>
                      <a:r>
                        <a:rPr lang="en-US" sz="2600" baseline="30000" dirty="0" smtClean="0"/>
                        <a:t>th</a:t>
                      </a:r>
                      <a:r>
                        <a:rPr lang="en-US" sz="2600" dirty="0" smtClean="0"/>
                        <a:t> </a:t>
                      </a:r>
                      <a:endParaRPr lang="en-US" sz="2600" dirty="0"/>
                    </a:p>
                  </a:txBody>
                  <a:tcPr/>
                </a:tc>
                <a:tc>
                  <a:txBody>
                    <a:bodyPr/>
                    <a:lstStyle/>
                    <a:p>
                      <a:r>
                        <a:rPr lang="en-US" sz="2600" dirty="0" smtClean="0"/>
                        <a:t>Mykonos / GR</a:t>
                      </a:r>
                      <a:endParaRPr lang="en-US" sz="2600" dirty="0"/>
                    </a:p>
                  </a:txBody>
                  <a:tcPr/>
                </a:tc>
                <a:extLst>
                  <a:ext uri="{0D108BD9-81ED-4DB2-BD59-A6C34878D82A}">
                    <a16:rowId xmlns:a16="http://schemas.microsoft.com/office/drawing/2014/main" val="3772030588"/>
                  </a:ext>
                </a:extLst>
              </a:tr>
              <a:tr h="370840">
                <a:tc>
                  <a:txBody>
                    <a:bodyPr/>
                    <a:lstStyle/>
                    <a:p>
                      <a:r>
                        <a:rPr lang="en-US" sz="2600" dirty="0" smtClean="0"/>
                        <a:t>30</a:t>
                      </a:r>
                      <a:r>
                        <a:rPr lang="en-US" sz="2600" baseline="30000" dirty="0" smtClean="0"/>
                        <a:t>th</a:t>
                      </a:r>
                      <a:r>
                        <a:rPr lang="en-US" sz="2600" dirty="0" smtClean="0"/>
                        <a:t> </a:t>
                      </a:r>
                      <a:endParaRPr lang="en-US" sz="2600" dirty="0"/>
                    </a:p>
                  </a:txBody>
                  <a:tcPr/>
                </a:tc>
                <a:tc>
                  <a:txBody>
                    <a:bodyPr/>
                    <a:lstStyle/>
                    <a:p>
                      <a:r>
                        <a:rPr lang="en-US" sz="2600" dirty="0" smtClean="0"/>
                        <a:t>Ephesus / TK</a:t>
                      </a:r>
                      <a:endParaRPr lang="en-US" sz="2600" dirty="0"/>
                    </a:p>
                  </a:txBody>
                  <a:tcPr/>
                </a:tc>
                <a:extLst>
                  <a:ext uri="{0D108BD9-81ED-4DB2-BD59-A6C34878D82A}">
                    <a16:rowId xmlns:a16="http://schemas.microsoft.com/office/drawing/2014/main" val="947069835"/>
                  </a:ext>
                </a:extLst>
              </a:tr>
              <a:tr h="370840">
                <a:tc>
                  <a:txBody>
                    <a:bodyPr/>
                    <a:lstStyle/>
                    <a:p>
                      <a:r>
                        <a:rPr lang="en-US" sz="2600" dirty="0" smtClean="0"/>
                        <a:t>31</a:t>
                      </a:r>
                      <a:r>
                        <a:rPr lang="en-US" sz="2600" baseline="30000" dirty="0" smtClean="0"/>
                        <a:t>st</a:t>
                      </a:r>
                      <a:endParaRPr lang="en-US" sz="2600" dirty="0"/>
                    </a:p>
                  </a:txBody>
                  <a:tcPr/>
                </a:tc>
                <a:tc>
                  <a:txBody>
                    <a:bodyPr/>
                    <a:lstStyle/>
                    <a:p>
                      <a:r>
                        <a:rPr lang="en-US" sz="2600" dirty="0" smtClean="0"/>
                        <a:t>Patmos / GR</a:t>
                      </a:r>
                      <a:endParaRPr lang="en-US" sz="2600" dirty="0"/>
                    </a:p>
                  </a:txBody>
                  <a:tcPr/>
                </a:tc>
                <a:extLst>
                  <a:ext uri="{0D108BD9-81ED-4DB2-BD59-A6C34878D82A}">
                    <a16:rowId xmlns:a16="http://schemas.microsoft.com/office/drawing/2014/main" val="467357143"/>
                  </a:ext>
                </a:extLst>
              </a:tr>
            </a:tbl>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3834922094"/>
              </p:ext>
            </p:extLst>
          </p:nvPr>
        </p:nvGraphicFramePr>
        <p:xfrm>
          <a:off x="9599918" y="2438400"/>
          <a:ext cx="3404882" cy="2926080"/>
        </p:xfrm>
        <a:graphic>
          <a:graphicData uri="http://schemas.openxmlformats.org/drawingml/2006/table">
            <a:tbl>
              <a:tblPr firstRow="1" bandRow="1">
                <a:tableStyleId>{5C22544A-7EE6-4342-B048-85BDC9FD1C3A}</a:tableStyleId>
              </a:tblPr>
              <a:tblGrid>
                <a:gridCol w="805301">
                  <a:extLst>
                    <a:ext uri="{9D8B030D-6E8A-4147-A177-3AD203B41FA5}">
                      <a16:colId xmlns:a16="http://schemas.microsoft.com/office/drawing/2014/main" val="3142333762"/>
                    </a:ext>
                  </a:extLst>
                </a:gridCol>
                <a:gridCol w="2599581">
                  <a:extLst>
                    <a:ext uri="{9D8B030D-6E8A-4147-A177-3AD203B41FA5}">
                      <a16:colId xmlns:a16="http://schemas.microsoft.com/office/drawing/2014/main" val="3791287348"/>
                    </a:ext>
                  </a:extLst>
                </a:gridCol>
              </a:tblGrid>
              <a:tr h="370840">
                <a:tc>
                  <a:txBody>
                    <a:bodyPr/>
                    <a:lstStyle/>
                    <a:p>
                      <a:r>
                        <a:rPr lang="en-US" sz="2600" dirty="0" smtClean="0">
                          <a:effectLst>
                            <a:outerShdw blurRad="38100" dist="38100" dir="2700000" algn="tl">
                              <a:srgbClr val="000000">
                                <a:alpha val="43137"/>
                              </a:srgbClr>
                            </a:outerShdw>
                          </a:effectLst>
                        </a:rPr>
                        <a:t>Jun</a:t>
                      </a:r>
                      <a:endParaRPr lang="en-US" sz="2600" dirty="0">
                        <a:effectLst>
                          <a:outerShdw blurRad="38100" dist="38100" dir="2700000" algn="tl">
                            <a:srgbClr val="000000">
                              <a:alpha val="43137"/>
                            </a:srgbClr>
                          </a:outerShdw>
                        </a:effectLst>
                      </a:endParaRPr>
                    </a:p>
                  </a:txBody>
                  <a:tcPr/>
                </a:tc>
                <a:tc>
                  <a:txBody>
                    <a:bodyPr/>
                    <a:lstStyle/>
                    <a:p>
                      <a:r>
                        <a:rPr lang="en-US" sz="2600" dirty="0" smtClean="0">
                          <a:effectLst>
                            <a:outerShdw blurRad="38100" dist="38100" dir="2700000" algn="tl">
                              <a:srgbClr val="000000">
                                <a:alpha val="43137"/>
                              </a:srgbClr>
                            </a:outerShdw>
                          </a:effectLst>
                        </a:rPr>
                        <a:t>Location</a:t>
                      </a:r>
                      <a:endParaRPr lang="en-US" sz="26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2647686632"/>
                  </a:ext>
                </a:extLst>
              </a:tr>
              <a:tr h="370840">
                <a:tc>
                  <a:txBody>
                    <a:bodyPr/>
                    <a:lstStyle/>
                    <a:p>
                      <a:r>
                        <a:rPr lang="en-US" sz="2600" dirty="0" smtClean="0"/>
                        <a:t>1</a:t>
                      </a:r>
                      <a:r>
                        <a:rPr lang="en-US" sz="2600" baseline="30000" dirty="0" smtClean="0"/>
                        <a:t>st</a:t>
                      </a:r>
                      <a:endParaRPr lang="en-US" sz="2600" dirty="0"/>
                    </a:p>
                  </a:txBody>
                  <a:tcPr/>
                </a:tc>
                <a:tc>
                  <a:txBody>
                    <a:bodyPr/>
                    <a:lstStyle/>
                    <a:p>
                      <a:r>
                        <a:rPr lang="en-US" sz="2600" dirty="0" smtClean="0"/>
                        <a:t>Pergamum / TK</a:t>
                      </a:r>
                      <a:endParaRPr lang="en-US" sz="2600" dirty="0"/>
                    </a:p>
                  </a:txBody>
                  <a:tcPr/>
                </a:tc>
                <a:extLst>
                  <a:ext uri="{0D108BD9-81ED-4DB2-BD59-A6C34878D82A}">
                    <a16:rowId xmlns:a16="http://schemas.microsoft.com/office/drawing/2014/main" val="233467919"/>
                  </a:ext>
                </a:extLst>
              </a:tr>
              <a:tr h="370840">
                <a:tc>
                  <a:txBody>
                    <a:bodyPr/>
                    <a:lstStyle/>
                    <a:p>
                      <a:r>
                        <a:rPr lang="en-US" sz="2600" dirty="0" smtClean="0"/>
                        <a:t>2</a:t>
                      </a:r>
                      <a:r>
                        <a:rPr lang="en-US" sz="2600" baseline="30000" dirty="0" smtClean="0"/>
                        <a:t>nd</a:t>
                      </a:r>
                      <a:r>
                        <a:rPr lang="en-US" sz="2600" dirty="0" smtClean="0"/>
                        <a:t> </a:t>
                      </a:r>
                      <a:endParaRPr lang="en-US" sz="2600" dirty="0"/>
                    </a:p>
                  </a:txBody>
                  <a:tcPr/>
                </a:tc>
                <a:tc>
                  <a:txBody>
                    <a:bodyPr/>
                    <a:lstStyle/>
                    <a:p>
                      <a:r>
                        <a:rPr lang="en-US" sz="2600" dirty="0" smtClean="0"/>
                        <a:t>Philippi / GR</a:t>
                      </a:r>
                      <a:endParaRPr lang="en-US" sz="2600" dirty="0"/>
                    </a:p>
                  </a:txBody>
                  <a:tcPr/>
                </a:tc>
                <a:extLst>
                  <a:ext uri="{0D108BD9-81ED-4DB2-BD59-A6C34878D82A}">
                    <a16:rowId xmlns:a16="http://schemas.microsoft.com/office/drawing/2014/main" val="1130954186"/>
                  </a:ext>
                </a:extLst>
              </a:tr>
              <a:tr h="370840">
                <a:tc>
                  <a:txBody>
                    <a:bodyPr/>
                    <a:lstStyle/>
                    <a:p>
                      <a:r>
                        <a:rPr lang="en-US" sz="2600" baseline="0" dirty="0" smtClean="0"/>
                        <a:t>3</a:t>
                      </a:r>
                      <a:r>
                        <a:rPr lang="en-US" sz="2600" baseline="30000" dirty="0" smtClean="0"/>
                        <a:t>rd</a:t>
                      </a:r>
                      <a:endParaRPr lang="en-US" sz="2600" dirty="0"/>
                    </a:p>
                  </a:txBody>
                  <a:tcPr/>
                </a:tc>
                <a:tc>
                  <a:txBody>
                    <a:bodyPr/>
                    <a:lstStyle/>
                    <a:p>
                      <a:r>
                        <a:rPr lang="en-US" sz="2600" dirty="0" smtClean="0"/>
                        <a:t>At sea</a:t>
                      </a:r>
                      <a:endParaRPr lang="en-US" sz="2600" dirty="0"/>
                    </a:p>
                  </a:txBody>
                  <a:tcPr/>
                </a:tc>
                <a:extLst>
                  <a:ext uri="{0D108BD9-81ED-4DB2-BD59-A6C34878D82A}">
                    <a16:rowId xmlns:a16="http://schemas.microsoft.com/office/drawing/2014/main" val="1888217815"/>
                  </a:ext>
                </a:extLst>
              </a:tr>
              <a:tr h="370840">
                <a:tc>
                  <a:txBody>
                    <a:bodyPr/>
                    <a:lstStyle/>
                    <a:p>
                      <a:r>
                        <a:rPr lang="en-US" sz="2600" dirty="0" smtClean="0"/>
                        <a:t>4</a:t>
                      </a:r>
                      <a:r>
                        <a:rPr lang="en-US" sz="2600" baseline="30000" dirty="0" smtClean="0"/>
                        <a:t>th</a:t>
                      </a:r>
                      <a:endParaRPr lang="en-US" sz="2600" dirty="0"/>
                    </a:p>
                  </a:txBody>
                  <a:tcPr/>
                </a:tc>
                <a:tc>
                  <a:txBody>
                    <a:bodyPr/>
                    <a:lstStyle/>
                    <a:p>
                      <a:r>
                        <a:rPr lang="en-US" sz="2600" dirty="0" smtClean="0"/>
                        <a:t>Istanbul / TK</a:t>
                      </a:r>
                      <a:endParaRPr lang="en-US" sz="2600" dirty="0"/>
                    </a:p>
                  </a:txBody>
                  <a:tcPr/>
                </a:tc>
                <a:extLst>
                  <a:ext uri="{0D108BD9-81ED-4DB2-BD59-A6C34878D82A}">
                    <a16:rowId xmlns:a16="http://schemas.microsoft.com/office/drawing/2014/main" val="3082597010"/>
                  </a:ext>
                </a:extLst>
              </a:tr>
              <a:tr h="370840">
                <a:tc>
                  <a:txBody>
                    <a:bodyPr/>
                    <a:lstStyle/>
                    <a:p>
                      <a:r>
                        <a:rPr lang="en-US" sz="2600" dirty="0" smtClean="0"/>
                        <a:t>5</a:t>
                      </a:r>
                      <a:r>
                        <a:rPr lang="en-US" sz="2600" baseline="30000" dirty="0" smtClean="0"/>
                        <a:t>th</a:t>
                      </a:r>
                      <a:r>
                        <a:rPr lang="en-US" sz="2600" dirty="0" smtClean="0"/>
                        <a:t> </a:t>
                      </a:r>
                      <a:endParaRPr lang="en-US" sz="2600" dirty="0"/>
                    </a:p>
                  </a:txBody>
                  <a:tcPr/>
                </a:tc>
                <a:tc>
                  <a:txBody>
                    <a:bodyPr/>
                    <a:lstStyle/>
                    <a:p>
                      <a:r>
                        <a:rPr lang="en-US" sz="2600" dirty="0" smtClean="0"/>
                        <a:t>Depart</a:t>
                      </a:r>
                      <a:endParaRPr lang="en-US" sz="2600" dirty="0"/>
                    </a:p>
                  </a:txBody>
                  <a:tcPr/>
                </a:tc>
                <a:extLst>
                  <a:ext uri="{0D108BD9-81ED-4DB2-BD59-A6C34878D82A}">
                    <a16:rowId xmlns:a16="http://schemas.microsoft.com/office/drawing/2014/main" val="1982645162"/>
                  </a:ext>
                </a:extLst>
              </a:tr>
            </a:tbl>
          </a:graphicData>
        </a:graphic>
      </p:graphicFrame>
      <p:cxnSp>
        <p:nvCxnSpPr>
          <p:cNvPr id="8" name="Straight Arrow Connector 7"/>
          <p:cNvCxnSpPr/>
          <p:nvPr/>
        </p:nvCxnSpPr>
        <p:spPr>
          <a:xfrm>
            <a:off x="3149600" y="2606327"/>
            <a:ext cx="3282563" cy="40288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283200" y="5364480"/>
            <a:ext cx="1066800" cy="11887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597400" y="5243304"/>
            <a:ext cx="685800" cy="20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511800" y="5364480"/>
            <a:ext cx="838200" cy="3570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350000" y="5282478"/>
            <a:ext cx="1358259" cy="3921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270363" y="5347473"/>
            <a:ext cx="437897" cy="4392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261446" y="4290803"/>
            <a:ext cx="336922" cy="14307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5816600" y="2703188"/>
            <a:ext cx="1720463" cy="15609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878985" y="2606327"/>
            <a:ext cx="1985617" cy="8226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5701525" y="2850283"/>
            <a:ext cx="1132115" cy="1324947"/>
          </a:xfrm>
          <a:custGeom>
            <a:avLst/>
            <a:gdLst>
              <a:gd name="connsiteX0" fmla="*/ 0 w 1132115"/>
              <a:gd name="connsiteY0" fmla="*/ 0 h 1324947"/>
              <a:gd name="connsiteX1" fmla="*/ 31102 w 1132115"/>
              <a:gd name="connsiteY1" fmla="*/ 130628 h 1324947"/>
              <a:gd name="connsiteX2" fmla="*/ 55984 w 1132115"/>
              <a:gd name="connsiteY2" fmla="*/ 217714 h 1324947"/>
              <a:gd name="connsiteX3" fmla="*/ 87086 w 1132115"/>
              <a:gd name="connsiteY3" fmla="*/ 286138 h 1324947"/>
              <a:gd name="connsiteX4" fmla="*/ 99527 w 1132115"/>
              <a:gd name="connsiteY4" fmla="*/ 304800 h 1324947"/>
              <a:gd name="connsiteX5" fmla="*/ 143070 w 1132115"/>
              <a:gd name="connsiteY5" fmla="*/ 329681 h 1324947"/>
              <a:gd name="connsiteX6" fmla="*/ 255037 w 1132115"/>
              <a:gd name="connsiteY6" fmla="*/ 360783 h 1324947"/>
              <a:gd name="connsiteX7" fmla="*/ 261257 w 1132115"/>
              <a:gd name="connsiteY7" fmla="*/ 597159 h 1324947"/>
              <a:gd name="connsiteX8" fmla="*/ 236376 w 1132115"/>
              <a:gd name="connsiteY8" fmla="*/ 659363 h 1324947"/>
              <a:gd name="connsiteX9" fmla="*/ 223935 w 1132115"/>
              <a:gd name="connsiteY9" fmla="*/ 634481 h 1324947"/>
              <a:gd name="connsiteX10" fmla="*/ 205274 w 1132115"/>
              <a:gd name="connsiteY10" fmla="*/ 541175 h 1324947"/>
              <a:gd name="connsiteX11" fmla="*/ 192833 w 1132115"/>
              <a:gd name="connsiteY11" fmla="*/ 572277 h 1324947"/>
              <a:gd name="connsiteX12" fmla="*/ 161731 w 1132115"/>
              <a:gd name="connsiteY12" fmla="*/ 615820 h 1324947"/>
              <a:gd name="connsiteX13" fmla="*/ 136849 w 1132115"/>
              <a:gd name="connsiteY13" fmla="*/ 671804 h 1324947"/>
              <a:gd name="connsiteX14" fmla="*/ 118188 w 1132115"/>
              <a:gd name="connsiteY14" fmla="*/ 702906 h 1324947"/>
              <a:gd name="connsiteX15" fmla="*/ 93306 w 1132115"/>
              <a:gd name="connsiteY15" fmla="*/ 746449 h 1324947"/>
              <a:gd name="connsiteX16" fmla="*/ 111968 w 1132115"/>
              <a:gd name="connsiteY16" fmla="*/ 870857 h 1324947"/>
              <a:gd name="connsiteX17" fmla="*/ 130629 w 1132115"/>
              <a:gd name="connsiteY17" fmla="*/ 901959 h 1324947"/>
              <a:gd name="connsiteX18" fmla="*/ 186613 w 1132115"/>
              <a:gd name="connsiteY18" fmla="*/ 926840 h 1324947"/>
              <a:gd name="connsiteX19" fmla="*/ 398106 w 1132115"/>
              <a:gd name="connsiteY19" fmla="*/ 933061 h 1324947"/>
              <a:gd name="connsiteX20" fmla="*/ 410547 w 1132115"/>
              <a:gd name="connsiteY20" fmla="*/ 908179 h 1324947"/>
              <a:gd name="connsiteX21" fmla="*/ 422988 w 1132115"/>
              <a:gd name="connsiteY21" fmla="*/ 889518 h 1324947"/>
              <a:gd name="connsiteX22" fmla="*/ 497633 w 1132115"/>
              <a:gd name="connsiteY22" fmla="*/ 877077 h 1324947"/>
              <a:gd name="connsiteX23" fmla="*/ 597159 w 1132115"/>
              <a:gd name="connsiteY23" fmla="*/ 883298 h 1324947"/>
              <a:gd name="connsiteX24" fmla="*/ 622041 w 1132115"/>
              <a:gd name="connsiteY24" fmla="*/ 901959 h 1324947"/>
              <a:gd name="connsiteX25" fmla="*/ 653143 w 1132115"/>
              <a:gd name="connsiteY25" fmla="*/ 914400 h 1324947"/>
              <a:gd name="connsiteX26" fmla="*/ 665584 w 1132115"/>
              <a:gd name="connsiteY26" fmla="*/ 982824 h 1324947"/>
              <a:gd name="connsiteX27" fmla="*/ 678025 w 1132115"/>
              <a:gd name="connsiteY27" fmla="*/ 1169436 h 1324947"/>
              <a:gd name="connsiteX28" fmla="*/ 696686 w 1132115"/>
              <a:gd name="connsiteY28" fmla="*/ 1200538 h 1324947"/>
              <a:gd name="connsiteX29" fmla="*/ 721568 w 1132115"/>
              <a:gd name="connsiteY29" fmla="*/ 1268963 h 1324947"/>
              <a:gd name="connsiteX30" fmla="*/ 734008 w 1132115"/>
              <a:gd name="connsiteY30" fmla="*/ 1293845 h 1324947"/>
              <a:gd name="connsiteX31" fmla="*/ 808653 w 1132115"/>
              <a:gd name="connsiteY31" fmla="*/ 1324947 h 1324947"/>
              <a:gd name="connsiteX32" fmla="*/ 964164 w 1132115"/>
              <a:gd name="connsiteY32" fmla="*/ 1318726 h 1324947"/>
              <a:gd name="connsiteX33" fmla="*/ 976604 w 1132115"/>
              <a:gd name="connsiteY33" fmla="*/ 1300065 h 1324947"/>
              <a:gd name="connsiteX34" fmla="*/ 1007706 w 1132115"/>
              <a:gd name="connsiteY34" fmla="*/ 1287624 h 1324947"/>
              <a:gd name="connsiteX35" fmla="*/ 982825 w 1132115"/>
              <a:gd name="connsiteY35" fmla="*/ 1163216 h 1324947"/>
              <a:gd name="connsiteX36" fmla="*/ 957943 w 1132115"/>
              <a:gd name="connsiteY36" fmla="*/ 1107232 h 1324947"/>
              <a:gd name="connsiteX37" fmla="*/ 926841 w 1132115"/>
              <a:gd name="connsiteY37" fmla="*/ 1032587 h 1324947"/>
              <a:gd name="connsiteX38" fmla="*/ 883298 w 1132115"/>
              <a:gd name="connsiteY38" fmla="*/ 976604 h 1324947"/>
              <a:gd name="connsiteX39" fmla="*/ 870857 w 1132115"/>
              <a:gd name="connsiteY39" fmla="*/ 951722 h 1324947"/>
              <a:gd name="connsiteX40" fmla="*/ 858417 w 1132115"/>
              <a:gd name="connsiteY40" fmla="*/ 933061 h 1324947"/>
              <a:gd name="connsiteX41" fmla="*/ 839755 w 1132115"/>
              <a:gd name="connsiteY41" fmla="*/ 889518 h 1324947"/>
              <a:gd name="connsiteX42" fmla="*/ 827315 w 1132115"/>
              <a:gd name="connsiteY42" fmla="*/ 864636 h 1324947"/>
              <a:gd name="connsiteX43" fmla="*/ 833535 w 1132115"/>
              <a:gd name="connsiteY43" fmla="*/ 821094 h 1324947"/>
              <a:gd name="connsiteX44" fmla="*/ 852196 w 1132115"/>
              <a:gd name="connsiteY44" fmla="*/ 808653 h 1324947"/>
              <a:gd name="connsiteX45" fmla="*/ 895739 w 1132115"/>
              <a:gd name="connsiteY45" fmla="*/ 796212 h 1324947"/>
              <a:gd name="connsiteX46" fmla="*/ 908180 w 1132115"/>
              <a:gd name="connsiteY46" fmla="*/ 777551 h 1324947"/>
              <a:gd name="connsiteX47" fmla="*/ 1051249 w 1132115"/>
              <a:gd name="connsiteY47" fmla="*/ 752669 h 1324947"/>
              <a:gd name="connsiteX48" fmla="*/ 1076131 w 1132115"/>
              <a:gd name="connsiteY48" fmla="*/ 578498 h 1324947"/>
              <a:gd name="connsiteX49" fmla="*/ 1088572 w 1132115"/>
              <a:gd name="connsiteY49" fmla="*/ 603379 h 1324947"/>
              <a:gd name="connsiteX50" fmla="*/ 1107233 w 1132115"/>
              <a:gd name="connsiteY50" fmla="*/ 615820 h 1324947"/>
              <a:gd name="connsiteX51" fmla="*/ 1132115 w 1132115"/>
              <a:gd name="connsiteY51" fmla="*/ 628261 h 13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2115" h="1324947">
                <a:moveTo>
                  <a:pt x="0" y="0"/>
                </a:moveTo>
                <a:cubicBezTo>
                  <a:pt x="32101" y="160498"/>
                  <a:pt x="4139" y="40752"/>
                  <a:pt x="31102" y="130628"/>
                </a:cubicBezTo>
                <a:cubicBezTo>
                  <a:pt x="39777" y="159545"/>
                  <a:pt x="44092" y="189965"/>
                  <a:pt x="55984" y="217714"/>
                </a:cubicBezTo>
                <a:cubicBezTo>
                  <a:pt x="64068" y="236577"/>
                  <a:pt x="75938" y="266630"/>
                  <a:pt x="87086" y="286138"/>
                </a:cubicBezTo>
                <a:cubicBezTo>
                  <a:pt x="90795" y="292629"/>
                  <a:pt x="94240" y="299513"/>
                  <a:pt x="99527" y="304800"/>
                </a:cubicBezTo>
                <a:cubicBezTo>
                  <a:pt x="109301" y="314574"/>
                  <a:pt x="132096" y="323584"/>
                  <a:pt x="143070" y="329681"/>
                </a:cubicBezTo>
                <a:cubicBezTo>
                  <a:pt x="203587" y="363302"/>
                  <a:pt x="148621" y="344412"/>
                  <a:pt x="255037" y="360783"/>
                </a:cubicBezTo>
                <a:cubicBezTo>
                  <a:pt x="297398" y="459626"/>
                  <a:pt x="281538" y="404488"/>
                  <a:pt x="261257" y="597159"/>
                </a:cubicBezTo>
                <a:cubicBezTo>
                  <a:pt x="257633" y="631586"/>
                  <a:pt x="251807" y="636217"/>
                  <a:pt x="236376" y="659363"/>
                </a:cubicBezTo>
                <a:cubicBezTo>
                  <a:pt x="232229" y="651069"/>
                  <a:pt x="226295" y="643449"/>
                  <a:pt x="223935" y="634481"/>
                </a:cubicBezTo>
                <a:cubicBezTo>
                  <a:pt x="215863" y="603807"/>
                  <a:pt x="219459" y="569544"/>
                  <a:pt x="205274" y="541175"/>
                </a:cubicBezTo>
                <a:cubicBezTo>
                  <a:pt x="200280" y="531188"/>
                  <a:pt x="197368" y="562073"/>
                  <a:pt x="192833" y="572277"/>
                </a:cubicBezTo>
                <a:cubicBezTo>
                  <a:pt x="179733" y="601752"/>
                  <a:pt x="183842" y="593709"/>
                  <a:pt x="161731" y="615820"/>
                </a:cubicBezTo>
                <a:cubicBezTo>
                  <a:pt x="151844" y="640536"/>
                  <a:pt x="149302" y="649388"/>
                  <a:pt x="136849" y="671804"/>
                </a:cubicBezTo>
                <a:cubicBezTo>
                  <a:pt x="130977" y="682373"/>
                  <a:pt x="124060" y="692337"/>
                  <a:pt x="118188" y="702906"/>
                </a:cubicBezTo>
                <a:cubicBezTo>
                  <a:pt x="91881" y="750257"/>
                  <a:pt x="119374" y="707346"/>
                  <a:pt x="93306" y="746449"/>
                </a:cubicBezTo>
                <a:cubicBezTo>
                  <a:pt x="96992" y="794363"/>
                  <a:pt x="94162" y="828122"/>
                  <a:pt x="111968" y="870857"/>
                </a:cubicBezTo>
                <a:cubicBezTo>
                  <a:pt x="116618" y="882017"/>
                  <a:pt x="122080" y="893410"/>
                  <a:pt x="130629" y="901959"/>
                </a:cubicBezTo>
                <a:cubicBezTo>
                  <a:pt x="136443" y="907773"/>
                  <a:pt x="181887" y="924950"/>
                  <a:pt x="186613" y="926840"/>
                </a:cubicBezTo>
                <a:cubicBezTo>
                  <a:pt x="234348" y="998451"/>
                  <a:pt x="205630" y="967028"/>
                  <a:pt x="398106" y="933061"/>
                </a:cubicBezTo>
                <a:cubicBezTo>
                  <a:pt x="407238" y="931449"/>
                  <a:pt x="405946" y="916230"/>
                  <a:pt x="410547" y="908179"/>
                </a:cubicBezTo>
                <a:cubicBezTo>
                  <a:pt x="414256" y="901688"/>
                  <a:pt x="415948" y="892032"/>
                  <a:pt x="422988" y="889518"/>
                </a:cubicBezTo>
                <a:cubicBezTo>
                  <a:pt x="446743" y="881034"/>
                  <a:pt x="472751" y="881224"/>
                  <a:pt x="497633" y="877077"/>
                </a:cubicBezTo>
                <a:cubicBezTo>
                  <a:pt x="530808" y="879151"/>
                  <a:pt x="564564" y="876779"/>
                  <a:pt x="597159" y="883298"/>
                </a:cubicBezTo>
                <a:cubicBezTo>
                  <a:pt x="607325" y="885331"/>
                  <a:pt x="612978" y="896924"/>
                  <a:pt x="622041" y="901959"/>
                </a:cubicBezTo>
                <a:cubicBezTo>
                  <a:pt x="631802" y="907382"/>
                  <a:pt x="642776" y="910253"/>
                  <a:pt x="653143" y="914400"/>
                </a:cubicBezTo>
                <a:cubicBezTo>
                  <a:pt x="657290" y="937208"/>
                  <a:pt x="663333" y="959752"/>
                  <a:pt x="665584" y="982824"/>
                </a:cubicBezTo>
                <a:cubicBezTo>
                  <a:pt x="671638" y="1044871"/>
                  <a:pt x="669208" y="1107720"/>
                  <a:pt x="678025" y="1169436"/>
                </a:cubicBezTo>
                <a:cubicBezTo>
                  <a:pt x="679735" y="1181405"/>
                  <a:pt x="690814" y="1189969"/>
                  <a:pt x="696686" y="1200538"/>
                </a:cubicBezTo>
                <a:cubicBezTo>
                  <a:pt x="719105" y="1240893"/>
                  <a:pt x="701326" y="1213295"/>
                  <a:pt x="721568" y="1268963"/>
                </a:cubicBezTo>
                <a:cubicBezTo>
                  <a:pt x="724737" y="1277678"/>
                  <a:pt x="726208" y="1288831"/>
                  <a:pt x="734008" y="1293845"/>
                </a:cubicBezTo>
                <a:cubicBezTo>
                  <a:pt x="756682" y="1308421"/>
                  <a:pt x="808653" y="1324947"/>
                  <a:pt x="808653" y="1324947"/>
                </a:cubicBezTo>
                <a:cubicBezTo>
                  <a:pt x="860490" y="1322873"/>
                  <a:pt x="912846" y="1326329"/>
                  <a:pt x="964164" y="1318726"/>
                </a:cubicBezTo>
                <a:cubicBezTo>
                  <a:pt x="971559" y="1317630"/>
                  <a:pt x="970521" y="1304410"/>
                  <a:pt x="976604" y="1300065"/>
                </a:cubicBezTo>
                <a:cubicBezTo>
                  <a:pt x="985690" y="1293575"/>
                  <a:pt x="997339" y="1291771"/>
                  <a:pt x="1007706" y="1287624"/>
                </a:cubicBezTo>
                <a:cubicBezTo>
                  <a:pt x="998115" y="1225278"/>
                  <a:pt x="999911" y="1214473"/>
                  <a:pt x="982825" y="1163216"/>
                </a:cubicBezTo>
                <a:cubicBezTo>
                  <a:pt x="969662" y="1123728"/>
                  <a:pt x="973117" y="1141916"/>
                  <a:pt x="957943" y="1107232"/>
                </a:cubicBezTo>
                <a:cubicBezTo>
                  <a:pt x="947139" y="1082537"/>
                  <a:pt x="934246" y="1058505"/>
                  <a:pt x="926841" y="1032587"/>
                </a:cubicBezTo>
                <a:cubicBezTo>
                  <a:pt x="911332" y="978309"/>
                  <a:pt x="928415" y="994651"/>
                  <a:pt x="883298" y="976604"/>
                </a:cubicBezTo>
                <a:cubicBezTo>
                  <a:pt x="879151" y="968310"/>
                  <a:pt x="875458" y="959773"/>
                  <a:pt x="870857" y="951722"/>
                </a:cubicBezTo>
                <a:cubicBezTo>
                  <a:pt x="867148" y="945231"/>
                  <a:pt x="861760" y="939748"/>
                  <a:pt x="858417" y="933061"/>
                </a:cubicBezTo>
                <a:cubicBezTo>
                  <a:pt x="851355" y="918937"/>
                  <a:pt x="846289" y="903894"/>
                  <a:pt x="839755" y="889518"/>
                </a:cubicBezTo>
                <a:cubicBezTo>
                  <a:pt x="835918" y="881076"/>
                  <a:pt x="831462" y="872930"/>
                  <a:pt x="827315" y="864636"/>
                </a:cubicBezTo>
                <a:cubicBezTo>
                  <a:pt x="829388" y="850122"/>
                  <a:pt x="827581" y="834492"/>
                  <a:pt x="833535" y="821094"/>
                </a:cubicBezTo>
                <a:cubicBezTo>
                  <a:pt x="836571" y="814262"/>
                  <a:pt x="845255" y="811430"/>
                  <a:pt x="852196" y="808653"/>
                </a:cubicBezTo>
                <a:cubicBezTo>
                  <a:pt x="866211" y="803047"/>
                  <a:pt x="881225" y="800359"/>
                  <a:pt x="895739" y="796212"/>
                </a:cubicBezTo>
                <a:cubicBezTo>
                  <a:pt x="899886" y="789992"/>
                  <a:pt x="900890" y="779208"/>
                  <a:pt x="908180" y="777551"/>
                </a:cubicBezTo>
                <a:cubicBezTo>
                  <a:pt x="1078215" y="738907"/>
                  <a:pt x="991061" y="792795"/>
                  <a:pt x="1051249" y="752669"/>
                </a:cubicBezTo>
                <a:cubicBezTo>
                  <a:pt x="1096160" y="685305"/>
                  <a:pt x="1037889" y="779266"/>
                  <a:pt x="1076131" y="578498"/>
                </a:cubicBezTo>
                <a:cubicBezTo>
                  <a:pt x="1077866" y="569389"/>
                  <a:pt x="1082636" y="596256"/>
                  <a:pt x="1088572" y="603379"/>
                </a:cubicBezTo>
                <a:cubicBezTo>
                  <a:pt x="1093358" y="609122"/>
                  <a:pt x="1100742" y="612111"/>
                  <a:pt x="1107233" y="615820"/>
                </a:cubicBezTo>
                <a:cubicBezTo>
                  <a:pt x="1115284" y="620421"/>
                  <a:pt x="1132115" y="628261"/>
                  <a:pt x="1132115" y="62826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9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up)">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2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wipe(left)">
                                      <p:cBhvr>
                                        <p:cTn id="80" dur="11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2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down)">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of Paul’s Missionary Journeys</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6600" y="1295400"/>
            <a:ext cx="9144000" cy="5671637"/>
          </a:xfrm>
          <a:prstGeom prst="rect">
            <a:avLst/>
          </a:prstGeom>
        </p:spPr>
      </p:pic>
    </p:spTree>
    <p:extLst>
      <p:ext uri="{BB962C8B-B14F-4D97-AF65-F5344CB8AC3E}">
        <p14:creationId xmlns:p14="http://schemas.microsoft.com/office/powerpoint/2010/main" val="1868292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Paul’s First Missionary Journey</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25555" y="1130304"/>
            <a:ext cx="4929868" cy="5778452"/>
          </a:xfrm>
          <a:prstGeom prst="rect">
            <a:avLst/>
          </a:prstGeom>
        </p:spPr>
      </p:pic>
      <p:sp>
        <p:nvSpPr>
          <p:cNvPr id="5" name="Content Placeholder 2"/>
          <p:cNvSpPr>
            <a:spLocks noGrp="1"/>
          </p:cNvSpPr>
          <p:nvPr>
            <p:ph idx="1"/>
          </p:nvPr>
        </p:nvSpPr>
        <p:spPr>
          <a:xfrm>
            <a:off x="619276" y="1371600"/>
            <a:ext cx="6111724" cy="4832350"/>
          </a:xfrm>
        </p:spPr>
        <p:txBody>
          <a:bodyPr/>
          <a:lstStyle/>
          <a:p>
            <a:r>
              <a:rPr lang="en-US" sz="2400" dirty="0" smtClean="0"/>
              <a:t>Acts 13:2 – Sent off</a:t>
            </a:r>
          </a:p>
          <a:p>
            <a:pPr lvl="1"/>
            <a:r>
              <a:rPr lang="en-US" sz="2000" dirty="0"/>
              <a:t>While they were worshiping the Lord and fasting, the Holy Spirit said, “Set apart for me Barnabas and Saul for the work to which I have called them.” Then after fasting and praying they laid their hands on them and sent them off.</a:t>
            </a:r>
          </a:p>
          <a:p>
            <a:pPr lvl="1"/>
            <a:r>
              <a:rPr lang="en-US" sz="1600" dirty="0" smtClean="0"/>
              <a:t>Seleucia</a:t>
            </a:r>
          </a:p>
          <a:p>
            <a:pPr lvl="1"/>
            <a:r>
              <a:rPr lang="en-US" sz="1600" dirty="0" smtClean="0"/>
              <a:t>Cyprus</a:t>
            </a:r>
          </a:p>
          <a:p>
            <a:pPr lvl="1"/>
            <a:r>
              <a:rPr lang="en-US" sz="1600" dirty="0" err="1" smtClean="0"/>
              <a:t>Paphos</a:t>
            </a:r>
            <a:endParaRPr lang="en-US" sz="1600" dirty="0" smtClean="0"/>
          </a:p>
          <a:p>
            <a:pPr lvl="1"/>
            <a:r>
              <a:rPr lang="en-US" sz="1600" dirty="0" err="1" smtClean="0"/>
              <a:t>Perga</a:t>
            </a:r>
            <a:endParaRPr lang="en-US" sz="1600" dirty="0" smtClean="0"/>
          </a:p>
          <a:p>
            <a:pPr lvl="1"/>
            <a:r>
              <a:rPr lang="en-US" sz="1600" dirty="0" smtClean="0"/>
              <a:t>Antioch in Pisidia</a:t>
            </a:r>
          </a:p>
          <a:p>
            <a:pPr lvl="1"/>
            <a:r>
              <a:rPr lang="en-US" sz="1600" dirty="0" err="1" smtClean="0"/>
              <a:t>Iconium</a:t>
            </a:r>
            <a:r>
              <a:rPr lang="en-US" sz="1600" dirty="0" smtClean="0"/>
              <a:t>, </a:t>
            </a:r>
            <a:r>
              <a:rPr lang="en-US" sz="1600" dirty="0" err="1" smtClean="0"/>
              <a:t>Lystra</a:t>
            </a:r>
            <a:r>
              <a:rPr lang="en-US" sz="1600" dirty="0" smtClean="0"/>
              <a:t>, Derby</a:t>
            </a:r>
          </a:p>
          <a:p>
            <a:pPr lvl="1"/>
            <a:r>
              <a:rPr lang="en-US" sz="1600" dirty="0" smtClean="0"/>
              <a:t>Derby, </a:t>
            </a:r>
            <a:r>
              <a:rPr lang="en-US" sz="1600" dirty="0" err="1" smtClean="0"/>
              <a:t>Lystra</a:t>
            </a:r>
            <a:r>
              <a:rPr lang="en-US" sz="1600" dirty="0" smtClean="0"/>
              <a:t>, </a:t>
            </a:r>
            <a:r>
              <a:rPr lang="en-US" sz="1600" dirty="0" err="1" smtClean="0"/>
              <a:t>Iconium</a:t>
            </a:r>
            <a:endParaRPr lang="en-US" sz="1600" dirty="0" smtClean="0"/>
          </a:p>
          <a:p>
            <a:pPr lvl="1"/>
            <a:r>
              <a:rPr lang="en-US" sz="1600" dirty="0" smtClean="0"/>
              <a:t>Antioch in Pisidia</a:t>
            </a:r>
          </a:p>
          <a:p>
            <a:pPr lvl="1"/>
            <a:r>
              <a:rPr lang="en-US" sz="1600" dirty="0" err="1" smtClean="0"/>
              <a:t>Attalia</a:t>
            </a:r>
            <a:endParaRPr lang="en-US" sz="1600" dirty="0" smtClean="0"/>
          </a:p>
          <a:p>
            <a:pPr lvl="1"/>
            <a:r>
              <a:rPr lang="en-US" sz="1600" dirty="0" smtClean="0"/>
              <a:t>Antioch</a:t>
            </a:r>
          </a:p>
          <a:p>
            <a:r>
              <a:rPr lang="en-US" sz="2400" dirty="0" smtClean="0"/>
              <a:t>Acts 15 – Jerusalem Council</a:t>
            </a:r>
            <a:endParaRPr lang="en-US" sz="2400" dirty="0"/>
          </a:p>
        </p:txBody>
      </p:sp>
    </p:spTree>
    <p:extLst>
      <p:ext uri="{BB962C8B-B14F-4D97-AF65-F5344CB8AC3E}">
        <p14:creationId xmlns:p14="http://schemas.microsoft.com/office/powerpoint/2010/main" val="16403282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Paul’s Second Missionary </a:t>
            </a:r>
            <a:r>
              <a:rPr lang="en-US" dirty="0"/>
              <a:t>Journey</a:t>
            </a:r>
          </a:p>
        </p:txBody>
      </p:sp>
      <p:sp>
        <p:nvSpPr>
          <p:cNvPr id="3" name="Content Placeholder 2"/>
          <p:cNvSpPr>
            <a:spLocks noGrp="1"/>
          </p:cNvSpPr>
          <p:nvPr>
            <p:ph idx="1"/>
          </p:nvPr>
        </p:nvSpPr>
        <p:spPr>
          <a:xfrm>
            <a:off x="619276" y="1371600"/>
            <a:ext cx="4968724" cy="4832350"/>
          </a:xfrm>
        </p:spPr>
        <p:txBody>
          <a:bodyPr/>
          <a:lstStyle/>
          <a:p>
            <a:r>
              <a:rPr lang="en-US" sz="3200" dirty="0" smtClean="0"/>
              <a:t>Acts 16</a:t>
            </a:r>
          </a:p>
          <a:p>
            <a:pPr lvl="1"/>
            <a:r>
              <a:rPr lang="en-US" sz="2400" dirty="0" smtClean="0"/>
              <a:t>Timothy joins Paul in </a:t>
            </a:r>
            <a:r>
              <a:rPr lang="en-US" sz="2400" dirty="0" err="1" smtClean="0"/>
              <a:t>Derbe</a:t>
            </a:r>
            <a:endParaRPr lang="en-US" sz="2400" dirty="0" smtClean="0"/>
          </a:p>
          <a:p>
            <a:pPr lvl="1"/>
            <a:endParaRPr lang="en-US" sz="2400" dirty="0"/>
          </a:p>
          <a:p>
            <a:pPr lvl="1"/>
            <a:r>
              <a:rPr lang="en-US" sz="2400" dirty="0"/>
              <a:t>As they went on their way through the cities, they delivered to them for observance the decisions that had been reached by the apostles and elders who were in Jerusalem. So the churches were strengthened in the faith, and they increased in numbers daily</a:t>
            </a:r>
            <a:r>
              <a:rPr lang="en-US" sz="2400" dirty="0" smtClean="0"/>
              <a:t>. (</a:t>
            </a:r>
            <a:r>
              <a:rPr lang="en-US" sz="2400" dirty="0" err="1" smtClean="0"/>
              <a:t>vv</a:t>
            </a:r>
            <a:r>
              <a:rPr lang="en-US" sz="2400" dirty="0" smtClean="0"/>
              <a:t> 4-5)</a:t>
            </a:r>
            <a:endParaRPr lang="en-US" sz="2400" dirty="0"/>
          </a:p>
          <a:p>
            <a:pPr lvl="1"/>
            <a:endParaRPr lang="en-US" sz="24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4482" y="2412572"/>
            <a:ext cx="3812955" cy="446928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0400" y="1371600"/>
            <a:ext cx="6777037" cy="5510256"/>
          </a:xfrm>
          <a:prstGeom prst="rect">
            <a:avLst/>
          </a:prstGeom>
        </p:spPr>
      </p:pic>
      <p:sp>
        <p:nvSpPr>
          <p:cNvPr id="6" name="Oval 5"/>
          <p:cNvSpPr/>
          <p:nvPr/>
        </p:nvSpPr>
        <p:spPr>
          <a:xfrm>
            <a:off x="9474200" y="32004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883392" y="1959609"/>
            <a:ext cx="2192926" cy="1951769"/>
            <a:chOff x="7883392" y="1959609"/>
            <a:chExt cx="2192926" cy="1951769"/>
          </a:xfrm>
        </p:grpSpPr>
        <p:sp>
          <p:nvSpPr>
            <p:cNvPr id="7" name="Oval 6"/>
            <p:cNvSpPr/>
            <p:nvPr/>
          </p:nvSpPr>
          <p:spPr>
            <a:xfrm rot="18677832">
              <a:off x="8938760" y="3492278"/>
              <a:ext cx="533400" cy="304799"/>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8677832">
              <a:off x="9657219" y="2449064"/>
              <a:ext cx="533400" cy="304799"/>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359074">
              <a:off x="9184158" y="1959609"/>
              <a:ext cx="533400" cy="2869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1359074">
              <a:off x="7883392" y="2437941"/>
              <a:ext cx="533400" cy="28693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551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7700"/>
                                  </p:stCondLst>
                                  <p:childTnLst>
                                    <p:animEffect transition="out" filter="fade">
                                      <p:cBhvr>
                                        <p:cTn id="6" dur="9700"/>
                                        <p:tgtEl>
                                          <p:spTgt spid="5"/>
                                        </p:tgtEl>
                                      </p:cBhvr>
                                    </p:animEffect>
                                    <p:set>
                                      <p:cBhvr>
                                        <p:cTn id="7" dur="1" fill="hold">
                                          <p:stCondLst>
                                            <p:cond delay="9699"/>
                                          </p:stCondLst>
                                        </p:cTn>
                                        <p:tgtEl>
                                          <p:spTgt spid="5"/>
                                        </p:tgtEl>
                                        <p:attrNameLst>
                                          <p:attrName>style.visibility</p:attrName>
                                        </p:attrNameLst>
                                      </p:cBhvr>
                                      <p:to>
                                        <p:strVal val="hidden"/>
                                      </p:to>
                                    </p:set>
                                  </p:childTnLst>
                                </p:cTn>
                              </p:par>
                              <p:par>
                                <p:cTn id="8" presetID="10" presetClass="entr" presetSubtype="0" fill="hold" nodeType="withEffect">
                                  <p:stCondLst>
                                    <p:cond delay="3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81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Traveling through Asia</a:t>
            </a:r>
            <a:endParaRPr lang="en-US" dirty="0"/>
          </a:p>
        </p:txBody>
      </p:sp>
      <p:sp>
        <p:nvSpPr>
          <p:cNvPr id="3" name="Content Placeholder 2"/>
          <p:cNvSpPr>
            <a:spLocks noGrp="1"/>
          </p:cNvSpPr>
          <p:nvPr>
            <p:ph idx="1"/>
          </p:nvPr>
        </p:nvSpPr>
        <p:spPr>
          <a:xfrm>
            <a:off x="619276" y="1371600"/>
            <a:ext cx="2987524" cy="4832350"/>
          </a:xfrm>
        </p:spPr>
        <p:txBody>
          <a:bodyPr/>
          <a:lstStyle/>
          <a:p>
            <a:r>
              <a:rPr lang="en-US" sz="3200" dirty="0" smtClean="0"/>
              <a:t>Acts 16:6-10</a:t>
            </a:r>
          </a:p>
          <a:p>
            <a:endParaRPr lang="en-US" sz="3200" dirty="0"/>
          </a:p>
        </p:txBody>
      </p:sp>
      <p:sp>
        <p:nvSpPr>
          <p:cNvPr id="4" name="Content Placeholder 2"/>
          <p:cNvSpPr txBox="1">
            <a:spLocks/>
          </p:cNvSpPr>
          <p:nvPr/>
        </p:nvSpPr>
        <p:spPr bwMode="auto">
          <a:xfrm>
            <a:off x="4216400" y="1378856"/>
            <a:ext cx="8458200" cy="5783943"/>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pPr marL="0" indent="0">
              <a:buNone/>
            </a:pPr>
            <a:r>
              <a:rPr lang="en-US" sz="2800" dirty="0"/>
              <a:t>And they went through the region of </a:t>
            </a:r>
            <a:r>
              <a:rPr lang="en-US" sz="2800" dirty="0">
                <a:solidFill>
                  <a:srgbClr val="FFC000"/>
                </a:solidFill>
              </a:rPr>
              <a:t>Phrygia</a:t>
            </a:r>
            <a:r>
              <a:rPr lang="en-US" sz="2800" dirty="0"/>
              <a:t> and </a:t>
            </a:r>
            <a:r>
              <a:rPr lang="en-US" sz="2800" dirty="0">
                <a:solidFill>
                  <a:srgbClr val="FFC000"/>
                </a:solidFill>
              </a:rPr>
              <a:t>Galatia</a:t>
            </a:r>
            <a:r>
              <a:rPr lang="en-US" sz="2800" dirty="0"/>
              <a:t>, having been forbidden by the Holy Spirit to speak the word in Asia. And when they had come up to </a:t>
            </a:r>
            <a:r>
              <a:rPr lang="en-US" sz="2800" dirty="0" err="1">
                <a:solidFill>
                  <a:srgbClr val="FFC000"/>
                </a:solidFill>
              </a:rPr>
              <a:t>Mysia</a:t>
            </a:r>
            <a:r>
              <a:rPr lang="en-US" sz="2800" dirty="0"/>
              <a:t>, they attempted to go into </a:t>
            </a:r>
            <a:r>
              <a:rPr lang="en-US" sz="2800" u="sng" dirty="0">
                <a:solidFill>
                  <a:srgbClr val="FFC000"/>
                </a:solidFill>
              </a:rPr>
              <a:t>Bithynia</a:t>
            </a:r>
            <a:r>
              <a:rPr lang="en-US" sz="2800" dirty="0"/>
              <a:t>, but the Spirit of Jesus did not allow them. So, passing by </a:t>
            </a:r>
            <a:r>
              <a:rPr lang="en-US" sz="2800" dirty="0" err="1">
                <a:solidFill>
                  <a:srgbClr val="FFC000"/>
                </a:solidFill>
              </a:rPr>
              <a:t>Mysia</a:t>
            </a:r>
            <a:r>
              <a:rPr lang="en-US" sz="2800" dirty="0"/>
              <a:t>, they went down to Troas. And a vision appeared to Paul in the night: a man of Macedonia was standing there, urging him and saying, “Come over to Macedonia and help us.” And when Paul had seen the vision, immediately </a:t>
            </a:r>
            <a:r>
              <a:rPr lang="en-US" sz="2800" u="sng" dirty="0"/>
              <a:t>we sought to go on into Macedonia</a:t>
            </a:r>
            <a:r>
              <a:rPr lang="en-US" sz="2800" dirty="0"/>
              <a:t>, concluding that God had called us to preach the gospel to them.</a:t>
            </a:r>
          </a:p>
        </p:txBody>
      </p:sp>
    </p:spTree>
    <p:extLst>
      <p:ext uri="{BB962C8B-B14F-4D97-AF65-F5344CB8AC3E}">
        <p14:creationId xmlns:p14="http://schemas.microsoft.com/office/powerpoint/2010/main" val="16787092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Conversion of Lydia - Philippi</a:t>
            </a:r>
            <a:endParaRPr lang="en-US" dirty="0"/>
          </a:p>
        </p:txBody>
      </p:sp>
      <p:sp>
        <p:nvSpPr>
          <p:cNvPr id="3" name="Content Placeholder 2"/>
          <p:cNvSpPr>
            <a:spLocks noGrp="1"/>
          </p:cNvSpPr>
          <p:nvPr>
            <p:ph idx="1"/>
          </p:nvPr>
        </p:nvSpPr>
        <p:spPr>
          <a:xfrm>
            <a:off x="619276" y="1371600"/>
            <a:ext cx="5578324" cy="4832350"/>
          </a:xfrm>
        </p:spPr>
        <p:txBody>
          <a:bodyPr/>
          <a:lstStyle/>
          <a:p>
            <a:r>
              <a:rPr lang="en-US" sz="3200" dirty="0" smtClean="0"/>
              <a:t>Acts 16:11-14,15 </a:t>
            </a:r>
          </a:p>
          <a:p>
            <a:endParaRPr lang="en-US" sz="3200" dirty="0"/>
          </a:p>
        </p:txBody>
      </p:sp>
      <p:sp>
        <p:nvSpPr>
          <p:cNvPr id="4" name="Content Placeholder 2"/>
          <p:cNvSpPr txBox="1">
            <a:spLocks/>
          </p:cNvSpPr>
          <p:nvPr/>
        </p:nvSpPr>
        <p:spPr bwMode="auto">
          <a:xfrm>
            <a:off x="4216400" y="1378856"/>
            <a:ext cx="8610600" cy="5783943"/>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marL="367696" indent="-367696" algn="l" defTabSz="982136" rtl="0" fontAlgn="base">
              <a:spcBef>
                <a:spcPct val="20000"/>
              </a:spcBef>
              <a:spcAft>
                <a:spcPct val="0"/>
              </a:spcAft>
              <a:buClr>
                <a:schemeClr val="accent1"/>
              </a:buClr>
              <a:buSzPct val="65000"/>
              <a:buFont typeface="Wingdings" pitchFamily="2" charset="2"/>
              <a:buChar char="n"/>
              <a:defRPr sz="4000">
                <a:solidFill>
                  <a:schemeClr val="bg1"/>
                </a:solidFill>
                <a:latin typeface="Cambria" panose="02040503050406030204" pitchFamily="18" charset="0"/>
                <a:ea typeface="Cambria" panose="02040503050406030204" pitchFamily="18" charset="0"/>
                <a:cs typeface="+mn-cs"/>
              </a:defRPr>
            </a:lvl1pPr>
            <a:lvl2pPr marL="719265" indent="-349956" algn="l" defTabSz="982136" rtl="0" fontAlgn="base">
              <a:spcBef>
                <a:spcPct val="20000"/>
              </a:spcBef>
              <a:spcAft>
                <a:spcPct val="0"/>
              </a:spcAft>
              <a:buClr>
                <a:srgbClr val="FFCC66"/>
              </a:buClr>
              <a:buSzPct val="60000"/>
              <a:buFont typeface="Wingdings" pitchFamily="2" charset="2"/>
              <a:buChar char="q"/>
              <a:defRPr sz="3200">
                <a:solidFill>
                  <a:schemeClr val="bg1"/>
                </a:solidFill>
                <a:latin typeface="Cambria" panose="02040503050406030204" pitchFamily="18" charset="0"/>
                <a:ea typeface="Cambria" panose="02040503050406030204" pitchFamily="18" charset="0"/>
                <a:cs typeface="+mn-cs"/>
              </a:defRPr>
            </a:lvl2pPr>
            <a:lvl3pPr marL="1098250" indent="-377372" algn="l" defTabSz="982136" rtl="0" fontAlgn="base">
              <a:spcBef>
                <a:spcPct val="20000"/>
              </a:spcBef>
              <a:spcAft>
                <a:spcPct val="0"/>
              </a:spcAft>
              <a:buClr>
                <a:schemeClr val="accent1"/>
              </a:buClr>
              <a:buSzPct val="65000"/>
              <a:buFont typeface="Courier New" panose="02070309020205020404" pitchFamily="49" charset="0"/>
              <a:buChar char="o"/>
              <a:defRPr sz="2800">
                <a:solidFill>
                  <a:schemeClr val="bg1"/>
                </a:solidFill>
                <a:latin typeface="Cambria" panose="02040503050406030204" pitchFamily="18" charset="0"/>
                <a:ea typeface="Cambria" panose="02040503050406030204" pitchFamily="18" charset="0"/>
                <a:cs typeface="+mn-cs"/>
              </a:defRPr>
            </a:lvl3pPr>
            <a:lvl4pPr marL="1438529" indent="-338668" algn="l" defTabSz="982136" rtl="0" fontAlgn="base">
              <a:spcBef>
                <a:spcPct val="20000"/>
              </a:spcBef>
              <a:spcAft>
                <a:spcPct val="0"/>
              </a:spcAft>
              <a:buClr>
                <a:srgbClr val="FFCC66"/>
              </a:buClr>
              <a:buSzPct val="70000"/>
              <a:buFont typeface="Wingdings" panose="05000000000000000000" pitchFamily="2" charset="2"/>
              <a:buChar char="Ø"/>
              <a:defRPr sz="2800">
                <a:solidFill>
                  <a:schemeClr val="bg1"/>
                </a:solidFill>
                <a:latin typeface="Cambria" panose="02040503050406030204" pitchFamily="18" charset="0"/>
                <a:ea typeface="Cambria" panose="02040503050406030204" pitchFamily="18" charset="0"/>
                <a:cs typeface="+mn-cs"/>
              </a:defRPr>
            </a:lvl4pPr>
            <a:lvl5pPr marL="1803000" indent="-362858" algn="l" defTabSz="982136" rtl="0" fontAlgn="base">
              <a:spcBef>
                <a:spcPct val="20000"/>
              </a:spcBef>
              <a:spcAft>
                <a:spcPct val="0"/>
              </a:spcAft>
              <a:buClr>
                <a:schemeClr val="accent1"/>
              </a:buClr>
              <a:buSzPct val="75000"/>
              <a:buFont typeface="Wingdings" pitchFamily="2" charset="2"/>
              <a:buChar char="§"/>
              <a:defRPr sz="2800">
                <a:solidFill>
                  <a:schemeClr val="bg1"/>
                </a:solidFill>
                <a:latin typeface="Cambria" panose="02040503050406030204" pitchFamily="18" charset="0"/>
                <a:ea typeface="Cambria" panose="02040503050406030204" pitchFamily="18" charset="0"/>
                <a:cs typeface="+mn-cs"/>
              </a:defRPr>
            </a:lvl5pPr>
            <a:lvl6pPr marL="2267457"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6pPr>
            <a:lvl7pPr marL="2731916"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7pPr>
            <a:lvl8pPr marL="3196373"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8pPr>
            <a:lvl9pPr marL="3660832" indent="-362858" algn="l" defTabSz="982136" rtl="0" fontAlgn="base">
              <a:spcBef>
                <a:spcPct val="20000"/>
              </a:spcBef>
              <a:spcAft>
                <a:spcPct val="0"/>
              </a:spcAft>
              <a:buClr>
                <a:schemeClr val="accent1"/>
              </a:buClr>
              <a:buSzPct val="75000"/>
              <a:buFont typeface="Wingdings" pitchFamily="2" charset="2"/>
              <a:buChar char="§"/>
              <a:defRPr sz="2133">
                <a:solidFill>
                  <a:schemeClr val="tx1"/>
                </a:solidFill>
                <a:latin typeface="+mn-lt"/>
                <a:cs typeface="+mn-cs"/>
              </a:defRPr>
            </a:lvl9pPr>
          </a:lstStyle>
          <a:p>
            <a:pPr marL="0" indent="0">
              <a:buNone/>
            </a:pPr>
            <a:r>
              <a:rPr lang="en-US" sz="2800" dirty="0"/>
              <a:t>So, setting sail from Troas, we made a direct voyage to Samothrace, and the following day to </a:t>
            </a:r>
            <a:r>
              <a:rPr lang="en-US" sz="2800" dirty="0" err="1"/>
              <a:t>Neapolis</a:t>
            </a:r>
            <a:r>
              <a:rPr lang="en-US" sz="2800" dirty="0"/>
              <a:t>, and from there to Philippi, which is a leading city of the district of Macedonia and a Roman colony. We remained in this city some days. And on the Sabbath day we went outside the gate to the riverside, where we supposed there was a place of prayer, and we sat down and spoke to the women who had come together…. </a:t>
            </a:r>
            <a:r>
              <a:rPr lang="en-US" sz="2800" dirty="0" smtClean="0"/>
              <a:t>And </a:t>
            </a:r>
            <a:r>
              <a:rPr lang="en-US" sz="2800" dirty="0"/>
              <a:t>after she was baptized, and her household as well, she urged us, saying, “If you have judged me to be faithful to the Lord, come to my house and </a:t>
            </a:r>
            <a:r>
              <a:rPr lang="en-US" sz="2800" dirty="0">
                <a:solidFill>
                  <a:srgbClr val="FFC000"/>
                </a:solidFill>
              </a:rPr>
              <a:t>stay</a:t>
            </a:r>
            <a:r>
              <a:rPr lang="en-US" sz="2800" dirty="0"/>
              <a:t>.” And she prevailed upon us. </a:t>
            </a:r>
          </a:p>
        </p:txBody>
      </p:sp>
    </p:spTree>
    <p:extLst>
      <p:ext uri="{BB962C8B-B14F-4D97-AF65-F5344CB8AC3E}">
        <p14:creationId xmlns:p14="http://schemas.microsoft.com/office/powerpoint/2010/main" val="1672968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Philippi</a:t>
            </a:r>
            <a:endParaRPr lang="en-US" dirty="0"/>
          </a:p>
        </p:txBody>
      </p:sp>
      <p:sp>
        <p:nvSpPr>
          <p:cNvPr id="3" name="Content Placeholder 2"/>
          <p:cNvSpPr>
            <a:spLocks noGrp="1"/>
          </p:cNvSpPr>
          <p:nvPr>
            <p:ph idx="1"/>
          </p:nvPr>
        </p:nvSpPr>
        <p:spPr>
          <a:xfrm>
            <a:off x="619276" y="1371600"/>
            <a:ext cx="3749524" cy="4832350"/>
          </a:xfrm>
        </p:spPr>
        <p:txBody>
          <a:bodyPr/>
          <a:lstStyle/>
          <a:p>
            <a:r>
              <a:rPr lang="en-US" sz="2800" dirty="0" smtClean="0"/>
              <a:t>Strategic Location</a:t>
            </a:r>
          </a:p>
          <a:p>
            <a:pPr lvl="1"/>
            <a:r>
              <a:rPr lang="en-US" sz="2000" dirty="0" smtClean="0"/>
              <a:t>Along the Via </a:t>
            </a:r>
            <a:r>
              <a:rPr lang="en-US" sz="2000" dirty="0" err="1" smtClean="0"/>
              <a:t>Ignatia</a:t>
            </a:r>
            <a:endParaRPr lang="en-US" sz="2000" dirty="0" smtClean="0"/>
          </a:p>
          <a:p>
            <a:pPr lvl="1"/>
            <a:r>
              <a:rPr lang="en-US" sz="2000" dirty="0" smtClean="0"/>
              <a:t>Gateway into Europe</a:t>
            </a:r>
          </a:p>
          <a:p>
            <a:endParaRPr lang="en-US" sz="2800" dirty="0" smtClean="0"/>
          </a:p>
          <a:p>
            <a:r>
              <a:rPr lang="en-US" sz="2800" dirty="0" smtClean="0"/>
              <a:t>Summary of the Ruins</a:t>
            </a:r>
          </a:p>
          <a:p>
            <a:pPr lvl="1"/>
            <a:r>
              <a:rPr lang="en-US" sz="2000" dirty="0" smtClean="0"/>
              <a:t>City outline</a:t>
            </a:r>
          </a:p>
          <a:p>
            <a:pPr lvl="1"/>
            <a:r>
              <a:rPr lang="en-US" sz="2000" dirty="0" smtClean="0"/>
              <a:t>Prison Area</a:t>
            </a:r>
          </a:p>
          <a:p>
            <a:endParaRPr lang="en-US" sz="2800" dirty="0"/>
          </a:p>
        </p:txBody>
      </p:sp>
      <p:sp>
        <p:nvSpPr>
          <p:cNvPr id="4" name="TextBox 3"/>
          <p:cNvSpPr txBox="1"/>
          <p:nvPr/>
        </p:nvSpPr>
        <p:spPr>
          <a:xfrm>
            <a:off x="4597400" y="1371600"/>
            <a:ext cx="8077200" cy="5816977"/>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rPr>
              <a:t>Following his ascension to the throne Philip II of Macedon, the father of Alexander the Great, realized the strategic importance of </a:t>
            </a:r>
            <a:r>
              <a:rPr lang="en-US" sz="2400" dirty="0" err="1">
                <a:solidFill>
                  <a:schemeClr val="bg1"/>
                </a:solidFill>
                <a:latin typeface="Cambria" panose="02040503050406030204" pitchFamily="18" charset="0"/>
                <a:ea typeface="Cambria" panose="02040503050406030204" pitchFamily="18" charset="0"/>
              </a:rPr>
              <a:t>Krenides</a:t>
            </a:r>
            <a:r>
              <a:rPr lang="en-US" sz="2400" dirty="0">
                <a:solidFill>
                  <a:schemeClr val="bg1"/>
                </a:solidFill>
                <a:latin typeface="Cambria" panose="02040503050406030204" pitchFamily="18" charset="0"/>
                <a:ea typeface="Cambria" panose="02040503050406030204" pitchFamily="18" charset="0"/>
              </a:rPr>
              <a:t> and captured and rebuilt the city, renaming it Philippi</a:t>
            </a:r>
            <a:r>
              <a:rPr lang="en-US" sz="2400" dirty="0" smtClean="0">
                <a:solidFill>
                  <a:schemeClr val="bg1"/>
                </a:solidFill>
                <a:latin typeface="Cambria" panose="02040503050406030204" pitchFamily="18" charset="0"/>
                <a:ea typeface="Cambria" panose="02040503050406030204" pitchFamily="18" charset="0"/>
              </a:rPr>
              <a:t>. (circa 357 BC)</a:t>
            </a:r>
            <a:endParaRPr lang="en-US" sz="2400" dirty="0">
              <a:solidFill>
                <a:schemeClr val="bg1"/>
              </a:solidFill>
              <a:latin typeface="Cambria" panose="02040503050406030204" pitchFamily="18" charset="0"/>
              <a:ea typeface="Cambria" panose="02040503050406030204" pitchFamily="18" charset="0"/>
            </a:endParaRPr>
          </a:p>
          <a:p>
            <a:endParaRPr lang="en-US" sz="1100" dirty="0" smtClean="0">
              <a:solidFill>
                <a:schemeClr val="bg1"/>
              </a:solidFill>
              <a:latin typeface="Cambria" panose="02040503050406030204" pitchFamily="18" charset="0"/>
              <a:ea typeface="Cambria" panose="02040503050406030204" pitchFamily="18" charset="0"/>
            </a:endParaRPr>
          </a:p>
          <a:p>
            <a:r>
              <a:rPr lang="en-US" sz="2400" dirty="0" smtClean="0">
                <a:solidFill>
                  <a:schemeClr val="bg1"/>
                </a:solidFill>
                <a:latin typeface="Cambria" panose="02040503050406030204" pitchFamily="18" charset="0"/>
                <a:ea typeface="Cambria" panose="02040503050406030204" pitchFamily="18" charset="0"/>
              </a:rPr>
              <a:t>Philippi </a:t>
            </a:r>
            <a:r>
              <a:rPr lang="en-US" sz="2400" dirty="0">
                <a:solidFill>
                  <a:schemeClr val="bg1"/>
                </a:solidFill>
                <a:latin typeface="Cambria" panose="02040503050406030204" pitchFamily="18" charset="0"/>
                <a:ea typeface="Cambria" panose="02040503050406030204" pitchFamily="18" charset="0"/>
              </a:rPr>
              <a:t>was situated near the eastern end of the </a:t>
            </a:r>
            <a:r>
              <a:rPr lang="en-US" sz="2400" dirty="0" err="1">
                <a:solidFill>
                  <a:schemeClr val="bg1"/>
                </a:solidFill>
                <a:latin typeface="Cambria" panose="02040503050406030204" pitchFamily="18" charset="0"/>
                <a:ea typeface="Cambria" panose="02040503050406030204" pitchFamily="18" charset="0"/>
              </a:rPr>
              <a:t>Egnatian</a:t>
            </a:r>
            <a:r>
              <a:rPr lang="en-US" sz="2400" dirty="0">
                <a:solidFill>
                  <a:schemeClr val="bg1"/>
                </a:solidFill>
                <a:latin typeface="Cambria" panose="02040503050406030204" pitchFamily="18" charset="0"/>
                <a:ea typeface="Cambria" panose="02040503050406030204" pitchFamily="18" charset="0"/>
              </a:rPr>
              <a:t> Road (Via </a:t>
            </a:r>
            <a:r>
              <a:rPr lang="en-US" sz="2400" dirty="0" err="1">
                <a:solidFill>
                  <a:schemeClr val="bg1"/>
                </a:solidFill>
                <a:latin typeface="Cambria" panose="02040503050406030204" pitchFamily="18" charset="0"/>
                <a:ea typeface="Cambria" panose="02040503050406030204" pitchFamily="18" charset="0"/>
              </a:rPr>
              <a:t>Egnatia</a:t>
            </a:r>
            <a:r>
              <a:rPr lang="en-US" sz="2400" dirty="0">
                <a:solidFill>
                  <a:schemeClr val="bg1"/>
                </a:solidFill>
                <a:latin typeface="Cambria" panose="02040503050406030204" pitchFamily="18" charset="0"/>
                <a:ea typeface="Cambria" panose="02040503050406030204" pitchFamily="18" charset="0"/>
              </a:rPr>
              <a:t>), the major overland route traversing the Balkan peninsula. </a:t>
            </a:r>
          </a:p>
          <a:p>
            <a:endParaRPr lang="en-US" sz="1200" dirty="0" smtClean="0">
              <a:solidFill>
                <a:schemeClr val="bg1"/>
              </a:solidFill>
            </a:endParaRPr>
          </a:p>
          <a:p>
            <a:pPr marL="3259138" algn="r"/>
            <a:r>
              <a:rPr lang="en-US" sz="1200" dirty="0">
                <a:solidFill>
                  <a:schemeClr val="bg1"/>
                </a:solidFill>
              </a:rPr>
              <a:t>G. L. </a:t>
            </a:r>
            <a:r>
              <a:rPr lang="en-US" sz="1200" dirty="0" err="1">
                <a:solidFill>
                  <a:schemeClr val="bg1"/>
                </a:solidFill>
              </a:rPr>
              <a:t>Borchert</a:t>
            </a:r>
            <a:r>
              <a:rPr lang="en-US" sz="1200" dirty="0">
                <a:solidFill>
                  <a:schemeClr val="bg1"/>
                </a:solidFill>
              </a:rPr>
              <a:t>, “Philippi,” ed. Geoffrey W. </a:t>
            </a:r>
            <a:r>
              <a:rPr lang="en-US" sz="1200" dirty="0" err="1">
                <a:solidFill>
                  <a:schemeClr val="bg1"/>
                </a:solidFill>
              </a:rPr>
              <a:t>Bromiley</a:t>
            </a:r>
            <a:r>
              <a:rPr lang="en-US" sz="1200" dirty="0">
                <a:solidFill>
                  <a:schemeClr val="bg1"/>
                </a:solidFill>
              </a:rPr>
              <a:t>, The International Standard Bible Encyclopedia, Revised (Wm. B. Eerdmans, 1979–1988), 834</a:t>
            </a:r>
            <a:r>
              <a:rPr lang="en-US" sz="1200" dirty="0" smtClean="0">
                <a:solidFill>
                  <a:schemeClr val="bg1"/>
                </a:solidFill>
              </a:rPr>
              <a:t>.</a:t>
            </a:r>
            <a:endParaRPr lang="en-US" sz="2400" dirty="0" smtClean="0">
              <a:solidFill>
                <a:schemeClr val="bg1"/>
              </a:solidFill>
              <a:latin typeface="Cambria" panose="02040503050406030204" pitchFamily="18" charset="0"/>
              <a:ea typeface="Cambria" panose="02040503050406030204" pitchFamily="18" charset="0"/>
            </a:endParaRPr>
          </a:p>
          <a:p>
            <a:r>
              <a:rPr lang="en-US" sz="2400" dirty="0">
                <a:solidFill>
                  <a:schemeClr val="bg1"/>
                </a:solidFill>
                <a:latin typeface="Cambria" panose="02040503050406030204" pitchFamily="18" charset="0"/>
                <a:ea typeface="Cambria" panose="02040503050406030204" pitchFamily="18" charset="0"/>
              </a:rPr>
              <a:t>In the time of the Emperor Augustus this city became a Roman colony, i.e., a military settlement of Roman soldiers, there planted for the purpose of controlling the district recently conquered. </a:t>
            </a:r>
            <a:endParaRPr lang="en-US" sz="2400" dirty="0" smtClean="0">
              <a:solidFill>
                <a:schemeClr val="bg1"/>
              </a:solidFill>
              <a:latin typeface="Cambria" panose="02040503050406030204" pitchFamily="18" charset="0"/>
              <a:ea typeface="Cambria" panose="02040503050406030204" pitchFamily="18" charset="0"/>
            </a:endParaRPr>
          </a:p>
          <a:p>
            <a:pPr marL="3259138" algn="r"/>
            <a:r>
              <a:rPr lang="en-US" sz="1200" dirty="0">
                <a:solidFill>
                  <a:schemeClr val="bg1"/>
                </a:solidFill>
              </a:rPr>
              <a:t>M. G. Easton, Illustrated Bible Dictionary and Treasury of Biblical History, Biography, Geography, Doctrine, and Literature (New York: Harper &amp; Brothers, 1893), 546.</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875" y="4982232"/>
            <a:ext cx="2600325" cy="195196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4943" y="6465203"/>
            <a:ext cx="3700830" cy="401537"/>
          </a:xfrm>
          <a:prstGeom prst="rect">
            <a:avLst/>
          </a:prstGeom>
        </p:spPr>
      </p:pic>
    </p:spTree>
    <p:extLst>
      <p:ext uri="{BB962C8B-B14F-4D97-AF65-F5344CB8AC3E}">
        <p14:creationId xmlns:p14="http://schemas.microsoft.com/office/powerpoint/2010/main" val="23021153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Philippi</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00" y="1676400"/>
            <a:ext cx="2778555" cy="5230221"/>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3200" y="1219201"/>
            <a:ext cx="4621981" cy="2590796"/>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4800" y="1219201"/>
            <a:ext cx="5992723" cy="4481013"/>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0343" y="4064644"/>
            <a:ext cx="1934838" cy="2587330"/>
          </a:xfrm>
          <a:prstGeom prst="rect">
            <a:avLst/>
          </a:prstGeom>
        </p:spPr>
      </p:pic>
      <p:sp>
        <p:nvSpPr>
          <p:cNvPr id="7" name="TextBox 6"/>
          <p:cNvSpPr txBox="1"/>
          <p:nvPr/>
        </p:nvSpPr>
        <p:spPr>
          <a:xfrm>
            <a:off x="10617200" y="780929"/>
            <a:ext cx="2044149" cy="369332"/>
          </a:xfrm>
          <a:prstGeom prst="rect">
            <a:avLst/>
          </a:prstGeom>
          <a:noFill/>
        </p:spPr>
        <p:txBody>
          <a:bodyPr wrap="none" rtlCol="0">
            <a:spAutoFit/>
          </a:bodyPr>
          <a:lstStyle/>
          <a:p>
            <a:r>
              <a:rPr lang="en-US" dirty="0" smtClean="0">
                <a:solidFill>
                  <a:schemeClr val="bg1"/>
                </a:solidFill>
              </a:rPr>
              <a:t>Theater of Philippi</a:t>
            </a:r>
            <a:endParaRPr lang="en-US" dirty="0">
              <a:solidFill>
                <a:schemeClr val="bg1"/>
              </a:solidFill>
            </a:endParaRPr>
          </a:p>
        </p:txBody>
      </p:sp>
      <p:sp>
        <p:nvSpPr>
          <p:cNvPr id="9" name="TextBox 8"/>
          <p:cNvSpPr txBox="1"/>
          <p:nvPr/>
        </p:nvSpPr>
        <p:spPr>
          <a:xfrm>
            <a:off x="4336520" y="811771"/>
            <a:ext cx="1582484" cy="369332"/>
          </a:xfrm>
          <a:prstGeom prst="rect">
            <a:avLst/>
          </a:prstGeom>
          <a:noFill/>
        </p:spPr>
        <p:txBody>
          <a:bodyPr wrap="none" rtlCol="0">
            <a:spAutoFit/>
          </a:bodyPr>
          <a:lstStyle/>
          <a:p>
            <a:r>
              <a:rPr lang="en-US" dirty="0" err="1">
                <a:solidFill>
                  <a:schemeClr val="bg1"/>
                </a:solidFill>
              </a:rPr>
              <a:t>Zigaktis</a:t>
            </a:r>
            <a:r>
              <a:rPr lang="en-US" dirty="0">
                <a:solidFill>
                  <a:schemeClr val="bg1"/>
                </a:solidFill>
              </a:rPr>
              <a:t> River</a:t>
            </a:r>
          </a:p>
        </p:txBody>
      </p:sp>
      <p:sp>
        <p:nvSpPr>
          <p:cNvPr id="10" name="TextBox 9"/>
          <p:cNvSpPr txBox="1"/>
          <p:nvPr/>
        </p:nvSpPr>
        <p:spPr>
          <a:xfrm>
            <a:off x="3987800" y="6721955"/>
            <a:ext cx="2356158" cy="369332"/>
          </a:xfrm>
          <a:prstGeom prst="rect">
            <a:avLst/>
          </a:prstGeom>
          <a:noFill/>
        </p:spPr>
        <p:txBody>
          <a:bodyPr wrap="none" rtlCol="0">
            <a:spAutoFit/>
          </a:bodyPr>
          <a:lstStyle/>
          <a:p>
            <a:r>
              <a:rPr lang="en-US" dirty="0" smtClean="0">
                <a:solidFill>
                  <a:schemeClr val="bg1"/>
                </a:solidFill>
              </a:rPr>
              <a:t>Baptistery of St Lydia</a:t>
            </a:r>
            <a:endParaRPr lang="en-US" dirty="0">
              <a:solidFill>
                <a:schemeClr val="bg1"/>
              </a:solidFill>
            </a:endParaRPr>
          </a:p>
        </p:txBody>
      </p:sp>
    </p:spTree>
    <p:extLst>
      <p:ext uri="{BB962C8B-B14F-4D97-AF65-F5344CB8AC3E}">
        <p14:creationId xmlns:p14="http://schemas.microsoft.com/office/powerpoint/2010/main" val="2642370853"/>
      </p:ext>
    </p:extLst>
  </p:cSld>
  <p:clrMapOvr>
    <a:masterClrMapping/>
  </p:clrMapOvr>
  <p:timing>
    <p:tnLst>
      <p:par>
        <p:cTn id="1" dur="indefinite" restart="never" nodeType="tmRoot"/>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20415</TotalTime>
  <Words>2426</Words>
  <Application>Microsoft Office PowerPoint</Application>
  <PresentationFormat>Custom</PresentationFormat>
  <Paragraphs>264</Paragraphs>
  <Slides>30</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Cambria</vt:lpstr>
      <vt:lpstr>Courier New</vt:lpstr>
      <vt:lpstr>Garamond</vt:lpstr>
      <vt:lpstr>Wingdings</vt:lpstr>
      <vt:lpstr>Edge</vt:lpstr>
      <vt:lpstr>Journey’s of Paul</vt:lpstr>
      <vt:lpstr>Key Elements of Paul’s Missionary Journeys</vt:lpstr>
      <vt:lpstr>Journey’s of Paul Itinerary</vt:lpstr>
      <vt:lpstr>Paul’s First Missionary Journey</vt:lpstr>
      <vt:lpstr>Paul’s Second Missionary Journey</vt:lpstr>
      <vt:lpstr>Traveling through Asia</vt:lpstr>
      <vt:lpstr>The Conversion of Lydia - Philippi</vt:lpstr>
      <vt:lpstr>Philippi</vt:lpstr>
      <vt:lpstr>Philippi</vt:lpstr>
      <vt:lpstr>Philippi</vt:lpstr>
      <vt:lpstr>Paul Addresses the Areopagus - Athens</vt:lpstr>
      <vt:lpstr>Athens</vt:lpstr>
      <vt:lpstr>Athens</vt:lpstr>
      <vt:lpstr>Athens</vt:lpstr>
      <vt:lpstr>Journeys for Food and Service</vt:lpstr>
      <vt:lpstr>Paul In Corinth</vt:lpstr>
      <vt:lpstr>Paul In Corinth</vt:lpstr>
      <vt:lpstr>Corinth</vt:lpstr>
      <vt:lpstr>Corinth</vt:lpstr>
      <vt:lpstr>Paul In Ephesus – 2nd Missionary Journey</vt:lpstr>
      <vt:lpstr>Paul’s Third Missionary Journey</vt:lpstr>
      <vt:lpstr>Paul In Ephesus – 3rd Missionary Journey</vt:lpstr>
      <vt:lpstr>Paul In Ephesus – 3rd Missionary Journey</vt:lpstr>
      <vt:lpstr>Ephesus</vt:lpstr>
      <vt:lpstr>Ephesus</vt:lpstr>
      <vt:lpstr>Ephesus</vt:lpstr>
      <vt:lpstr>Other Sites - Patmos</vt:lpstr>
      <vt:lpstr>Other Sites - Pergumum</vt:lpstr>
      <vt:lpstr>Journey’s of Paul – Pictures and Lessons</vt:lpstr>
      <vt:lpstr>Map of Paul’s Missionary Journeys</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Kirk Streitmater</dc:creator>
  <cp:lastModifiedBy>streitmaterk</cp:lastModifiedBy>
  <cp:revision>221</cp:revision>
  <cp:lastPrinted>2022-06-26T02:09:40Z</cp:lastPrinted>
  <dcterms:created xsi:type="dcterms:W3CDTF">2006-08-27T02:03:17Z</dcterms:created>
  <dcterms:modified xsi:type="dcterms:W3CDTF">2022-06-26T02:35:01Z</dcterms:modified>
</cp:coreProperties>
</file>