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9" r:id="rId2"/>
    <p:sldId id="257" r:id="rId3"/>
    <p:sldId id="258" r:id="rId4"/>
    <p:sldId id="263" r:id="rId5"/>
    <p:sldId id="260" r:id="rId6"/>
    <p:sldId id="261" r:id="rId7"/>
    <p:sldId id="262" r:id="rId8"/>
    <p:sldId id="264" r:id="rId9"/>
    <p:sldId id="265" r:id="rId10"/>
    <p:sldId id="266" r:id="rId11"/>
    <p:sldId id="267" r:id="rId12"/>
    <p:sldId id="268" r:id="rId13"/>
    <p:sldId id="269" r:id="rId14"/>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B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5" autoAdjust="0"/>
    <p:restoredTop sz="94660"/>
  </p:normalViewPr>
  <p:slideViewPr>
    <p:cSldViewPr snapToGrid="0">
      <p:cViewPr varScale="1">
        <p:scale>
          <a:sx n="56" d="100"/>
          <a:sy n="56" d="100"/>
        </p:scale>
        <p:origin x="91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7175" y="6613516"/>
            <a:ext cx="4371975" cy="1950720"/>
          </a:xfrm>
        </p:spPr>
        <p:txBody>
          <a:bodyPr anchor="ctr">
            <a:normAutofit/>
          </a:bodyPr>
          <a:lstStyle>
            <a:lvl1pPr algn="r">
              <a:defRPr sz="33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4843463" y="6613516"/>
            <a:ext cx="1800225" cy="1950720"/>
          </a:xfrm>
        </p:spPr>
        <p:txBody>
          <a:bodyPr lIns="91440" rIns="91440" anchor="ctr">
            <a:normAutofit/>
          </a:bodyPr>
          <a:lstStyle>
            <a:lvl1pPr marL="0" indent="0" algn="l">
              <a:lnSpc>
                <a:spcPct val="100000"/>
              </a:lnSpc>
              <a:spcBef>
                <a:spcPts val="0"/>
              </a:spcBef>
              <a:buNone/>
              <a:defRPr sz="120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BC026C3-F96E-4EB1-9973-EC4F113EBF39}"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87C34-71FD-4C7A-9699-52FBFAD7DC21}" type="slidenum">
              <a:rPr lang="en-US" smtClean="0"/>
              <a:t>‹#›</a:t>
            </a:fld>
            <a:endParaRPr lang="en-US"/>
          </a:p>
        </p:txBody>
      </p:sp>
      <p:sp>
        <p:nvSpPr>
          <p:cNvPr id="11" name="Rectangle 10"/>
          <p:cNvSpPr/>
          <p:nvPr/>
        </p:nvSpPr>
        <p:spPr>
          <a:xfrm>
            <a:off x="0" y="1"/>
            <a:ext cx="6858000" cy="6096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4717599" y="7018808"/>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7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C026C3-F96E-4EB1-9973-EC4F113EBF39}"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266469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016000"/>
            <a:ext cx="1478756" cy="72136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57214" y="1016000"/>
            <a:ext cx="4264819" cy="7213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C026C3-F96E-4EB1-9973-EC4F113EBF39}"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87C34-71FD-4C7A-9699-52FBFAD7DC21}" type="slidenum">
              <a:rPr lang="en-US" smtClean="0"/>
              <a:t>‹#›</a:t>
            </a:fld>
            <a:endParaRPr lang="en-US"/>
          </a:p>
        </p:txBody>
      </p:sp>
      <p:cxnSp>
        <p:nvCxnSpPr>
          <p:cNvPr id="8" name="Straight Connector 7"/>
          <p:cNvCxnSpPr/>
          <p:nvPr/>
        </p:nvCxnSpPr>
        <p:spPr>
          <a:xfrm rot="5400000" flipV="1">
            <a:off x="5657850" y="431442"/>
            <a:ext cx="0" cy="514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16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C026C3-F96E-4EB1-9973-EC4F113EBF39}"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985970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175" y="6613516"/>
            <a:ext cx="4371975" cy="1950720"/>
          </a:xfrm>
        </p:spPr>
        <p:txBody>
          <a:bodyPr anchor="ctr">
            <a:normAutofit/>
          </a:bodyPr>
          <a:lstStyle>
            <a:lvl1pPr algn="r">
              <a:defRPr sz="3300" b="0" spc="15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843463" y="6613516"/>
            <a:ext cx="1800225" cy="195072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C026C3-F96E-4EB1-9973-EC4F113EBF39}" type="datetimeFigureOut">
              <a:rPr lang="en-US" smtClean="0"/>
              <a:t>8/11/2023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87C34-71FD-4C7A-9699-52FBFAD7DC21}" type="slidenum">
              <a:rPr lang="en-US" smtClean="0"/>
              <a:t>‹#›</a:t>
            </a:fld>
            <a:endParaRPr lang="en-US"/>
          </a:p>
        </p:txBody>
      </p:sp>
      <p:sp>
        <p:nvSpPr>
          <p:cNvPr id="10" name="Rectangle 9"/>
          <p:cNvSpPr/>
          <p:nvPr/>
        </p:nvSpPr>
        <p:spPr>
          <a:xfrm>
            <a:off x="0" y="0"/>
            <a:ext cx="6858000" cy="6096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4717599" y="7018808"/>
            <a:ext cx="0" cy="1219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30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72" y="780288"/>
            <a:ext cx="5467541" cy="199948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6072" y="3048000"/>
            <a:ext cx="2674620" cy="53644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68993" y="3048000"/>
            <a:ext cx="2674620" cy="53644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C026C3-F96E-4EB1-9973-EC4F113EBF39}"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145656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780288"/>
            <a:ext cx="5467541" cy="19994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76072" y="2906181"/>
            <a:ext cx="2674620" cy="1097280"/>
          </a:xfrm>
        </p:spPr>
        <p:txBody>
          <a:bodyPr lIns="137160" rIns="137160" anchor="ctr">
            <a:normAutofit/>
          </a:bodyPr>
          <a:lstStyle>
            <a:lvl1pPr marL="0" indent="0">
              <a:spcBef>
                <a:spcPts val="0"/>
              </a:spcBef>
              <a:spcAft>
                <a:spcPts val="0"/>
              </a:spcAft>
              <a:buNone/>
              <a:defRPr sz="1650" b="0" cap="none" baseline="0">
                <a:solidFill>
                  <a:schemeClr val="accent2"/>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76072" y="3957051"/>
            <a:ext cx="2674620" cy="44554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68993" y="2906181"/>
            <a:ext cx="2674620" cy="1097280"/>
          </a:xfrm>
        </p:spPr>
        <p:txBody>
          <a:bodyPr lIns="137160" rIns="137160" anchor="ctr">
            <a:normAutofit/>
          </a:bodyPr>
          <a:lstStyle>
            <a:lvl1pPr marL="0" indent="0">
              <a:spcBef>
                <a:spcPts val="0"/>
              </a:spcBef>
              <a:spcAft>
                <a:spcPts val="0"/>
              </a:spcAft>
              <a:buNone/>
              <a:defRPr lang="en-US" sz="1650" b="0" kern="1200" cap="none" baseline="0" dirty="0">
                <a:solidFill>
                  <a:schemeClr val="accent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smtClean="0"/>
              <a:t>Edit Master text styles</a:t>
            </a:r>
          </a:p>
        </p:txBody>
      </p:sp>
      <p:sp>
        <p:nvSpPr>
          <p:cNvPr id="6" name="Content Placeholder 5"/>
          <p:cNvSpPr>
            <a:spLocks noGrp="1"/>
          </p:cNvSpPr>
          <p:nvPr>
            <p:ph sz="quarter" idx="4"/>
          </p:nvPr>
        </p:nvSpPr>
        <p:spPr>
          <a:xfrm>
            <a:off x="3368993" y="3957051"/>
            <a:ext cx="2674620" cy="44554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C026C3-F96E-4EB1-9973-EC4F113EBF39}" type="datetimeFigureOut">
              <a:rPr lang="en-US" smtClean="0"/>
              <a:t>8/11/2023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34078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C026C3-F96E-4EB1-9973-EC4F113EBF39}" type="datetimeFigureOut">
              <a:rPr lang="en-US" smtClean="0"/>
              <a:t>8/11/2023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375074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026C3-F96E-4EB1-9973-EC4F113EBF39}" type="datetimeFigureOut">
              <a:rPr lang="en-US" smtClean="0"/>
              <a:t>8/11/2023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335132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576072" y="628679"/>
            <a:ext cx="2468880" cy="2316480"/>
          </a:xfrm>
        </p:spPr>
        <p:txBody>
          <a:bodyPr>
            <a:noAutofit/>
          </a:bodyPr>
          <a:lstStyle>
            <a:lvl1pPr>
              <a:lnSpc>
                <a:spcPct val="80000"/>
              </a:lnSpc>
              <a:defRPr sz="2700"/>
            </a:lvl1pPr>
          </a:lstStyle>
          <a:p>
            <a:r>
              <a:rPr lang="en-US" smtClean="0"/>
              <a:t>Click to edit Master title style</a:t>
            </a:r>
            <a:endParaRPr lang="en-US" dirty="0"/>
          </a:p>
        </p:txBody>
      </p:sp>
      <p:sp>
        <p:nvSpPr>
          <p:cNvPr id="3" name="Content Placeholder 2"/>
          <p:cNvSpPr>
            <a:spLocks noGrp="1"/>
          </p:cNvSpPr>
          <p:nvPr>
            <p:ph idx="1"/>
          </p:nvPr>
        </p:nvSpPr>
        <p:spPr>
          <a:xfrm>
            <a:off x="3214687" y="1097280"/>
            <a:ext cx="3194114" cy="6912864"/>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6072" y="3010008"/>
            <a:ext cx="2468880" cy="5016392"/>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5BC026C3-F96E-4EB1-9973-EC4F113EBF39}"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87C34-71FD-4C7A-9699-52FBFAD7DC21}" type="slidenum">
              <a:rPr lang="en-US" smtClean="0"/>
              <a:t>‹#›</a:t>
            </a:fld>
            <a:endParaRPr lang="en-US"/>
          </a:p>
        </p:txBody>
      </p:sp>
    </p:spTree>
    <p:extLst>
      <p:ext uri="{BB962C8B-B14F-4D97-AF65-F5344CB8AC3E}">
        <p14:creationId xmlns:p14="http://schemas.microsoft.com/office/powerpoint/2010/main" val="232025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175" y="6613517"/>
            <a:ext cx="4371975" cy="1950720"/>
          </a:xfrm>
        </p:spPr>
        <p:txBody>
          <a:bodyPr anchor="ctr">
            <a:normAutofit/>
          </a:bodyPr>
          <a:lstStyle>
            <a:lvl1pPr algn="r">
              <a:defRPr sz="3300" spc="15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6856286" cy="6096000"/>
          </a:xfrm>
          <a:solidFill>
            <a:schemeClr val="accent2">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4843463" y="6613517"/>
            <a:ext cx="1800225" cy="195072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5" name="Date Placeholder 4"/>
          <p:cNvSpPr>
            <a:spLocks noGrp="1"/>
          </p:cNvSpPr>
          <p:nvPr>
            <p:ph type="dt" sz="half" idx="10"/>
          </p:nvPr>
        </p:nvSpPr>
        <p:spPr/>
        <p:txBody>
          <a:bodyPr/>
          <a:lstStyle/>
          <a:p>
            <a:fld id="{5BC026C3-F96E-4EB1-9973-EC4F113EBF39}" type="datetimeFigureOut">
              <a:rPr lang="en-US" smtClean="0"/>
              <a:t>8/11/2023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87C34-71FD-4C7A-9699-52FBFAD7DC21}" type="slidenum">
              <a:rPr lang="en-US" smtClean="0"/>
              <a:t>‹#›</a:t>
            </a:fld>
            <a:endParaRPr lang="en-US"/>
          </a:p>
        </p:txBody>
      </p:sp>
      <p:cxnSp>
        <p:nvCxnSpPr>
          <p:cNvPr id="8" name="Straight Connector 7"/>
          <p:cNvCxnSpPr/>
          <p:nvPr/>
        </p:nvCxnSpPr>
        <p:spPr>
          <a:xfrm flipV="1">
            <a:off x="4717599" y="7018808"/>
            <a:ext cx="0" cy="1219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0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780288"/>
            <a:ext cx="5467541" cy="19994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76073" y="3048000"/>
            <a:ext cx="5467541" cy="536448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6073" y="8627605"/>
            <a:ext cx="1211705" cy="36576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5BC026C3-F96E-4EB1-9973-EC4F113EBF39}" type="datetimeFigureOut">
              <a:rPr lang="en-US" smtClean="0"/>
              <a:t>8/11/2023</a:t>
            </a:fld>
            <a:endParaRPr lang="en-US"/>
          </a:p>
        </p:txBody>
      </p:sp>
      <p:sp>
        <p:nvSpPr>
          <p:cNvPr id="5" name="Footer Placeholder 4"/>
          <p:cNvSpPr>
            <a:spLocks noGrp="1"/>
          </p:cNvSpPr>
          <p:nvPr>
            <p:ph type="ftr" sz="quarter" idx="3"/>
          </p:nvPr>
        </p:nvSpPr>
        <p:spPr>
          <a:xfrm>
            <a:off x="2724150" y="8627605"/>
            <a:ext cx="3319571" cy="36576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6096000" y="8627605"/>
            <a:ext cx="547688" cy="36576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B5887C34-71FD-4C7A-9699-52FBFAD7DC21}" type="slidenum">
              <a:rPr lang="en-US" smtClean="0"/>
              <a:t>‹#›</a:t>
            </a:fld>
            <a:endParaRPr lang="en-US"/>
          </a:p>
        </p:txBody>
      </p:sp>
    </p:spTree>
    <p:extLst>
      <p:ext uri="{BB962C8B-B14F-4D97-AF65-F5344CB8AC3E}">
        <p14:creationId xmlns:p14="http://schemas.microsoft.com/office/powerpoint/2010/main" val="42239360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txStyles>
    <p:titleStyle>
      <a:lvl1pPr algn="l" defTabSz="685800" rtl="0" eaLnBrk="1" latinLnBrk="0" hangingPunct="1">
        <a:lnSpc>
          <a:spcPct val="80000"/>
        </a:lnSpc>
        <a:spcBef>
          <a:spcPct val="0"/>
        </a:spcBef>
        <a:buNone/>
        <a:defRPr sz="33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WvPqfXTvLE" TargetMode="External"/><Relationship Id="rId2" Type="http://schemas.openxmlformats.org/officeDocument/2006/relationships/hyperlink" Target="https://www.youtube.com/watch?v=5Le33lZaMOI" TargetMode="External"/><Relationship Id="rId1" Type="http://schemas.openxmlformats.org/officeDocument/2006/relationships/slideLayout" Target="../slideLayouts/slideLayout2.xml"/><Relationship Id="rId4" Type="http://schemas.openxmlformats.org/officeDocument/2006/relationships/hyperlink" Target="https://www.youtube.com/watch?v=aSEP2eudoxA&amp;list=PLpT-p1TbHBDVMvpVtjXFdbIvkA_-e55v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k7q6ukLCnpk" TargetMode="External"/><Relationship Id="rId2" Type="http://schemas.openxmlformats.org/officeDocument/2006/relationships/hyperlink" Target="https://www.youtube.com/watch?v=-pDZNfykDLs" TargetMode="External"/><Relationship Id="rId1" Type="http://schemas.openxmlformats.org/officeDocument/2006/relationships/slideLayout" Target="../slideLayouts/slideLayout2.xml"/><Relationship Id="rId4" Type="http://schemas.openxmlformats.org/officeDocument/2006/relationships/hyperlink" Target="https://www.rightnowmedia.org/content/series/448822?episode=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ightnowmedia.org/Content/Series/293556?episode=3" TargetMode="External"/><Relationship Id="rId2" Type="http://schemas.openxmlformats.org/officeDocument/2006/relationships/hyperlink" Target="https://www.rightnowmedia.org/Content/Series/448822?episode=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agiazo.net/weekly-lessons.html" TargetMode="External"/><Relationship Id="rId2" Type="http://schemas.openxmlformats.org/officeDocument/2006/relationships/hyperlink" Target="https://www.youtube.com/watch?v=3Rn2LFU7GOg&amp;t=12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bleproject.com/" TargetMode="External"/><Relationship Id="rId7" Type="http://schemas.openxmlformats.org/officeDocument/2006/relationships/hyperlink" Target="http://www.hagiazo.net/grandparenting-with-grace-fall-22.html" TargetMode="External"/><Relationship Id="rId2" Type="http://schemas.openxmlformats.org/officeDocument/2006/relationships/hyperlink" Target="https://www.rightnowmedia.org/Library" TargetMode="External"/><Relationship Id="rId1" Type="http://schemas.openxmlformats.org/officeDocument/2006/relationships/slideLayout" Target="../slideLayouts/slideLayout2.xml"/><Relationship Id="rId6" Type="http://schemas.openxmlformats.org/officeDocument/2006/relationships/hyperlink" Target="http://www.hagiazo.net/biblical-resources.html" TargetMode="External"/><Relationship Id="rId5" Type="http://schemas.openxmlformats.org/officeDocument/2006/relationships/hyperlink" Target="http://www.hagiazo.net/apologetic-resources.html" TargetMode="External"/><Relationship Id="rId4" Type="http://schemas.openxmlformats.org/officeDocument/2006/relationships/hyperlink" Target="https://www.focusonthefamily.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ightnowmedia.org/Content/VideoElement/127051" TargetMode="External"/><Relationship Id="rId2" Type="http://schemas.openxmlformats.org/officeDocument/2006/relationships/hyperlink" Target="https://www.rightnowmedia.org/Content/VideoElement/127047" TargetMode="External"/><Relationship Id="rId1" Type="http://schemas.openxmlformats.org/officeDocument/2006/relationships/slideLayout" Target="../slideLayouts/slideLayout2.xml"/><Relationship Id="rId4" Type="http://schemas.openxmlformats.org/officeDocument/2006/relationships/hyperlink" Target="https://www.youtube.com/watch?v=4RJG37_S6SI&amp;feature=emb_log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cebasedfamilies.com/" TargetMode="External"/><Relationship Id="rId2" Type="http://schemas.openxmlformats.org/officeDocument/2006/relationships/hyperlink" Target="https://www.rightnowmedia.org/Training/Post/View/25932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qZsR2wyagU&amp;feature=emb_title" TargetMode="External"/><Relationship Id="rId2" Type="http://schemas.openxmlformats.org/officeDocument/2006/relationships/hyperlink" Target="https://www.rightnowmedia.org/content/series/448822?episode=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B8vGt0SpLvs" TargetMode="External"/><Relationship Id="rId2" Type="http://schemas.openxmlformats.org/officeDocument/2006/relationships/hyperlink" Target="https://www.youtube.com/watch?v=EXrgF3WT-ZE&amp;feature=emb_log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423161580" TargetMode="External"/><Relationship Id="rId2" Type="http://schemas.openxmlformats.org/officeDocument/2006/relationships/hyperlink" Target="https://www.youtube.com/watch?v=E2v_MGSvUrY" TargetMode="External"/><Relationship Id="rId1" Type="http://schemas.openxmlformats.org/officeDocument/2006/relationships/slideLayout" Target="../slideLayouts/slideLayout2.xml"/><Relationship Id="rId4" Type="http://schemas.openxmlformats.org/officeDocument/2006/relationships/hyperlink" Target="https://www.rightnowmedia.org/content/series/448822?episode=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6554774" cy="672428"/>
          </a:xfrm>
        </p:spPr>
        <p:txBody>
          <a:bodyPr>
            <a:normAutofit fontScale="90000"/>
          </a:bodyPr>
          <a:lstStyle/>
          <a:p>
            <a:r>
              <a:rPr lang="en-US" dirty="0" smtClean="0"/>
              <a:t>Immanuel Bible Church Grandparenting Course</a:t>
            </a:r>
            <a:endParaRPr lang="en-US" dirty="0"/>
          </a:p>
        </p:txBody>
      </p:sp>
      <p:sp>
        <p:nvSpPr>
          <p:cNvPr id="4"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Supporting Spirit-led Christian grandparents to evangelize, equip and encourage the future generations of believers and leaders for the Kingdom of God. </a:t>
            </a:r>
          </a:p>
        </p:txBody>
      </p:sp>
      <p:cxnSp>
        <p:nvCxnSpPr>
          <p:cNvPr id="7" name="Straight Connector 6"/>
          <p:cNvCxnSpPr/>
          <p:nvPr/>
        </p:nvCxnSpPr>
        <p:spPr>
          <a:xfrm flipV="1">
            <a:off x="576073" y="914399"/>
            <a:ext cx="0" cy="1219200"/>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71218" y="1357580"/>
            <a:ext cx="925253" cy="369332"/>
          </a:xfrm>
          <a:prstGeom prst="rect">
            <a:avLst/>
          </a:prstGeom>
          <a:noFill/>
        </p:spPr>
        <p:txBody>
          <a:bodyPr wrap="none" rtlCol="0">
            <a:spAutoFit/>
          </a:bodyPr>
          <a:lstStyle/>
          <a:p>
            <a:r>
              <a:rPr lang="en-US" b="1" dirty="0" smtClean="0">
                <a:solidFill>
                  <a:schemeClr val="accent6">
                    <a:lumMod val="60000"/>
                    <a:lumOff val="40000"/>
                  </a:schemeClr>
                </a:solidFill>
              </a:rPr>
              <a:t>Mission</a:t>
            </a:r>
            <a:endParaRPr lang="en-US" b="1" dirty="0">
              <a:solidFill>
                <a:schemeClr val="accent6">
                  <a:lumMod val="60000"/>
                  <a:lumOff val="40000"/>
                </a:schemeClr>
              </a:solidFill>
            </a:endParaRPr>
          </a:p>
        </p:txBody>
      </p:sp>
      <p:sp>
        <p:nvSpPr>
          <p:cNvPr id="6" name="TextBox 5"/>
          <p:cNvSpPr txBox="1"/>
          <p:nvPr/>
        </p:nvSpPr>
        <p:spPr>
          <a:xfrm>
            <a:off x="2374490" y="2529349"/>
            <a:ext cx="4343400" cy="5355312"/>
          </a:xfrm>
          <a:prstGeom prst="rect">
            <a:avLst/>
          </a:prstGeom>
          <a:noFill/>
        </p:spPr>
        <p:txBody>
          <a:bodyPr wrap="square" rtlCol="0">
            <a:spAutoFit/>
          </a:bodyPr>
          <a:lstStyle/>
          <a:p>
            <a:pPr marL="457200" indent="-457200">
              <a:buFont typeface="+mj-lt"/>
              <a:buAutoNum type="arabicPeriod"/>
            </a:pPr>
            <a:r>
              <a:rPr lang="en-US" dirty="0"/>
              <a:t>Grandparenting </a:t>
            </a:r>
            <a:r>
              <a:rPr lang="en-US" dirty="0" smtClean="0"/>
              <a:t>Today – </a:t>
            </a:r>
            <a:r>
              <a:rPr lang="en-US" dirty="0"/>
              <a:t>The Current State of Affairs</a:t>
            </a:r>
          </a:p>
          <a:p>
            <a:pPr marL="457200" indent="-457200">
              <a:buFont typeface="+mj-lt"/>
              <a:buAutoNum type="arabicPeriod"/>
            </a:pPr>
            <a:r>
              <a:rPr lang="en-US" dirty="0"/>
              <a:t>What do I believe and how do I teach it? Articulating and Teaching a Christian Worldview</a:t>
            </a:r>
          </a:p>
          <a:p>
            <a:pPr marL="457200" indent="-457200">
              <a:buFont typeface="+mj-lt"/>
              <a:buAutoNum type="arabicPeriod"/>
            </a:pPr>
            <a:r>
              <a:rPr lang="en-US" dirty="0"/>
              <a:t>Learning about Grandchildren from God </a:t>
            </a:r>
            <a:r>
              <a:rPr lang="en-US" i="1" dirty="0" smtClean="0"/>
              <a:t>(</a:t>
            </a:r>
            <a:r>
              <a:rPr lang="en-US" i="1" dirty="0" err="1" smtClean="0"/>
              <a:t>Ch</a:t>
            </a:r>
            <a:r>
              <a:rPr lang="en-US" i="1" dirty="0" smtClean="0"/>
              <a:t> </a:t>
            </a:r>
            <a:r>
              <a:rPr lang="en-US" i="1" dirty="0"/>
              <a:t>1)</a:t>
            </a:r>
          </a:p>
          <a:p>
            <a:pPr marL="457200" indent="-457200">
              <a:buFont typeface="+mj-lt"/>
              <a:buAutoNum type="arabicPeriod"/>
            </a:pPr>
            <a:r>
              <a:rPr lang="en-US" dirty="0"/>
              <a:t>My Grandchild Needs a Savior </a:t>
            </a:r>
            <a:r>
              <a:rPr lang="en-US" i="1" dirty="0" smtClean="0"/>
              <a:t>(</a:t>
            </a:r>
            <a:r>
              <a:rPr lang="en-US" i="1" dirty="0" err="1" smtClean="0"/>
              <a:t>Ch</a:t>
            </a:r>
            <a:r>
              <a:rPr lang="en-US" i="1" dirty="0" smtClean="0"/>
              <a:t> </a:t>
            </a:r>
            <a:r>
              <a:rPr lang="en-US" i="1" dirty="0"/>
              <a:t>2)</a:t>
            </a:r>
          </a:p>
          <a:p>
            <a:pPr marL="457200" indent="-457200">
              <a:buFont typeface="+mj-lt"/>
              <a:buAutoNum type="arabicPeriod"/>
            </a:pPr>
            <a:r>
              <a:rPr lang="en-US" dirty="0"/>
              <a:t>Developing God-Honoring Relationships with My Grandchildren’s Parents </a:t>
            </a:r>
            <a:r>
              <a:rPr lang="en-US" i="1" dirty="0" smtClean="0"/>
              <a:t>(</a:t>
            </a:r>
            <a:r>
              <a:rPr lang="en-US" i="1" dirty="0" err="1" smtClean="0"/>
              <a:t>Ch</a:t>
            </a:r>
            <a:r>
              <a:rPr lang="en-US" i="1" dirty="0" smtClean="0"/>
              <a:t> </a:t>
            </a:r>
            <a:r>
              <a:rPr lang="en-US" i="1" dirty="0"/>
              <a:t>3)</a:t>
            </a:r>
          </a:p>
          <a:p>
            <a:pPr marL="457200" indent="-457200">
              <a:buFont typeface="+mj-lt"/>
              <a:buAutoNum type="arabicPeriod"/>
            </a:pPr>
            <a:r>
              <a:rPr lang="en-US" dirty="0"/>
              <a:t>Intentional Grandparenting </a:t>
            </a:r>
            <a:r>
              <a:rPr lang="en-US" i="1" dirty="0" smtClean="0"/>
              <a:t>(</a:t>
            </a:r>
            <a:r>
              <a:rPr lang="en-US" i="1" dirty="0" err="1" smtClean="0"/>
              <a:t>Ch</a:t>
            </a:r>
            <a:r>
              <a:rPr lang="en-US" i="1" dirty="0" smtClean="0"/>
              <a:t> </a:t>
            </a:r>
            <a:r>
              <a:rPr lang="en-US" i="1" dirty="0"/>
              <a:t>4)</a:t>
            </a:r>
          </a:p>
          <a:p>
            <a:pPr marL="457200" indent="-457200">
              <a:buFont typeface="+mj-lt"/>
              <a:buAutoNum type="arabicPeriod"/>
            </a:pPr>
            <a:r>
              <a:rPr lang="en-US" dirty="0"/>
              <a:t>The Power of a Praying Grandparent </a:t>
            </a:r>
            <a:r>
              <a:rPr lang="en-US" i="1" dirty="0" smtClean="0"/>
              <a:t>(</a:t>
            </a:r>
            <a:r>
              <a:rPr lang="en-US" i="1" dirty="0" err="1" smtClean="0"/>
              <a:t>Ch</a:t>
            </a:r>
            <a:r>
              <a:rPr lang="en-US" i="1" dirty="0" smtClean="0"/>
              <a:t> </a:t>
            </a:r>
            <a:r>
              <a:rPr lang="en-US" i="1" dirty="0"/>
              <a:t>5)</a:t>
            </a:r>
          </a:p>
          <a:p>
            <a:pPr marL="457200" indent="-457200">
              <a:buFont typeface="+mj-lt"/>
              <a:buAutoNum type="arabicPeriod"/>
            </a:pPr>
            <a:r>
              <a:rPr lang="en-US" dirty="0"/>
              <a:t>Gospel Grandparenting in Today’s Culture </a:t>
            </a:r>
            <a:r>
              <a:rPr lang="en-US" i="1" dirty="0" smtClean="0"/>
              <a:t>(</a:t>
            </a:r>
            <a:r>
              <a:rPr lang="en-US" i="1" dirty="0" err="1" smtClean="0"/>
              <a:t>Ch</a:t>
            </a:r>
            <a:r>
              <a:rPr lang="en-US" i="1" dirty="0" smtClean="0"/>
              <a:t> </a:t>
            </a:r>
            <a:r>
              <a:rPr lang="en-US" i="1" dirty="0"/>
              <a:t>6)</a:t>
            </a:r>
          </a:p>
          <a:p>
            <a:pPr marL="457200" indent="-457200">
              <a:buFont typeface="+mj-lt"/>
              <a:buAutoNum type="arabicPeriod"/>
            </a:pPr>
            <a:r>
              <a:rPr lang="en-US" dirty="0"/>
              <a:t>How Do I leave a Godly Legacy? </a:t>
            </a:r>
            <a:r>
              <a:rPr lang="en-US" i="1" dirty="0" smtClean="0"/>
              <a:t>(</a:t>
            </a:r>
            <a:r>
              <a:rPr lang="en-US" i="1" dirty="0" err="1" smtClean="0"/>
              <a:t>Ch</a:t>
            </a:r>
            <a:r>
              <a:rPr lang="en-US" i="1" dirty="0" smtClean="0"/>
              <a:t> </a:t>
            </a:r>
            <a:r>
              <a:rPr lang="en-US" i="1" dirty="0"/>
              <a:t>7)</a:t>
            </a:r>
          </a:p>
          <a:p>
            <a:pPr marL="457200" indent="-457200">
              <a:buFont typeface="+mj-lt"/>
              <a:buAutoNum type="arabicPeriod"/>
            </a:pPr>
            <a:r>
              <a:rPr lang="en-US" dirty="0"/>
              <a:t>A Call to Action - Commitments and Plans going Forward</a:t>
            </a:r>
          </a:p>
          <a:p>
            <a:pPr marL="342900" indent="-342900">
              <a:buFont typeface="+mj-lt"/>
              <a:buAutoNum type="arabicPeriod"/>
            </a:pPr>
            <a:endParaRPr lang="en-US" dirty="0"/>
          </a:p>
        </p:txBody>
      </p:sp>
    </p:spTree>
    <p:extLst>
      <p:ext uri="{BB962C8B-B14F-4D97-AF65-F5344CB8AC3E}">
        <p14:creationId xmlns:p14="http://schemas.microsoft.com/office/powerpoint/2010/main" val="3647833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normAutofit fontScale="90000"/>
          </a:bodyPr>
          <a:lstStyle/>
          <a:p>
            <a:r>
              <a:rPr lang="en-US" dirty="0"/>
              <a:t>The Power of a Praying Grandparent</a:t>
            </a:r>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Introduction </a:t>
            </a:r>
          </a:p>
          <a:p>
            <a:r>
              <a:rPr lang="en-US" sz="1400" dirty="0" smtClean="0">
                <a:latin typeface="Cambria" panose="02040503050406030204" pitchFamily="18" charset="0"/>
                <a:ea typeface="Cambria" panose="02040503050406030204" pitchFamily="18" charset="0"/>
              </a:rPr>
              <a:t>Kirk’s typical “undisciplined” prayer</a:t>
            </a:r>
          </a:p>
          <a:p>
            <a:r>
              <a:rPr lang="en-US" sz="1400" dirty="0" smtClean="0">
                <a:latin typeface="Cambria" panose="02040503050406030204" pitchFamily="18" charset="0"/>
                <a:ea typeface="Cambria" panose="02040503050406030204" pitchFamily="18" charset="0"/>
              </a:rPr>
              <a:t>Praying for ourselves</a:t>
            </a:r>
          </a:p>
          <a:p>
            <a:r>
              <a:rPr lang="en-US" sz="1400" dirty="0" smtClean="0">
                <a:latin typeface="Cambria" panose="02040503050406030204" pitchFamily="18" charset="0"/>
                <a:ea typeface="Cambria" panose="02040503050406030204" pitchFamily="18" charset="0"/>
              </a:rPr>
              <a:t>Praying for our children</a:t>
            </a:r>
          </a:p>
          <a:p>
            <a:r>
              <a:rPr lang="en-US" sz="1400" dirty="0" smtClean="0">
                <a:latin typeface="Cambria" panose="02040503050406030204" pitchFamily="18" charset="0"/>
                <a:ea typeface="Cambria" panose="02040503050406030204" pitchFamily="18" charset="0"/>
              </a:rPr>
              <a:t>Praying with and for our grandchildren</a:t>
            </a:r>
          </a:p>
          <a:p>
            <a:r>
              <a:rPr lang="en-US" sz="1400" dirty="0" smtClean="0">
                <a:latin typeface="Cambria" panose="02040503050406030204" pitchFamily="18" charset="0"/>
                <a:ea typeface="Cambria" panose="02040503050406030204" pitchFamily="18" charset="0"/>
              </a:rPr>
              <a:t>Praying Resources</a:t>
            </a:r>
          </a:p>
          <a:p>
            <a:endParaRPr lang="en-US" sz="1400" dirty="0">
              <a:latin typeface="Cambria" panose="02040503050406030204" pitchFamily="18" charset="0"/>
              <a:ea typeface="Cambria" panose="02040503050406030204" pitchFamily="18" charset="0"/>
            </a:endParaRP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7</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James 5:16</a:t>
            </a:r>
          </a:p>
          <a:p>
            <a:r>
              <a:rPr lang="en-US" sz="1800" dirty="0"/>
              <a:t>The prayer of a righteous [grandparent] has great power as it is working.</a:t>
            </a:r>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pPr fontAlgn="t"/>
            <a:r>
              <a:rPr lang="en-US" sz="1400" dirty="0"/>
              <a:t>Recognize the differing levels of content and depth related to the prayer needs of your </a:t>
            </a:r>
            <a:r>
              <a:rPr lang="en-US" sz="1400" dirty="0" smtClean="0"/>
              <a:t>family</a:t>
            </a:r>
          </a:p>
          <a:p>
            <a:pPr fontAlgn="t"/>
            <a:r>
              <a:rPr lang="en-US" sz="1400" dirty="0"/>
              <a:t>Assess the consistency and quality of your own prayers as they relate to your family and how they can be </a:t>
            </a:r>
            <a:r>
              <a:rPr lang="en-US" sz="1400" dirty="0" smtClean="0"/>
              <a:t>enhanced</a:t>
            </a:r>
          </a:p>
          <a:p>
            <a:pPr fontAlgn="t"/>
            <a:r>
              <a:rPr lang="en-US" sz="1400" dirty="0"/>
              <a:t>Engage with your children on asking them about specific areas for prayer and support.  Ask and don't assume.</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754326"/>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Do you know the top prayer request </a:t>
            </a:r>
            <a:r>
              <a:rPr lang="en-US" u="sng" dirty="0" smtClean="0">
                <a:solidFill>
                  <a:srgbClr val="58B6C0"/>
                </a:solidFill>
              </a:rPr>
              <a:t>of</a:t>
            </a:r>
            <a:r>
              <a:rPr lang="en-US" dirty="0" smtClean="0">
                <a:solidFill>
                  <a:srgbClr val="58B6C0"/>
                </a:solidFill>
              </a:rPr>
              <a:t> your grandchildren?  </a:t>
            </a:r>
          </a:p>
          <a:p>
            <a:pPr marL="169863" indent="-169863">
              <a:buFont typeface="Arial" panose="020B0604020202020204" pitchFamily="34" charset="0"/>
              <a:buChar char="•"/>
            </a:pPr>
            <a:r>
              <a:rPr lang="en-US" dirty="0" smtClean="0">
                <a:solidFill>
                  <a:srgbClr val="58B6C0"/>
                </a:solidFill>
              </a:rPr>
              <a:t>What is one intentional act the you can perform this week?</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fontScale="92500"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Tim Hawkins (14:00-21:10)</a:t>
            </a:r>
          </a:p>
          <a:p>
            <a:pPr lvl="1"/>
            <a:r>
              <a:rPr lang="en-US" dirty="0" smtClean="0">
                <a:hlinkClick r:id="rId2"/>
              </a:rPr>
              <a:t>(</a:t>
            </a:r>
            <a:r>
              <a:rPr lang="en-US" dirty="0">
                <a:hlinkClick r:id="rId2"/>
              </a:rPr>
              <a:t>8) Tim Hawkins - Hedge of Protection - YouTube</a:t>
            </a:r>
            <a:endParaRPr lang="en-US" dirty="0" smtClean="0"/>
          </a:p>
          <a:p>
            <a:pPr marL="68580" lvl="1" indent="-68580">
              <a:spcBef>
                <a:spcPts val="900"/>
              </a:spcBef>
              <a:spcAft>
                <a:spcPts val="150"/>
              </a:spcAft>
              <a:buSzPct val="100000"/>
              <a:buFont typeface="Tw Cen MT" panose="020B0602020104020603" pitchFamily="34" charset="0"/>
              <a:buChar char=" "/>
            </a:pPr>
            <a:r>
              <a:rPr lang="en-US" sz="1500" dirty="0" err="1" smtClean="0">
                <a:latin typeface="Cambria" panose="02040503050406030204" pitchFamily="18" charset="0"/>
                <a:ea typeface="Cambria" panose="02040503050406030204" pitchFamily="18" charset="0"/>
              </a:rPr>
              <a:t>Rhonwyn</a:t>
            </a:r>
            <a:r>
              <a:rPr lang="en-US" sz="1500" dirty="0" smtClean="0">
                <a:latin typeface="Cambria" panose="02040503050406030204" pitchFamily="18" charset="0"/>
                <a:ea typeface="Cambria" panose="02040503050406030204" pitchFamily="18" charset="0"/>
              </a:rPr>
              <a:t> Kendrick</a:t>
            </a:r>
          </a:p>
          <a:p>
            <a:pPr lvl="1">
              <a:buSzPct val="100000"/>
            </a:pPr>
            <a:r>
              <a:rPr lang="en-US" dirty="0">
                <a:hlinkClick r:id="rId3"/>
              </a:rPr>
              <a:t>(8) The Mighty Influence of a Praying Mom: </a:t>
            </a:r>
            <a:r>
              <a:rPr lang="en-US" dirty="0" err="1">
                <a:hlinkClick r:id="rId3"/>
              </a:rPr>
              <a:t>Rhonwyn</a:t>
            </a:r>
            <a:r>
              <a:rPr lang="en-US" dirty="0">
                <a:hlinkClick r:id="rId3"/>
              </a:rPr>
              <a:t> Kendrick’s Story - YouTube</a:t>
            </a:r>
            <a:endParaRPr lang="en-US" dirty="0"/>
          </a:p>
          <a:p>
            <a:pPr marL="68580" lvl="1" indent="-68580">
              <a:spcBef>
                <a:spcPts val="900"/>
              </a:spcBef>
              <a:spcAft>
                <a:spcPts val="150"/>
              </a:spcAft>
              <a:buSzPct val="100000"/>
              <a:buFont typeface="Tw Cen MT" panose="020B0602020104020603" pitchFamily="34" charset="0"/>
              <a:buChar char=" "/>
            </a:pPr>
            <a:r>
              <a:rPr lang="en-US" sz="1500" dirty="0" smtClean="0">
                <a:latin typeface="Cambria" panose="02040503050406030204" pitchFamily="18" charset="0"/>
                <a:ea typeface="Cambria" panose="02040503050406030204" pitchFamily="18" charset="0"/>
              </a:rPr>
              <a:t>Getting the Blessing</a:t>
            </a:r>
          </a:p>
          <a:p>
            <a:pPr lvl="1"/>
            <a:r>
              <a:rPr lang="en-US" dirty="0">
                <a:hlinkClick r:id="rId4"/>
              </a:rPr>
              <a:t>(8) Helen Baylor and Filmmaker Cassandra Hollis Discuss "Praying Grandmother" (Film in Development) - YouTube</a:t>
            </a:r>
            <a:endParaRPr lang="en-US" dirty="0"/>
          </a:p>
        </p:txBody>
      </p:sp>
      <p:sp>
        <p:nvSpPr>
          <p:cNvPr id="16"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smtClean="0"/>
              <a:t>As grandparents, we want to ______ in very ________ ways that we live in the presence of a ________, ______ God who wants us to talk to him.</a:t>
            </a:r>
            <a:endParaRPr lang="en-US" sz="2400" dirty="0"/>
          </a:p>
        </p:txBody>
      </p:sp>
    </p:spTree>
    <p:extLst>
      <p:ext uri="{BB962C8B-B14F-4D97-AF65-F5344CB8AC3E}">
        <p14:creationId xmlns:p14="http://schemas.microsoft.com/office/powerpoint/2010/main" val="465243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86" y="220176"/>
            <a:ext cx="4456875" cy="672428"/>
          </a:xfrm>
        </p:spPr>
        <p:txBody>
          <a:bodyPr>
            <a:normAutofit fontScale="90000"/>
          </a:bodyPr>
          <a:lstStyle/>
          <a:p>
            <a:r>
              <a:rPr lang="en-US" dirty="0" smtClean="0"/>
              <a:t>Gospel grandparenting </a:t>
            </a:r>
            <a:br>
              <a:rPr lang="en-US" dirty="0" smtClean="0"/>
            </a:br>
            <a:r>
              <a:rPr lang="en-US" dirty="0" smtClean="0"/>
              <a:t>in todays culture</a:t>
            </a:r>
            <a:endParaRPr lang="en-US" dirty="0"/>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What you know to be true…Tyler Truths</a:t>
            </a:r>
          </a:p>
          <a:p>
            <a:r>
              <a:rPr lang="en-US" sz="1400" dirty="0" smtClean="0">
                <a:latin typeface="Cambria" panose="02040503050406030204" pitchFamily="18" charset="0"/>
                <a:ea typeface="Cambria" panose="02040503050406030204" pitchFamily="18" charset="0"/>
              </a:rPr>
              <a:t>Challenges for Today</a:t>
            </a:r>
          </a:p>
          <a:p>
            <a:r>
              <a:rPr lang="en-US" sz="1400" dirty="0" smtClean="0">
                <a:latin typeface="Cambria" panose="02040503050406030204" pitchFamily="18" charset="0"/>
                <a:ea typeface="Cambria" panose="02040503050406030204" pitchFamily="18" charset="0"/>
              </a:rPr>
              <a:t>- Distance, Divorce, Blended Families, other</a:t>
            </a:r>
          </a:p>
          <a:p>
            <a:r>
              <a:rPr lang="en-US" sz="1400" dirty="0" smtClean="0">
                <a:latin typeface="Cambria" panose="02040503050406030204" pitchFamily="18" charset="0"/>
                <a:ea typeface="Cambria" panose="02040503050406030204" pitchFamily="18" charset="0"/>
              </a:rPr>
              <a:t>Personal ways we’ve been challenged</a:t>
            </a:r>
          </a:p>
          <a:p>
            <a:r>
              <a:rPr lang="en-US" sz="1400" dirty="0" smtClean="0">
                <a:latin typeface="Cambria" panose="02040503050406030204" pitchFamily="18" charset="0"/>
                <a:ea typeface="Cambria" panose="02040503050406030204" pitchFamily="18" charset="0"/>
              </a:rPr>
              <a:t>A review of resources</a:t>
            </a:r>
          </a:p>
        </p:txBody>
      </p:sp>
      <p:cxnSp>
        <p:nvCxnSpPr>
          <p:cNvPr id="7" name="Straight Connector 6"/>
          <p:cNvCxnSpPr/>
          <p:nvPr/>
        </p:nvCxnSpPr>
        <p:spPr>
          <a:xfrm flipV="1">
            <a:off x="576073" y="1062845"/>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314193"/>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8</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a:t>
            </a:r>
            <a:r>
              <a:rPr lang="en-US" b="1" i="1" smtClean="0"/>
              <a:t>– Romans 15:7</a:t>
            </a:r>
            <a:endParaRPr lang="en-US" b="1" i="1" dirty="0" smtClean="0"/>
          </a:p>
          <a:p>
            <a:r>
              <a:rPr lang="en-US" sz="1600" dirty="0"/>
              <a:t>Therefore welcome one another as Christ has welcomed you, for the glory of God. </a:t>
            </a:r>
          </a:p>
          <a:p>
            <a:endParaRPr lang="en-US"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Recognize the many challenges facing families today in the raising of grandchildren, related to distance, relationships and </a:t>
            </a:r>
            <a:endParaRPr lang="en-US" sz="1300" dirty="0" smtClean="0"/>
          </a:p>
          <a:p>
            <a:r>
              <a:rPr lang="en-US" sz="1300" dirty="0"/>
              <a:t>Evaluate potential areas of reconciliation needed with a family member to heal past wounds</a:t>
            </a:r>
            <a:r>
              <a:rPr lang="en-US" sz="1300" dirty="0" smtClean="0"/>
              <a:t>.</a:t>
            </a:r>
          </a:p>
          <a:p>
            <a:r>
              <a:rPr lang="en-US" sz="1300" dirty="0"/>
              <a:t>Prepare a follow-up action to address a challenging situation within the family</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477328"/>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What are easy ways to show value? </a:t>
            </a:r>
          </a:p>
          <a:p>
            <a:pPr marL="169863" indent="-169863">
              <a:buFont typeface="Arial" panose="020B0604020202020204" pitchFamily="34" charset="0"/>
              <a:buChar char="•"/>
            </a:pPr>
            <a:r>
              <a:rPr lang="en-US" dirty="0" smtClean="0">
                <a:solidFill>
                  <a:srgbClr val="58B6C0"/>
                </a:solidFill>
              </a:rPr>
              <a:t>What are other options for us to show the love of God?</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fontScale="92500"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Reckless Faith – Beth </a:t>
            </a:r>
            <a:r>
              <a:rPr lang="en-US" dirty="0" err="1" smtClean="0"/>
              <a:t>Guckenberger</a:t>
            </a:r>
            <a:r>
              <a:rPr lang="en-US" dirty="0"/>
              <a:t> </a:t>
            </a:r>
            <a:r>
              <a:rPr lang="en-US" dirty="0" smtClean="0">
                <a:latin typeface="Cambria" panose="02040503050406030204" pitchFamily="18" charset="0"/>
                <a:ea typeface="Cambria" panose="02040503050406030204" pitchFamily="18" charset="0"/>
              </a:rPr>
              <a:t>– 3:01</a:t>
            </a:r>
          </a:p>
          <a:p>
            <a:pPr lvl="1"/>
            <a:r>
              <a:rPr lang="en-US" dirty="0">
                <a:hlinkClick r:id="rId2"/>
              </a:rPr>
              <a:t>(360) Beth </a:t>
            </a:r>
            <a:r>
              <a:rPr lang="en-US" dirty="0" err="1">
                <a:hlinkClick r:id="rId2"/>
              </a:rPr>
              <a:t>Guckenberger</a:t>
            </a:r>
            <a:r>
              <a:rPr lang="en-US" dirty="0">
                <a:hlinkClick r:id="rId2"/>
              </a:rPr>
              <a:t> - Reckless Faith (Tyler Truths) </a:t>
            </a:r>
            <a:r>
              <a:rPr lang="en-US" dirty="0" smtClean="0">
                <a:hlinkClick r:id="rId2"/>
              </a:rPr>
              <a:t>– YouTube</a:t>
            </a:r>
            <a:endParaRPr lang="en-US" dirty="0" smtClean="0"/>
          </a:p>
          <a:p>
            <a:pPr marL="96012" lvl="1" indent="0">
              <a:buNone/>
            </a:pPr>
            <a:r>
              <a:rPr lang="en-US" sz="1500" dirty="0" smtClean="0">
                <a:latin typeface="Cambria" panose="02040503050406030204" pitchFamily="18" charset="0"/>
                <a:ea typeface="Cambria" panose="02040503050406030204" pitchFamily="18" charset="0"/>
              </a:rPr>
              <a:t>Loving Children – 0:00 – 4:19</a:t>
            </a:r>
          </a:p>
          <a:p>
            <a:pPr lvl="1"/>
            <a:r>
              <a:rPr lang="en-US" dirty="0" smtClean="0">
                <a:hlinkClick r:id="rId3"/>
              </a:rPr>
              <a:t>Loving Children</a:t>
            </a:r>
            <a:r>
              <a:rPr lang="en-US" dirty="0" smtClean="0"/>
              <a:t> </a:t>
            </a:r>
          </a:p>
          <a:p>
            <a:r>
              <a:rPr lang="en-US" dirty="0" smtClean="0">
                <a:latin typeface="Cambria" panose="02040503050406030204" pitchFamily="18" charset="0"/>
                <a:ea typeface="Cambria" panose="02040503050406030204" pitchFamily="18" charset="0"/>
              </a:rPr>
              <a:t>Bearing a Torch – Tim &amp; Darcy </a:t>
            </a:r>
            <a:r>
              <a:rPr lang="en-US" dirty="0" err="1" smtClean="0">
                <a:latin typeface="Cambria" panose="02040503050406030204" pitchFamily="18" charset="0"/>
                <a:ea typeface="Cambria" panose="02040503050406030204" pitchFamily="18" charset="0"/>
              </a:rPr>
              <a:t>Kimmell</a:t>
            </a:r>
            <a:endParaRPr lang="en-US" dirty="0" smtClean="0">
              <a:latin typeface="Cambria" panose="02040503050406030204" pitchFamily="18" charset="0"/>
              <a:ea typeface="Cambria" panose="02040503050406030204" pitchFamily="18" charset="0"/>
            </a:endParaRPr>
          </a:p>
          <a:p>
            <a:pPr lvl="1"/>
            <a:r>
              <a:rPr lang="en-US" dirty="0" err="1" smtClean="0">
                <a:hlinkClick r:id="rId4"/>
              </a:rPr>
              <a:t>RightNow</a:t>
            </a:r>
            <a:r>
              <a:rPr lang="en-US" dirty="0" smtClean="0">
                <a:hlinkClick r:id="rId4"/>
              </a:rPr>
              <a:t> Media :: Streaming Video Bible Study : Grace Based Grandparenting : Discovering the Secrets to Heart Connection : Tim Kimmel : Grace Based Families</a:t>
            </a:r>
            <a:endParaRPr lang="en-US" sz="1500" dirty="0" smtClean="0">
              <a:latin typeface="Cambria" panose="02040503050406030204" pitchFamily="18" charset="0"/>
              <a:ea typeface="Cambria" panose="02040503050406030204" pitchFamily="18" charset="0"/>
            </a:endParaRPr>
          </a:p>
          <a:p>
            <a:pPr marL="96012" lvl="1" indent="0">
              <a:buNone/>
            </a:pPr>
            <a:endParaRPr lang="en-US" dirty="0"/>
          </a:p>
          <a:p>
            <a:pPr lvl="1"/>
            <a:endParaRPr lang="en-US" dirty="0"/>
          </a:p>
          <a:p>
            <a:endParaRPr lang="en-US" dirty="0">
              <a:latin typeface="Cambria" panose="02040503050406030204" pitchFamily="18" charset="0"/>
              <a:ea typeface="Cambria" panose="02040503050406030204" pitchFamily="18" charset="0"/>
            </a:endParaRPr>
          </a:p>
        </p:txBody>
      </p:sp>
      <p:sp>
        <p:nvSpPr>
          <p:cNvPr id="16" name="Content Placeholder 2"/>
          <p:cNvSpPr txBox="1">
            <a:spLocks/>
          </p:cNvSpPr>
          <p:nvPr/>
        </p:nvSpPr>
        <p:spPr>
          <a:xfrm>
            <a:off x="707922" y="942383"/>
            <a:ext cx="6009968" cy="1161962"/>
          </a:xfrm>
          <a:prstGeom prst="rect">
            <a:avLst/>
          </a:prstGeom>
          <a:solidFill>
            <a:schemeClr val="accent6">
              <a:lumMod val="20000"/>
              <a:lumOff val="80000"/>
            </a:schemeClr>
          </a:solidFill>
        </p:spPr>
        <p:txBody>
          <a:bodyPr vert="horz" lIns="45720" tIns="45720" rIns="45720" bIns="45720" rtlCol="0" anchor="ctr">
            <a:normAutofit fontScale="925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pPr marL="111125" indent="-111125"/>
            <a:r>
              <a:rPr lang="en-US" sz="2400" dirty="0"/>
              <a:t>Gospel empowered, Christ-reflected grandparents can take the initiative to </a:t>
            </a:r>
            <a:r>
              <a:rPr lang="en-US" sz="2400" dirty="0" smtClean="0"/>
              <a:t>______ </a:t>
            </a:r>
            <a:r>
              <a:rPr lang="en-US" sz="2400" dirty="0"/>
              <a:t>a close relationship over </a:t>
            </a:r>
            <a:r>
              <a:rPr lang="en-US" sz="2400" dirty="0" smtClean="0"/>
              <a:t>____  ________and ______ circumstances.</a:t>
            </a:r>
            <a:endParaRPr lang="en-US" sz="2400" dirty="0"/>
          </a:p>
        </p:txBody>
      </p:sp>
    </p:spTree>
    <p:extLst>
      <p:ext uri="{BB962C8B-B14F-4D97-AF65-F5344CB8AC3E}">
        <p14:creationId xmlns:p14="http://schemas.microsoft.com/office/powerpoint/2010/main" val="221989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86" y="220176"/>
            <a:ext cx="6554774" cy="672428"/>
          </a:xfrm>
        </p:spPr>
        <p:txBody>
          <a:bodyPr>
            <a:normAutofit/>
          </a:bodyPr>
          <a:lstStyle/>
          <a:p>
            <a:r>
              <a:rPr lang="en-US" dirty="0" smtClean="0"/>
              <a:t>How do I leave a godly legacy?</a:t>
            </a:r>
            <a:endParaRPr lang="en-US" dirty="0"/>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Legacy Introduction</a:t>
            </a:r>
          </a:p>
          <a:p>
            <a:r>
              <a:rPr lang="en-US" sz="1400" dirty="0" smtClean="0">
                <a:latin typeface="Cambria" panose="02040503050406030204" pitchFamily="18" charset="0"/>
                <a:ea typeface="Cambria" panose="02040503050406030204" pitchFamily="18" charset="0"/>
              </a:rPr>
              <a:t>Wisdom</a:t>
            </a:r>
          </a:p>
          <a:p>
            <a:r>
              <a:rPr lang="en-US" sz="1400" dirty="0" smtClean="0">
                <a:latin typeface="Cambria" panose="02040503050406030204" pitchFamily="18" charset="0"/>
                <a:ea typeface="Cambria" panose="02040503050406030204" pitchFamily="18" charset="0"/>
              </a:rPr>
              <a:t>Titus 2 Checklists</a:t>
            </a:r>
          </a:p>
          <a:p>
            <a:r>
              <a:rPr lang="en-US" sz="1400" dirty="0" smtClean="0">
                <a:latin typeface="Cambria" panose="02040503050406030204" pitchFamily="18" charset="0"/>
                <a:ea typeface="Cambria" panose="02040503050406030204" pitchFamily="18" charset="0"/>
              </a:rPr>
              <a:t>Living Extraordinary Lives</a:t>
            </a:r>
          </a:p>
          <a:p>
            <a:r>
              <a:rPr lang="en-US" sz="1400" dirty="0" smtClean="0">
                <a:latin typeface="Cambria" panose="02040503050406030204" pitchFamily="18" charset="0"/>
                <a:ea typeface="Cambria" panose="02040503050406030204" pitchFamily="18" charset="0"/>
              </a:rPr>
              <a:t>The Power of Story</a:t>
            </a:r>
          </a:p>
          <a:p>
            <a:r>
              <a:rPr lang="en-US" sz="1400" dirty="0" smtClean="0">
                <a:latin typeface="Cambria" panose="02040503050406030204" pitchFamily="18" charset="0"/>
                <a:ea typeface="Cambria" panose="02040503050406030204" pitchFamily="18" charset="0"/>
              </a:rPr>
              <a:t>Level of Celebration</a:t>
            </a: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9</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fontScale="85000" lnSpcReduction="2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Deuteronomy 4:9</a:t>
            </a:r>
          </a:p>
          <a:p>
            <a:r>
              <a:rPr lang="en-US" sz="1600" dirty="0"/>
              <a:t>Only take care, and keep your soul diligently, lest you forget the things that your eyes have seen, and lest they depart from your heart all the days of your life. Make them known to your children and your children’s </a:t>
            </a:r>
            <a:r>
              <a:rPr lang="en-US" sz="1600" dirty="0" smtClean="0"/>
              <a:t>children.</a:t>
            </a:r>
            <a:endParaRPr lang="en-US"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Understand the character traits of Godly grandfathers and grandmothers from Titus Chapter </a:t>
            </a:r>
            <a:r>
              <a:rPr lang="en-US" sz="1300" dirty="0" smtClean="0"/>
              <a:t>2</a:t>
            </a:r>
          </a:p>
          <a:p>
            <a:r>
              <a:rPr lang="en-US" sz="1300" dirty="0"/>
              <a:t>Recognize the role that extraordinary grace plays in our ability to live extraordinary Christian </a:t>
            </a:r>
            <a:r>
              <a:rPr lang="en-US" sz="1300" dirty="0" smtClean="0"/>
              <a:t>lives</a:t>
            </a:r>
          </a:p>
          <a:p>
            <a:r>
              <a:rPr lang="en-US" sz="1300" dirty="0"/>
              <a:t>Prepare and present a message of testimony that can be shared with your children and </a:t>
            </a:r>
            <a:r>
              <a:rPr lang="en-US" sz="1300" dirty="0" smtClean="0"/>
              <a:t>grandchildren</a:t>
            </a:r>
            <a:endParaRPr lang="en-US" sz="1300" dirty="0"/>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477328"/>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When the topic of legacy is raised, who comes to mind?</a:t>
            </a:r>
          </a:p>
          <a:p>
            <a:pPr marL="169863" indent="-169863">
              <a:buFont typeface="Arial" panose="020B0604020202020204" pitchFamily="34" charset="0"/>
              <a:buChar char="•"/>
            </a:pPr>
            <a:r>
              <a:rPr lang="en-US" dirty="0" smtClean="0">
                <a:solidFill>
                  <a:srgbClr val="58B6C0"/>
                </a:solidFill>
              </a:rPr>
              <a:t>What is the value of an authentic testimony?</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fontScale="92500" lnSpcReduction="2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Leaving a Legacy - Kimmel (All)</a:t>
            </a:r>
          </a:p>
          <a:p>
            <a:pPr lvl="1"/>
            <a:r>
              <a:rPr lang="en-US" dirty="0" err="1">
                <a:hlinkClick r:id="rId2"/>
              </a:rPr>
              <a:t>RightNow</a:t>
            </a:r>
            <a:r>
              <a:rPr lang="en-US" dirty="0">
                <a:hlinkClick r:id="rId2"/>
              </a:rPr>
              <a:t> Media :: Streaming Video Bible Study : Grace Based Grandparenting : Discovering the Secrets to Heart Connection : Tim Kimmel : Grace Based </a:t>
            </a:r>
            <a:r>
              <a:rPr lang="en-US" dirty="0" smtClean="0">
                <a:hlinkClick r:id="rId2"/>
              </a:rPr>
              <a:t>Families</a:t>
            </a:r>
            <a:endParaRPr lang="en-US" dirty="0">
              <a:latin typeface="Cambria" panose="02040503050406030204" pitchFamily="18" charset="0"/>
              <a:ea typeface="Cambria" panose="02040503050406030204" pitchFamily="18" charset="0"/>
            </a:endParaRPr>
          </a:p>
          <a:p>
            <a:pPr marL="68580" lvl="1" indent="-68580">
              <a:spcBef>
                <a:spcPts val="900"/>
              </a:spcBef>
              <a:spcAft>
                <a:spcPts val="150"/>
              </a:spcAft>
              <a:buSzPct val="100000"/>
              <a:buFont typeface="Tw Cen MT" panose="020B0602020104020603" pitchFamily="34" charset="0"/>
              <a:buChar char=" "/>
            </a:pPr>
            <a:r>
              <a:rPr lang="en-US" sz="1500" dirty="0">
                <a:latin typeface="Cambria" panose="02040503050406030204" pitchFamily="18" charset="0"/>
                <a:ea typeface="Cambria" panose="02040503050406030204" pitchFamily="18" charset="0"/>
              </a:rPr>
              <a:t>Giving Your </a:t>
            </a:r>
            <a:r>
              <a:rPr lang="en-US" sz="1500" dirty="0" smtClean="0">
                <a:latin typeface="Cambria" panose="02040503050406030204" pitchFamily="18" charset="0"/>
                <a:ea typeface="Cambria" panose="02040503050406030204" pitchFamily="18" charset="0"/>
              </a:rPr>
              <a:t>Testimony</a:t>
            </a:r>
          </a:p>
          <a:p>
            <a:r>
              <a:rPr lang="en-US" dirty="0">
                <a:latin typeface="Cambria" panose="02040503050406030204" pitchFamily="18" charset="0"/>
                <a:ea typeface="Cambria" panose="02040503050406030204" pitchFamily="18" charset="0"/>
              </a:rPr>
              <a:t>Multi-generational Covenant - Dr. Tony Evans – 13:05 – 25:52</a:t>
            </a:r>
          </a:p>
          <a:p>
            <a:pPr lvl="1"/>
            <a:r>
              <a:rPr lang="en-US" dirty="0" err="1">
                <a:hlinkClick r:id="rId3"/>
              </a:rPr>
              <a:t>RightNow</a:t>
            </a:r>
            <a:r>
              <a:rPr lang="en-US" dirty="0">
                <a:hlinkClick r:id="rId3"/>
              </a:rPr>
              <a:t> Media :: Streaming Video Bible Study : Legacy Grandparenting Summit 2017 : Larry Fowler : Legacy Coalition</a:t>
            </a:r>
            <a:endParaRPr lang="en-US" dirty="0"/>
          </a:p>
          <a:p>
            <a:pPr marL="68580" lvl="1" indent="-68580">
              <a:spcBef>
                <a:spcPts val="900"/>
              </a:spcBef>
              <a:spcAft>
                <a:spcPts val="150"/>
              </a:spcAft>
              <a:buSzPct val="100000"/>
              <a:buFont typeface="Tw Cen MT" panose="020B0602020104020603" pitchFamily="34" charset="0"/>
              <a:buChar char=" "/>
            </a:pPr>
            <a:endParaRPr lang="en-US" sz="1500" dirty="0">
              <a:latin typeface="Cambria" panose="02040503050406030204" pitchFamily="18" charset="0"/>
              <a:ea typeface="Cambria" panose="02040503050406030204" pitchFamily="18" charset="0"/>
            </a:endParaRPr>
          </a:p>
        </p:txBody>
      </p:sp>
      <p:sp>
        <p:nvSpPr>
          <p:cNvPr id="16"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As grandparents, we want to leave a </a:t>
            </a:r>
            <a:r>
              <a:rPr lang="en-US" sz="2400" dirty="0" smtClean="0"/>
              <a:t>______ </a:t>
            </a:r>
            <a:r>
              <a:rPr lang="en-US" sz="2400" dirty="0"/>
              <a:t>for our grandchildren—not just </a:t>
            </a:r>
            <a:r>
              <a:rPr lang="en-US" sz="2400" dirty="0" smtClean="0"/>
              <a:t>of </a:t>
            </a:r>
            <a:r>
              <a:rPr lang="en-US" sz="2400" dirty="0"/>
              <a:t>money or things, but </a:t>
            </a:r>
            <a:r>
              <a:rPr lang="en-US" sz="2400" dirty="0" smtClean="0"/>
              <a:t>of ______, ______, </a:t>
            </a:r>
            <a:r>
              <a:rPr lang="en-US" sz="2400" dirty="0"/>
              <a:t>and </a:t>
            </a:r>
            <a:r>
              <a:rPr lang="en-US" sz="2400" dirty="0" smtClean="0"/>
              <a:t>_________ </a:t>
            </a:r>
            <a:r>
              <a:rPr lang="en-US" sz="2400" dirty="0"/>
              <a:t>on </a:t>
            </a:r>
            <a:r>
              <a:rPr lang="en-US" sz="2400" dirty="0" smtClean="0"/>
              <a:t>Jesus.</a:t>
            </a:r>
            <a:endParaRPr lang="en-US" sz="2400" dirty="0"/>
          </a:p>
        </p:txBody>
      </p:sp>
    </p:spTree>
    <p:extLst>
      <p:ext uri="{BB962C8B-B14F-4D97-AF65-F5344CB8AC3E}">
        <p14:creationId xmlns:p14="http://schemas.microsoft.com/office/powerpoint/2010/main" val="2006184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86" y="220176"/>
            <a:ext cx="6554774" cy="672428"/>
          </a:xfrm>
        </p:spPr>
        <p:txBody>
          <a:bodyPr>
            <a:normAutofit/>
          </a:bodyPr>
          <a:lstStyle/>
          <a:p>
            <a:r>
              <a:rPr lang="en-US" dirty="0" smtClean="0"/>
              <a:t>A Call to Action</a:t>
            </a:r>
            <a:endParaRPr lang="en-US" dirty="0"/>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Guest Speaker </a:t>
            </a:r>
          </a:p>
          <a:p>
            <a:r>
              <a:rPr lang="en-US" sz="1400" dirty="0" smtClean="0">
                <a:latin typeface="Cambria" panose="02040503050406030204" pitchFamily="18" charset="0"/>
                <a:ea typeface="Cambria" panose="02040503050406030204" pitchFamily="18" charset="0"/>
              </a:rPr>
              <a:t>Class Feedback</a:t>
            </a:r>
          </a:p>
          <a:p>
            <a:r>
              <a:rPr lang="en-US" sz="1400" dirty="0" smtClean="0">
                <a:latin typeface="Cambria" panose="02040503050406030204" pitchFamily="18" charset="0"/>
                <a:ea typeface="Cambria" panose="02040503050406030204" pitchFamily="18" charset="0"/>
              </a:rPr>
              <a:t>Intentional Actions</a:t>
            </a: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10</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fontScale="92500"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Psalm 128:1-2</a:t>
            </a:r>
          </a:p>
          <a:p>
            <a:r>
              <a:rPr lang="en-US" sz="1600" dirty="0"/>
              <a:t>Blessed is everyone who fears the Lord, who walks in his ways! You shall eat the fruit of the labor of your hands; you shall be blessed, and it shall be well with you.</a:t>
            </a:r>
          </a:p>
          <a:p>
            <a:endParaRPr lang="en-US"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Understand the many and varied approaches that is available to each grandparent in promoting grace based grandparenting </a:t>
            </a:r>
            <a:endParaRPr lang="en-US" sz="1300" dirty="0" smtClean="0"/>
          </a:p>
          <a:p>
            <a:r>
              <a:rPr lang="en-US" sz="1300" dirty="0"/>
              <a:t>Recognize that we need to run our race with a purpose and a set of goals that reflect a legacy beyond this generation and the </a:t>
            </a:r>
            <a:r>
              <a:rPr lang="en-US" sz="1300" dirty="0" smtClean="0"/>
              <a:t>next</a:t>
            </a:r>
          </a:p>
          <a:p>
            <a:r>
              <a:rPr lang="en-US" sz="1300" dirty="0"/>
              <a:t>Commit to at least one action to promote the role of intentional grandparent to each grandchild</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200329"/>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What insight was most helpful? </a:t>
            </a:r>
          </a:p>
          <a:p>
            <a:pPr marL="169863" indent="-169863">
              <a:buFont typeface="Arial" panose="020B0604020202020204" pitchFamily="34" charset="0"/>
              <a:buChar char="•"/>
            </a:pPr>
            <a:r>
              <a:rPr lang="en-US" dirty="0" smtClean="0">
                <a:solidFill>
                  <a:srgbClr val="58B6C0"/>
                </a:solidFill>
              </a:rPr>
              <a:t>What resources was most informative?</a:t>
            </a:r>
            <a:endParaRPr lang="en-US" dirty="0">
              <a:solidFill>
                <a:srgbClr val="58B6C0"/>
              </a:solidFill>
            </a:endParaRPr>
          </a:p>
        </p:txBody>
      </p:sp>
      <p:sp>
        <p:nvSpPr>
          <p:cNvPr id="14" name="Content Placeholder 2"/>
          <p:cNvSpPr txBox="1">
            <a:spLocks/>
          </p:cNvSpPr>
          <p:nvPr/>
        </p:nvSpPr>
        <p:spPr>
          <a:xfrm>
            <a:off x="2912807" y="4490884"/>
            <a:ext cx="3805083" cy="4513007"/>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6"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chor="ctr">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Grandparents should make </a:t>
            </a:r>
            <a:r>
              <a:rPr lang="en-US" sz="2400" dirty="0" smtClean="0"/>
              <a:t>____ </a:t>
            </a:r>
            <a:r>
              <a:rPr lang="en-US" sz="2400" dirty="0"/>
              <a:t>and take steps toward building an intentional plan to </a:t>
            </a:r>
            <a:r>
              <a:rPr lang="en-US" sz="2400" dirty="0" smtClean="0"/>
              <a:t>______ </a:t>
            </a:r>
            <a:r>
              <a:rPr lang="en-US" sz="2400" dirty="0"/>
              <a:t>grandparent with </a:t>
            </a:r>
            <a:r>
              <a:rPr lang="en-US" sz="2400" dirty="0" smtClean="0"/>
              <a:t>________.</a:t>
            </a:r>
            <a:endParaRPr lang="en-US" sz="2400" dirty="0"/>
          </a:p>
        </p:txBody>
      </p:sp>
    </p:spTree>
    <p:extLst>
      <p:ext uri="{BB962C8B-B14F-4D97-AF65-F5344CB8AC3E}">
        <p14:creationId xmlns:p14="http://schemas.microsoft.com/office/powerpoint/2010/main" val="392681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lstStyle/>
          <a:p>
            <a:r>
              <a:rPr lang="en-US" dirty="0" smtClean="0"/>
              <a:t>Grandparenting today</a:t>
            </a:r>
            <a:endParaRPr lang="en-US" dirty="0"/>
          </a:p>
        </p:txBody>
      </p:sp>
      <p:sp>
        <p:nvSpPr>
          <p:cNvPr id="3" name="Content Placeholder 2"/>
          <p:cNvSpPr>
            <a:spLocks noGrp="1"/>
          </p:cNvSpPr>
          <p:nvPr>
            <p:ph idx="1"/>
          </p:nvPr>
        </p:nvSpPr>
        <p:spPr>
          <a:xfrm>
            <a:off x="2846439" y="2342533"/>
            <a:ext cx="3764988" cy="2731637"/>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Legacy Coalition Video</a:t>
            </a:r>
          </a:p>
          <a:p>
            <a:r>
              <a:rPr lang="en-US" sz="1400" dirty="0" smtClean="0">
                <a:latin typeface="Cambria" panose="02040503050406030204" pitchFamily="18" charset="0"/>
                <a:ea typeface="Cambria" panose="02040503050406030204" pitchFamily="18" charset="0"/>
              </a:rPr>
              <a:t>Course Mission and Objective</a:t>
            </a:r>
          </a:p>
          <a:p>
            <a:r>
              <a:rPr lang="en-US" sz="1400" dirty="0" smtClean="0">
                <a:latin typeface="Cambria" panose="02040503050406030204" pitchFamily="18" charset="0"/>
                <a:ea typeface="Cambria" panose="02040503050406030204" pitchFamily="18" charset="0"/>
              </a:rPr>
              <a:t>Introductions</a:t>
            </a:r>
          </a:p>
          <a:p>
            <a:r>
              <a:rPr lang="en-US" sz="1400" dirty="0" smtClean="0">
                <a:latin typeface="Cambria" panose="02040503050406030204" pitchFamily="18" charset="0"/>
                <a:ea typeface="Cambria" panose="02040503050406030204" pitchFamily="18" charset="0"/>
              </a:rPr>
              <a:t>Biblical Basis</a:t>
            </a:r>
          </a:p>
          <a:p>
            <a:r>
              <a:rPr lang="en-US" sz="1400" dirty="0" smtClean="0">
                <a:latin typeface="Cambria" panose="02040503050406030204" pitchFamily="18" charset="0"/>
                <a:ea typeface="Cambria" panose="02040503050406030204" pitchFamily="18" charset="0"/>
              </a:rPr>
              <a:t>Statistics and Demographics</a:t>
            </a:r>
          </a:p>
          <a:p>
            <a:r>
              <a:rPr lang="en-US" sz="1400" dirty="0" smtClean="0">
                <a:latin typeface="Cambria" panose="02040503050406030204" pitchFamily="18" charset="0"/>
                <a:ea typeface="Cambria" panose="02040503050406030204" pitchFamily="18" charset="0"/>
              </a:rPr>
              <a:t>Expectations for the Class</a:t>
            </a:r>
          </a:p>
          <a:p>
            <a:r>
              <a:rPr lang="en-US" sz="1400" dirty="0">
                <a:latin typeface="Cambria" panose="02040503050406030204" pitchFamily="18" charset="0"/>
                <a:ea typeface="Cambria" panose="02040503050406030204" pitchFamily="18" charset="0"/>
              </a:rPr>
              <a:t>What is one intentional action or follow-up?</a:t>
            </a:r>
          </a:p>
          <a:p>
            <a:endParaRPr lang="en-US" sz="1400" dirty="0">
              <a:latin typeface="Cambria" panose="02040503050406030204" pitchFamily="18" charset="0"/>
              <a:ea typeface="Cambria" panose="02040503050406030204" pitchFamily="18" charset="0"/>
            </a:endParaRPr>
          </a:p>
        </p:txBody>
      </p:sp>
      <p:sp>
        <p:nvSpPr>
          <p:cNvPr id="4"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Grandparent's today must </a:t>
            </a:r>
            <a:r>
              <a:rPr lang="en-US" sz="2400" u="sng" dirty="0" smtClean="0"/>
              <a:t>_________</a:t>
            </a:r>
            <a:r>
              <a:rPr lang="en-US" sz="2400" dirty="0" smtClean="0"/>
              <a:t> </a:t>
            </a:r>
            <a:r>
              <a:rPr lang="en-US" sz="2400" dirty="0"/>
              <a:t>the culture and have an </a:t>
            </a:r>
            <a:r>
              <a:rPr lang="en-US" sz="2400" u="sng" dirty="0" smtClean="0"/>
              <a:t>__________</a:t>
            </a:r>
            <a:r>
              <a:rPr lang="en-US" sz="2400" dirty="0" smtClean="0"/>
              <a:t> </a:t>
            </a:r>
            <a:r>
              <a:rPr lang="en-US" sz="2400" dirty="0"/>
              <a:t>strategy for </a:t>
            </a:r>
            <a:r>
              <a:rPr lang="en-US" sz="2400" u="sng" dirty="0" smtClean="0"/>
              <a:t>________</a:t>
            </a:r>
            <a:r>
              <a:rPr lang="en-US" sz="2400" dirty="0" smtClean="0"/>
              <a:t> </a:t>
            </a:r>
            <a:r>
              <a:rPr lang="en-US" sz="2400" dirty="0"/>
              <a:t>discipleship and transmitting the gospel.</a:t>
            </a:r>
          </a:p>
        </p:txBody>
      </p:sp>
      <p:cxnSp>
        <p:nvCxnSpPr>
          <p:cNvPr id="7" name="Straight Connector 6"/>
          <p:cNvCxnSpPr/>
          <p:nvPr/>
        </p:nvCxnSpPr>
        <p:spPr>
          <a:xfrm flipV="1">
            <a:off x="576073" y="914399"/>
            <a:ext cx="0" cy="1219200"/>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35758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1</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fontScale="92500" lnSpcReduction="2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a:t>
            </a:r>
            <a:r>
              <a:rPr lang="en-US" b="1" i="1" dirty="0" err="1" smtClean="0"/>
              <a:t>Deut</a:t>
            </a:r>
            <a:r>
              <a:rPr lang="en-US" b="1" i="1" dirty="0" smtClean="0"/>
              <a:t> 4:9</a:t>
            </a:r>
          </a:p>
          <a:p>
            <a:r>
              <a:rPr lang="en-US" dirty="0" smtClean="0"/>
              <a:t>Only </a:t>
            </a:r>
            <a:r>
              <a:rPr lang="en-US" dirty="0"/>
              <a:t>take care, and keep your soul diligently, lest you forget the things that your eyes have seen, and lest they depart from your heart all the days of your life. Make them known to your children and your children’s </a:t>
            </a:r>
            <a:r>
              <a:rPr lang="en-US" dirty="0" smtClean="0"/>
              <a:t>children.</a:t>
            </a:r>
            <a:endParaRPr lang="en-US"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Appreciate the current status of grandparenting in the United </a:t>
            </a:r>
            <a:r>
              <a:rPr lang="en-US" sz="1300" dirty="0" smtClean="0"/>
              <a:t>States</a:t>
            </a:r>
          </a:p>
          <a:p>
            <a:r>
              <a:rPr lang="en-US" sz="1300" dirty="0"/>
              <a:t>Recognize </a:t>
            </a:r>
            <a:r>
              <a:rPr lang="en-US" sz="1300" dirty="0" smtClean="0"/>
              <a:t>good, </a:t>
            </a:r>
            <a:r>
              <a:rPr lang="en-US" sz="1300" dirty="0"/>
              <a:t>neutral and bad characteristics of </a:t>
            </a:r>
            <a:r>
              <a:rPr lang="en-US" sz="1300" dirty="0" smtClean="0"/>
              <a:t>grandparenting today</a:t>
            </a:r>
          </a:p>
          <a:p>
            <a:r>
              <a:rPr lang="en-US" sz="1300" dirty="0" smtClean="0"/>
              <a:t>Identify </a:t>
            </a:r>
            <a:r>
              <a:rPr lang="en-US" sz="1300" dirty="0"/>
              <a:t>the varied and challenging situations facing many of the families that are part of the course offering that might be similar or different from your own</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200329"/>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What is your best grandparent memory?</a:t>
            </a:r>
          </a:p>
          <a:p>
            <a:pPr marL="169863" indent="-169863">
              <a:buFont typeface="Arial" panose="020B0604020202020204" pitchFamily="34" charset="0"/>
              <a:buChar char="•"/>
            </a:pPr>
            <a:r>
              <a:rPr lang="en-US" dirty="0" smtClean="0">
                <a:solidFill>
                  <a:srgbClr val="58B6C0"/>
                </a:solidFill>
              </a:rPr>
              <a:t>What is the slope of your line?</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a:p>
            <a:r>
              <a:rPr lang="en-US" b="1" i="1" dirty="0" smtClean="0"/>
              <a:t>+ something to add…</a:t>
            </a:r>
          </a:p>
          <a:p>
            <a:r>
              <a:rPr lang="en-US" b="1" i="1" dirty="0" smtClean="0"/>
              <a:t>- something to take away or reduce…</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Grandparenting with Grace by Larry McCall</a:t>
            </a:r>
          </a:p>
          <a:p>
            <a:r>
              <a:rPr lang="en-US" dirty="0" smtClean="0">
                <a:latin typeface="Cambria" panose="02040503050406030204" pitchFamily="18" charset="0"/>
                <a:ea typeface="Cambria" panose="02040503050406030204" pitchFamily="18" charset="0"/>
              </a:rPr>
              <a:t>Legacy Coalition Video </a:t>
            </a:r>
          </a:p>
          <a:p>
            <a:pPr lvl="1"/>
            <a:r>
              <a:rPr lang="en-US" dirty="0">
                <a:hlinkClick r:id="rId2"/>
              </a:rPr>
              <a:t>(301) Legacy Coalition Mission 1 </a:t>
            </a:r>
            <a:r>
              <a:rPr lang="en-US" dirty="0" smtClean="0">
                <a:hlinkClick r:id="rId2"/>
              </a:rPr>
              <a:t>– YouTube</a:t>
            </a:r>
            <a:endParaRPr lang="en-US" dirty="0" smtClean="0"/>
          </a:p>
          <a:p>
            <a:r>
              <a:rPr lang="en-US" dirty="0" smtClean="0">
                <a:latin typeface="Cambria" panose="02040503050406030204" pitchFamily="18" charset="0"/>
                <a:ea typeface="Cambria" panose="02040503050406030204" pitchFamily="18" charset="0"/>
              </a:rPr>
              <a:t>Course Introduction Video</a:t>
            </a:r>
          </a:p>
          <a:p>
            <a:pPr lvl="1"/>
            <a:r>
              <a:rPr lang="en-US" dirty="0">
                <a:hlinkClick r:id="rId3"/>
              </a:rPr>
              <a:t>Weekly Lessons - hagiazo.net</a:t>
            </a:r>
            <a:r>
              <a:rPr lang="en-US" dirty="0"/>
              <a:t> </a:t>
            </a:r>
          </a:p>
          <a:p>
            <a:endParaRPr lang="en-US" dirty="0" smtClean="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0125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lstStyle/>
          <a:p>
            <a:r>
              <a:rPr lang="en-US" dirty="0" smtClean="0"/>
              <a:t>Grandparenting Today</a:t>
            </a:r>
            <a:endParaRPr lang="en-US" dirty="0"/>
          </a:p>
        </p:txBody>
      </p:sp>
      <p:sp>
        <p:nvSpPr>
          <p:cNvPr id="4"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Grandparent's today must </a:t>
            </a:r>
            <a:r>
              <a:rPr lang="en-US" sz="2400" u="sng" dirty="0"/>
              <a:t>understand</a:t>
            </a:r>
            <a:r>
              <a:rPr lang="en-US" sz="2400" dirty="0"/>
              <a:t> the culture and have an </a:t>
            </a:r>
            <a:r>
              <a:rPr lang="en-US" sz="2400" u="sng" dirty="0"/>
              <a:t>engagement</a:t>
            </a:r>
            <a:r>
              <a:rPr lang="en-US" sz="2400" dirty="0"/>
              <a:t> strategy for </a:t>
            </a:r>
            <a:r>
              <a:rPr lang="en-US" sz="2400" u="sng" dirty="0"/>
              <a:t>intentional</a:t>
            </a:r>
            <a:r>
              <a:rPr lang="en-US" sz="2400" dirty="0"/>
              <a:t> discipleship and transmitting the gospel.</a:t>
            </a: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1</a:t>
            </a:r>
            <a:endParaRPr lang="en-US" dirty="0"/>
          </a:p>
        </p:txBody>
      </p:sp>
      <p:sp>
        <p:nvSpPr>
          <p:cNvPr id="5" name="Content Placeholder 4"/>
          <p:cNvSpPr>
            <a:spLocks noGrp="1"/>
          </p:cNvSpPr>
          <p:nvPr>
            <p:ph idx="1"/>
          </p:nvPr>
        </p:nvSpPr>
        <p:spPr>
          <a:xfrm>
            <a:off x="3534654" y="2406156"/>
            <a:ext cx="3183235" cy="6737844"/>
          </a:xfrm>
        </p:spPr>
        <p:txBody>
          <a:bodyPr>
            <a:noAutofit/>
          </a:bodyPr>
          <a:lstStyle/>
          <a:p>
            <a:r>
              <a:rPr lang="en-US" dirty="0" smtClean="0"/>
              <a:t>Participants </a:t>
            </a:r>
          </a:p>
          <a:p>
            <a:r>
              <a:rPr lang="en-US" dirty="0" smtClean="0"/>
              <a:t>- Name:  </a:t>
            </a:r>
          </a:p>
          <a:p>
            <a:pPr lvl="1"/>
            <a:r>
              <a:rPr lang="en-US" dirty="0" smtClean="0"/>
              <a:t>Background:</a:t>
            </a:r>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a:p>
            <a:r>
              <a:rPr lang="en-US" dirty="0"/>
              <a:t>- Name:  </a:t>
            </a:r>
          </a:p>
          <a:p>
            <a:pPr lvl="1"/>
            <a:r>
              <a:rPr lang="en-US" dirty="0" smtClean="0"/>
              <a:t>Background:</a:t>
            </a:r>
            <a:endParaRPr lang="en-US" dirty="0"/>
          </a:p>
        </p:txBody>
      </p:sp>
      <p:sp>
        <p:nvSpPr>
          <p:cNvPr id="15" name="Content Placeholder 4"/>
          <p:cNvSpPr txBox="1">
            <a:spLocks/>
          </p:cNvSpPr>
          <p:nvPr/>
        </p:nvSpPr>
        <p:spPr>
          <a:xfrm>
            <a:off x="303227" y="2406156"/>
            <a:ext cx="2122884" cy="5167141"/>
          </a:xfrm>
          <a:prstGeom prst="rect">
            <a:avLst/>
          </a:prstGeom>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dirty="0" smtClean="0"/>
              <a:t>Participants </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a:p>
            <a:r>
              <a:rPr lang="en-US" dirty="0" smtClean="0"/>
              <a:t>- Name:  </a:t>
            </a:r>
          </a:p>
          <a:p>
            <a:pPr lvl="1"/>
            <a:r>
              <a:rPr lang="en-US" dirty="0" smtClean="0"/>
              <a:t>Background:</a:t>
            </a:r>
          </a:p>
        </p:txBody>
      </p:sp>
    </p:spTree>
    <p:extLst>
      <p:ext uri="{BB962C8B-B14F-4D97-AF65-F5344CB8AC3E}">
        <p14:creationId xmlns:p14="http://schemas.microsoft.com/office/powerpoint/2010/main" val="2432034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3226" y="241971"/>
            <a:ext cx="5467541" cy="672428"/>
          </a:xfrm>
        </p:spPr>
        <p:txBody>
          <a:bodyPr/>
          <a:lstStyle/>
          <a:p>
            <a:r>
              <a:rPr lang="en-US" dirty="0" smtClean="0"/>
              <a:t>Key Course Resources</a:t>
            </a:r>
            <a:endParaRPr lang="en-US" dirty="0"/>
          </a:p>
        </p:txBody>
      </p:sp>
      <p:sp>
        <p:nvSpPr>
          <p:cNvPr id="5" name="TextBox 4"/>
          <p:cNvSpPr txBox="1"/>
          <p:nvPr/>
        </p:nvSpPr>
        <p:spPr>
          <a:xfrm>
            <a:off x="523874" y="1057275"/>
            <a:ext cx="6086475" cy="7386638"/>
          </a:xfrm>
          <a:prstGeom prst="rect">
            <a:avLst/>
          </a:prstGeom>
          <a:noFill/>
        </p:spPr>
        <p:txBody>
          <a:bodyPr wrap="square" rtlCol="0">
            <a:spAutoFit/>
          </a:bodyPr>
          <a:lstStyle/>
          <a:p>
            <a:r>
              <a:rPr lang="en-US" sz="2400" b="1" cap="small" dirty="0" smtClean="0"/>
              <a:t>Primary Text</a:t>
            </a:r>
          </a:p>
          <a:p>
            <a:pPr marL="285750" indent="-285750"/>
            <a:r>
              <a:rPr lang="en-US" b="1" dirty="0"/>
              <a:t>Grandparenting with Grace: Living the Gospel with the Next Generation </a:t>
            </a:r>
            <a:r>
              <a:rPr lang="en-US" dirty="0"/>
              <a:t>by Larry McCall</a:t>
            </a:r>
          </a:p>
          <a:p>
            <a:endParaRPr lang="en-US" dirty="0"/>
          </a:p>
          <a:p>
            <a:r>
              <a:rPr lang="en-US" sz="2400" b="1" cap="small" dirty="0" smtClean="0"/>
              <a:t>Other Source Books</a:t>
            </a:r>
            <a:endParaRPr lang="en-US" sz="2400" b="1" cap="small" dirty="0"/>
          </a:p>
          <a:p>
            <a:pPr marL="285750" indent="-285750"/>
            <a:r>
              <a:rPr lang="en-US" b="1" dirty="0"/>
              <a:t>Courageous </a:t>
            </a:r>
            <a:r>
              <a:rPr lang="en-US" b="1" dirty="0" smtClean="0"/>
              <a:t>Grandparenting </a:t>
            </a:r>
            <a:r>
              <a:rPr lang="en-US" dirty="0" smtClean="0"/>
              <a:t>by </a:t>
            </a:r>
            <a:r>
              <a:rPr lang="en-US" dirty="0" err="1" smtClean="0"/>
              <a:t>Cavin</a:t>
            </a:r>
            <a:r>
              <a:rPr lang="en-US" dirty="0" smtClean="0"/>
              <a:t> Harper</a:t>
            </a:r>
          </a:p>
          <a:p>
            <a:pPr marL="285750" indent="-285750"/>
            <a:r>
              <a:rPr lang="en-US" b="1" dirty="0" smtClean="0"/>
              <a:t>Extreme Grandparenting </a:t>
            </a:r>
            <a:r>
              <a:rPr lang="en-US" dirty="0" smtClean="0"/>
              <a:t>by Tim &amp; Darcy Kimmel</a:t>
            </a:r>
          </a:p>
          <a:p>
            <a:pPr marL="285750" indent="-285750"/>
            <a:r>
              <a:rPr lang="en-US" b="1" dirty="0" smtClean="0"/>
              <a:t>A Guide to Great Grandparenting </a:t>
            </a:r>
            <a:r>
              <a:rPr lang="en-US" dirty="0" smtClean="0"/>
              <a:t>by Paul &amp; Diana Miller</a:t>
            </a:r>
          </a:p>
          <a:p>
            <a:pPr marL="285750" indent="-285750"/>
            <a:r>
              <a:rPr lang="en-US" b="1" dirty="0" smtClean="0"/>
              <a:t>Overcoming Grandparenting Barriers </a:t>
            </a:r>
            <a:r>
              <a:rPr lang="en-US" dirty="0" smtClean="0"/>
              <a:t>by Larry Fowler &amp; Josh Mulvihill</a:t>
            </a:r>
          </a:p>
          <a:p>
            <a:r>
              <a:rPr lang="en-US" b="1" dirty="0" smtClean="0"/>
              <a:t>Equipping Grandparents </a:t>
            </a:r>
            <a:r>
              <a:rPr lang="en-US" dirty="0" smtClean="0"/>
              <a:t>by Josh Mulvihill</a:t>
            </a:r>
          </a:p>
          <a:p>
            <a:r>
              <a:rPr lang="en-US" b="1" dirty="0" smtClean="0"/>
              <a:t>Biblical Grandparenting </a:t>
            </a:r>
            <a:r>
              <a:rPr lang="en-US" dirty="0" smtClean="0"/>
              <a:t>by Josh Mulvihill</a:t>
            </a:r>
          </a:p>
          <a:p>
            <a:endParaRPr lang="en-US" dirty="0"/>
          </a:p>
          <a:p>
            <a:r>
              <a:rPr lang="en-US" sz="2400" b="1" cap="small" dirty="0"/>
              <a:t>Websites</a:t>
            </a:r>
          </a:p>
          <a:p>
            <a:r>
              <a:rPr lang="en-US" dirty="0" err="1" smtClean="0">
                <a:hlinkClick r:id="rId2"/>
              </a:rPr>
              <a:t>RightNow</a:t>
            </a:r>
            <a:r>
              <a:rPr lang="en-US" dirty="0" smtClean="0">
                <a:hlinkClick r:id="rId2"/>
              </a:rPr>
              <a:t> Media:  Sponsored Account Available from Immanuel </a:t>
            </a:r>
            <a:r>
              <a:rPr lang="en-US" dirty="0" smtClean="0"/>
              <a:t> </a:t>
            </a:r>
          </a:p>
          <a:p>
            <a:r>
              <a:rPr lang="en-US" dirty="0">
                <a:hlinkClick r:id="rId3"/>
              </a:rPr>
              <a:t>Learn the Bible for Free Online | </a:t>
            </a:r>
            <a:r>
              <a:rPr lang="en-US" dirty="0" err="1">
                <a:hlinkClick r:id="rId3"/>
              </a:rPr>
              <a:t>BibleProject</a:t>
            </a:r>
            <a:r>
              <a:rPr lang="en-US" dirty="0" smtClean="0">
                <a:hlinkClick r:id="rId3"/>
              </a:rPr>
              <a:t>™</a:t>
            </a:r>
            <a:endParaRPr lang="en-US" dirty="0" smtClean="0"/>
          </a:p>
          <a:p>
            <a:r>
              <a:rPr lang="en-US" dirty="0" smtClean="0">
                <a:hlinkClick r:id="rId4"/>
              </a:rPr>
              <a:t>Focus on the Family</a:t>
            </a:r>
            <a:endParaRPr lang="en-US" dirty="0" smtClean="0"/>
          </a:p>
          <a:p>
            <a:endParaRPr lang="en-US" dirty="0" smtClean="0"/>
          </a:p>
          <a:p>
            <a:r>
              <a:rPr lang="en-US" sz="2400" b="1" cap="small" dirty="0"/>
              <a:t>Summary of Resources </a:t>
            </a:r>
          </a:p>
          <a:p>
            <a:r>
              <a:rPr lang="en-US" dirty="0">
                <a:hlinkClick r:id="rId5"/>
              </a:rPr>
              <a:t>Apologetic Resources - </a:t>
            </a:r>
            <a:r>
              <a:rPr lang="en-US" dirty="0" smtClean="0">
                <a:hlinkClick r:id="rId5"/>
              </a:rPr>
              <a:t>hagiazo.net</a:t>
            </a:r>
            <a:endParaRPr lang="en-US" dirty="0" smtClean="0"/>
          </a:p>
          <a:p>
            <a:r>
              <a:rPr lang="en-US" dirty="0">
                <a:hlinkClick r:id="rId6"/>
              </a:rPr>
              <a:t>Biblical Resources - </a:t>
            </a:r>
            <a:r>
              <a:rPr lang="en-US" dirty="0" smtClean="0">
                <a:hlinkClick r:id="rId6"/>
              </a:rPr>
              <a:t>hagiazo.net</a:t>
            </a:r>
            <a:endParaRPr lang="en-US" dirty="0" smtClean="0"/>
          </a:p>
          <a:p>
            <a:r>
              <a:rPr lang="en-US" dirty="0">
                <a:hlinkClick r:id="rId7"/>
              </a:rPr>
              <a:t>Grandparenting with Grace Fall 22 - hagiazo.net</a:t>
            </a:r>
            <a:endParaRPr lang="en-US" dirty="0" smtClean="0"/>
          </a:p>
          <a:p>
            <a:endParaRPr lang="en-US" dirty="0" smtClean="0"/>
          </a:p>
          <a:p>
            <a:endParaRPr lang="en-US" dirty="0"/>
          </a:p>
        </p:txBody>
      </p:sp>
    </p:spTree>
    <p:extLst>
      <p:ext uri="{BB962C8B-B14F-4D97-AF65-F5344CB8AC3E}">
        <p14:creationId xmlns:p14="http://schemas.microsoft.com/office/powerpoint/2010/main" val="265972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357231"/>
            <a:ext cx="5467541" cy="672428"/>
          </a:xfrm>
        </p:spPr>
        <p:txBody>
          <a:bodyPr>
            <a:normAutofit fontScale="90000"/>
          </a:bodyPr>
          <a:lstStyle/>
          <a:p>
            <a:r>
              <a:rPr lang="en-US" dirty="0"/>
              <a:t>Articulating and Teaching a Christian Worldview</a:t>
            </a:r>
          </a:p>
        </p:txBody>
      </p:sp>
      <p:sp>
        <p:nvSpPr>
          <p:cNvPr id="3" name="Content Placeholder 2"/>
          <p:cNvSpPr>
            <a:spLocks noGrp="1"/>
          </p:cNvSpPr>
          <p:nvPr>
            <p:ph idx="1"/>
          </p:nvPr>
        </p:nvSpPr>
        <p:spPr>
          <a:xfrm>
            <a:off x="2846439" y="2655887"/>
            <a:ext cx="3764988" cy="2148351"/>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Provide 5 descriptions of the item?</a:t>
            </a:r>
          </a:p>
          <a:p>
            <a:r>
              <a:rPr lang="en-US" sz="1400" dirty="0" smtClean="0">
                <a:latin typeface="Cambria" panose="02040503050406030204" pitchFamily="18" charset="0"/>
                <a:ea typeface="Cambria" panose="02040503050406030204" pitchFamily="18" charset="0"/>
              </a:rPr>
              <a:t>What is a Worldview?</a:t>
            </a:r>
          </a:p>
          <a:p>
            <a:r>
              <a:rPr lang="en-US" sz="1400" dirty="0" smtClean="0">
                <a:latin typeface="Cambria" panose="02040503050406030204" pitchFamily="18" charset="0"/>
                <a:ea typeface="Cambria" panose="02040503050406030204" pitchFamily="18" charset="0"/>
              </a:rPr>
              <a:t>Jeff Allen’s Testimony</a:t>
            </a:r>
          </a:p>
          <a:p>
            <a:r>
              <a:rPr lang="en-US" sz="1400" dirty="0" smtClean="0">
                <a:latin typeface="Cambria" panose="02040503050406030204" pitchFamily="18" charset="0"/>
                <a:ea typeface="Cambria" panose="02040503050406030204" pitchFamily="18" charset="0"/>
              </a:rPr>
              <a:t>Ranges of Worldview Material</a:t>
            </a:r>
          </a:p>
          <a:p>
            <a:r>
              <a:rPr lang="en-US" sz="1400" dirty="0" smtClean="0">
                <a:latin typeface="Cambria" panose="02040503050406030204" pitchFamily="18" charset="0"/>
                <a:ea typeface="Cambria" panose="02040503050406030204" pitchFamily="18" charset="0"/>
              </a:rPr>
              <a:t>Age Appropriate Resources</a:t>
            </a:r>
          </a:p>
          <a:p>
            <a:endParaRPr lang="en-US" sz="1400" dirty="0" smtClean="0">
              <a:latin typeface="Cambria" panose="02040503050406030204" pitchFamily="18" charset="0"/>
              <a:ea typeface="Cambria" panose="02040503050406030204" pitchFamily="18" charset="0"/>
            </a:endParaRPr>
          </a:p>
          <a:p>
            <a:endParaRPr lang="en-US" sz="1400" dirty="0" smtClean="0">
              <a:latin typeface="Cambria" panose="02040503050406030204" pitchFamily="18" charset="0"/>
              <a:ea typeface="Cambria" panose="02040503050406030204" pitchFamily="18" charset="0"/>
            </a:endParaRPr>
          </a:p>
        </p:txBody>
      </p:sp>
      <p:sp>
        <p:nvSpPr>
          <p:cNvPr id="4" name="Content Placeholder 2"/>
          <p:cNvSpPr txBox="1">
            <a:spLocks/>
          </p:cNvSpPr>
          <p:nvPr/>
        </p:nvSpPr>
        <p:spPr>
          <a:xfrm>
            <a:off x="707922" y="1113915"/>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Worldviews reflect </a:t>
            </a:r>
            <a:r>
              <a:rPr lang="en-US" sz="2400" dirty="0" smtClean="0"/>
              <a:t>______ </a:t>
            </a:r>
            <a:r>
              <a:rPr lang="en-US" sz="2400" dirty="0"/>
              <a:t>values that impact decisions and behavior. Grandparents should be able to </a:t>
            </a:r>
            <a:r>
              <a:rPr lang="en-US" sz="2400" dirty="0" smtClean="0"/>
              <a:t>______, ______and </a:t>
            </a:r>
            <a:r>
              <a:rPr lang="en-US" sz="2400" u="sng" dirty="0" smtClean="0"/>
              <a:t>           </a:t>
            </a:r>
            <a:r>
              <a:rPr lang="en-US" sz="2400" dirty="0" smtClean="0"/>
              <a:t>their </a:t>
            </a:r>
            <a:r>
              <a:rPr lang="en-US" sz="2400" dirty="0"/>
              <a:t>worldview.</a:t>
            </a:r>
          </a:p>
        </p:txBody>
      </p:sp>
      <p:cxnSp>
        <p:nvCxnSpPr>
          <p:cNvPr id="7" name="Straight Connector 6"/>
          <p:cNvCxnSpPr/>
          <p:nvPr/>
        </p:nvCxnSpPr>
        <p:spPr>
          <a:xfrm flipV="1">
            <a:off x="576073" y="1229443"/>
            <a:ext cx="0" cy="1219200"/>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672624"/>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2</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Proverbs 23:7</a:t>
            </a:r>
          </a:p>
          <a:p>
            <a:r>
              <a:rPr lang="en-US" sz="2000" dirty="0" smtClean="0"/>
              <a:t>For </a:t>
            </a:r>
            <a:r>
              <a:rPr lang="en-US" sz="2000" dirty="0"/>
              <a:t>as he thinks within himself, so he is. </a:t>
            </a:r>
            <a:r>
              <a:rPr lang="en-US" sz="2000" dirty="0" smtClean="0"/>
              <a:t>(NASB)</a:t>
            </a:r>
            <a:endParaRPr lang="en-US" sz="2000"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pPr fontAlgn="t"/>
            <a:r>
              <a:rPr lang="en-US" sz="1300" dirty="0" smtClean="0"/>
              <a:t>Understand </a:t>
            </a:r>
            <a:r>
              <a:rPr lang="en-US" sz="1300" dirty="0"/>
              <a:t>the definition of a worldview and the major worldviews prevalent today. </a:t>
            </a:r>
            <a:endParaRPr lang="en-US" sz="1300" dirty="0" smtClean="0"/>
          </a:p>
          <a:p>
            <a:pPr fontAlgn="t"/>
            <a:r>
              <a:rPr lang="en-US" sz="1300" dirty="0" smtClean="0"/>
              <a:t>Understand </a:t>
            </a:r>
            <a:r>
              <a:rPr lang="en-US" sz="1300" dirty="0"/>
              <a:t>how a worldview impacts daily decisions, ongoing behavior and long term consequences </a:t>
            </a:r>
            <a:endParaRPr lang="en-US" sz="1300" dirty="0" smtClean="0"/>
          </a:p>
          <a:p>
            <a:pPr fontAlgn="t"/>
            <a:r>
              <a:rPr lang="en-US" sz="1300" dirty="0" smtClean="0"/>
              <a:t>Recognize </a:t>
            </a:r>
            <a:r>
              <a:rPr lang="en-US" sz="1300" dirty="0"/>
              <a:t>the importance of a biblical worldview in providing an objective-based framework for living life.  </a:t>
            </a:r>
          </a:p>
        </p:txBody>
      </p:sp>
      <p:sp>
        <p:nvSpPr>
          <p:cNvPr id="12" name="TextBox 11"/>
          <p:cNvSpPr txBox="1"/>
          <p:nvPr/>
        </p:nvSpPr>
        <p:spPr>
          <a:xfrm>
            <a:off x="128861" y="2616010"/>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3001929"/>
            <a:ext cx="2511100" cy="1200329"/>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How do your beliefs impact reality?</a:t>
            </a:r>
          </a:p>
          <a:p>
            <a:pPr marL="169863" indent="-169863">
              <a:buFont typeface="Arial" panose="020B0604020202020204" pitchFamily="34" charset="0"/>
              <a:buChar char="•"/>
            </a:pPr>
            <a:r>
              <a:rPr lang="en-US" dirty="0" smtClean="0">
                <a:solidFill>
                  <a:srgbClr val="58B6C0"/>
                </a:solidFill>
              </a:rPr>
              <a:t>What is an example of a powerful question?</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Worldview Videos</a:t>
            </a:r>
          </a:p>
          <a:p>
            <a:pPr lvl="1"/>
            <a:r>
              <a:rPr lang="en-US" dirty="0" err="1">
                <a:hlinkClick r:id="rId2"/>
              </a:rPr>
              <a:t>RightNow</a:t>
            </a:r>
            <a:r>
              <a:rPr lang="en-US" dirty="0">
                <a:hlinkClick r:id="rId2"/>
              </a:rPr>
              <a:t> Media :: Illustration :: What is a Worldview</a:t>
            </a:r>
            <a:r>
              <a:rPr lang="en-US" dirty="0" smtClean="0">
                <a:hlinkClick r:id="rId2"/>
              </a:rPr>
              <a:t>?</a:t>
            </a:r>
            <a:endParaRPr lang="en-US" dirty="0" smtClean="0"/>
          </a:p>
          <a:p>
            <a:pPr lvl="1"/>
            <a:r>
              <a:rPr lang="en-US" dirty="0" err="1">
                <a:hlinkClick r:id="rId3"/>
              </a:rPr>
              <a:t>RightNow</a:t>
            </a:r>
            <a:r>
              <a:rPr lang="en-US" dirty="0">
                <a:hlinkClick r:id="rId3"/>
              </a:rPr>
              <a:t> Media :: Illustration :: Worldview: Everybody Has One</a:t>
            </a:r>
            <a:endParaRPr lang="en-US" dirty="0" smtClean="0"/>
          </a:p>
          <a:p>
            <a:pPr marL="68580" lvl="1" indent="-68580">
              <a:spcBef>
                <a:spcPts val="900"/>
              </a:spcBef>
              <a:spcAft>
                <a:spcPts val="150"/>
              </a:spcAft>
              <a:buSzPct val="100000"/>
              <a:buFont typeface="Tw Cen MT" panose="020B0602020104020603" pitchFamily="34" charset="0"/>
              <a:buChar char=" "/>
            </a:pPr>
            <a:r>
              <a:rPr lang="en-US" sz="1500" dirty="0" smtClean="0">
                <a:latin typeface="Cambria" panose="02040503050406030204" pitchFamily="18" charset="0"/>
                <a:ea typeface="Cambria" panose="02040503050406030204" pitchFamily="18" charset="0"/>
              </a:rPr>
              <a:t>Summit Ministries Video</a:t>
            </a:r>
            <a:endParaRPr lang="en-US" sz="1500" dirty="0">
              <a:latin typeface="Cambria" panose="02040503050406030204" pitchFamily="18" charset="0"/>
              <a:ea typeface="Cambria" panose="02040503050406030204" pitchFamily="18" charset="0"/>
            </a:endParaRPr>
          </a:p>
          <a:p>
            <a:pPr lvl="1"/>
            <a:r>
              <a:rPr lang="en-US" dirty="0">
                <a:hlinkClick r:id="rId4"/>
              </a:rPr>
              <a:t>(8) Change the Trajectory of Your Student's Life - YouTube</a:t>
            </a:r>
            <a:endParaRPr lang="en-US" dirty="0" smtClean="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3748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normAutofit fontScale="90000"/>
          </a:bodyPr>
          <a:lstStyle/>
          <a:p>
            <a:r>
              <a:rPr lang="en-US" dirty="0" smtClean="0"/>
              <a:t>Learning about </a:t>
            </a:r>
            <a:br>
              <a:rPr lang="en-US" dirty="0" smtClean="0"/>
            </a:br>
            <a:r>
              <a:rPr lang="en-US" dirty="0" smtClean="0"/>
              <a:t>grandchildren from God</a:t>
            </a:r>
            <a:endParaRPr lang="en-US" dirty="0"/>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Josh Mulvihill – The Role of Grandparents</a:t>
            </a:r>
          </a:p>
          <a:p>
            <a:r>
              <a:rPr lang="en-US" sz="1400" dirty="0" smtClean="0">
                <a:latin typeface="Cambria" panose="02040503050406030204" pitchFamily="18" charset="0"/>
                <a:ea typeface="Cambria" panose="02040503050406030204" pitchFamily="18" charset="0"/>
              </a:rPr>
              <a:t>Introducing Grandparenting with Grace</a:t>
            </a:r>
          </a:p>
          <a:p>
            <a:r>
              <a:rPr lang="en-US" sz="1400" dirty="0" smtClean="0">
                <a:latin typeface="Cambria" panose="02040503050406030204" pitchFamily="18" charset="0"/>
                <a:ea typeface="Cambria" panose="02040503050406030204" pitchFamily="18" charset="0"/>
              </a:rPr>
              <a:t>The Blessing of Grandchildren</a:t>
            </a:r>
          </a:p>
          <a:p>
            <a:r>
              <a:rPr lang="en-US" sz="1400" dirty="0" smtClean="0">
                <a:latin typeface="Cambria" panose="02040503050406030204" pitchFamily="18" charset="0"/>
                <a:ea typeface="Cambria" panose="02040503050406030204" pitchFamily="18" charset="0"/>
              </a:rPr>
              <a:t>The concept of an image bearer</a:t>
            </a:r>
          </a:p>
          <a:p>
            <a:r>
              <a:rPr lang="en-US" sz="1400" dirty="0" smtClean="0">
                <a:latin typeface="Cambria" panose="02040503050406030204" pitchFamily="18" charset="0"/>
                <a:ea typeface="Cambria" panose="02040503050406030204" pitchFamily="18" charset="0"/>
              </a:rPr>
              <a:t>A Biblical View of Grandparenting</a:t>
            </a:r>
          </a:p>
          <a:p>
            <a:r>
              <a:rPr lang="en-US" sz="1400" dirty="0" smtClean="0">
                <a:latin typeface="Cambria" panose="02040503050406030204" pitchFamily="18" charset="0"/>
                <a:ea typeface="Cambria" panose="02040503050406030204" pitchFamily="18" charset="0"/>
              </a:rPr>
              <a:t>Introducing Family Matters</a:t>
            </a:r>
          </a:p>
          <a:p>
            <a:r>
              <a:rPr lang="en-US" sz="1400" dirty="0" smtClean="0">
                <a:latin typeface="Cambria" panose="02040503050406030204" pitchFamily="18" charset="0"/>
                <a:ea typeface="Cambria" panose="02040503050406030204" pitchFamily="18" charset="0"/>
              </a:rPr>
              <a:t>Discussion Questions</a:t>
            </a:r>
            <a:endParaRPr lang="en-US" sz="1400" dirty="0">
              <a:latin typeface="Cambria" panose="02040503050406030204" pitchFamily="18" charset="0"/>
              <a:ea typeface="Cambria" panose="02040503050406030204" pitchFamily="18" charset="0"/>
            </a:endParaRPr>
          </a:p>
        </p:txBody>
      </p:sp>
      <p:sp>
        <p:nvSpPr>
          <p:cNvPr id="4" name="Content Placeholder 2"/>
          <p:cNvSpPr txBox="1">
            <a:spLocks/>
          </p:cNvSpPr>
          <p:nvPr/>
        </p:nvSpPr>
        <p:spPr>
          <a:xfrm>
            <a:off x="707922" y="1029392"/>
            <a:ext cx="6009968" cy="930038"/>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God has placed grandparents in a </a:t>
            </a:r>
            <a:r>
              <a:rPr lang="en-US" sz="2400" dirty="0" smtClean="0"/>
              <a:t>_______ </a:t>
            </a:r>
            <a:r>
              <a:rPr lang="en-US" sz="2400" dirty="0"/>
              <a:t>and </a:t>
            </a:r>
            <a:r>
              <a:rPr lang="en-US" sz="2400" dirty="0" smtClean="0"/>
              <a:t>________ role </a:t>
            </a:r>
            <a:r>
              <a:rPr lang="en-US" sz="2400" dirty="0"/>
              <a:t>of influence.</a:t>
            </a: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3</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Psalm 78:5</a:t>
            </a:r>
          </a:p>
          <a:p>
            <a:r>
              <a:rPr lang="en-US" dirty="0" smtClean="0"/>
              <a:t>We </a:t>
            </a:r>
            <a:r>
              <a:rPr lang="en-US" dirty="0"/>
              <a:t>will not hide them from their children, but tell to the coming generation the glorious deeds of the LORD, and his might, and the wonders that he has done. </a:t>
            </a:r>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Comprehend the special role and influence available to grandparents </a:t>
            </a:r>
            <a:endParaRPr lang="en-US" sz="1300" dirty="0" smtClean="0"/>
          </a:p>
          <a:p>
            <a:r>
              <a:rPr lang="en-US" sz="1300" dirty="0"/>
              <a:t>Recognize grandparents are uniquely placed to come alongside grandchildren and speak wisdom into their </a:t>
            </a:r>
            <a:r>
              <a:rPr lang="en-US" sz="1300" dirty="0" smtClean="0"/>
              <a:t>lives</a:t>
            </a:r>
          </a:p>
          <a:p>
            <a:r>
              <a:rPr lang="en-US" sz="1300" dirty="0"/>
              <a:t>Prepare options for promoting both salvation and </a:t>
            </a:r>
            <a:r>
              <a:rPr lang="en-US" sz="1300" dirty="0" smtClean="0"/>
              <a:t>sanctification </a:t>
            </a:r>
            <a:r>
              <a:rPr lang="en-US" sz="1300" dirty="0"/>
              <a:t>into the lives of grandchildren</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477328"/>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What unintentional ways do we transmit value?</a:t>
            </a:r>
          </a:p>
          <a:p>
            <a:pPr marL="169863" indent="-169863">
              <a:buFont typeface="Arial" panose="020B0604020202020204" pitchFamily="34" charset="0"/>
              <a:buChar char="•"/>
            </a:pPr>
            <a:r>
              <a:rPr lang="en-US" dirty="0" smtClean="0">
                <a:solidFill>
                  <a:srgbClr val="58B6C0"/>
                </a:solidFill>
              </a:rPr>
              <a:t>What word would you use to define influence?</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Grandparenting with Grace by Larry McCall</a:t>
            </a:r>
          </a:p>
          <a:p>
            <a:r>
              <a:rPr lang="en-US" dirty="0" smtClean="0">
                <a:latin typeface="Cambria" panose="02040503050406030204" pitchFamily="18" charset="0"/>
                <a:ea typeface="Cambria" panose="02040503050406030204" pitchFamily="18" charset="0"/>
              </a:rPr>
              <a:t>Legacy Coalition Video (0:00-9:24)</a:t>
            </a:r>
          </a:p>
          <a:p>
            <a:pPr lvl="1"/>
            <a:r>
              <a:rPr lang="en-US" dirty="0" err="1">
                <a:hlinkClick r:id="rId2"/>
              </a:rPr>
              <a:t>RightNow</a:t>
            </a:r>
            <a:r>
              <a:rPr lang="en-US" dirty="0">
                <a:hlinkClick r:id="rId2"/>
              </a:rPr>
              <a:t> Media :: Post :: The Role of </a:t>
            </a:r>
            <a:r>
              <a:rPr lang="en-US" dirty="0" smtClean="0">
                <a:hlinkClick r:id="rId2"/>
              </a:rPr>
              <a:t>Grandparents</a:t>
            </a:r>
            <a:endParaRPr lang="en-US" dirty="0" smtClean="0"/>
          </a:p>
          <a:p>
            <a:pPr marL="68580" lvl="1" indent="-68580">
              <a:spcBef>
                <a:spcPts val="900"/>
              </a:spcBef>
              <a:spcAft>
                <a:spcPts val="150"/>
              </a:spcAft>
              <a:buSzPct val="100000"/>
              <a:buFont typeface="Tw Cen MT" panose="020B0602020104020603" pitchFamily="34" charset="0"/>
              <a:buChar char=" "/>
            </a:pPr>
            <a:r>
              <a:rPr lang="en-US" sz="1500" dirty="0">
                <a:latin typeface="Cambria" panose="02040503050406030204" pitchFamily="18" charset="0"/>
                <a:ea typeface="Cambria" panose="02040503050406030204" pitchFamily="18" charset="0"/>
              </a:rPr>
              <a:t>Family Matters</a:t>
            </a:r>
          </a:p>
          <a:p>
            <a:pPr lvl="1"/>
            <a:r>
              <a:rPr lang="en-US" dirty="0">
                <a:hlinkClick r:id="rId3"/>
              </a:rPr>
              <a:t>Grace Based Families- Dr. Tim Kimmel - Building Grace-Based Relationships</a:t>
            </a:r>
            <a:endParaRPr lang="en-US" dirty="0" smtClean="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59409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normAutofit/>
          </a:bodyPr>
          <a:lstStyle/>
          <a:p>
            <a:r>
              <a:rPr lang="en-US" dirty="0" smtClean="0"/>
              <a:t>My grandchildren Need a savior</a:t>
            </a:r>
            <a:endParaRPr lang="en-US" dirty="0"/>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Torchbearers of the Gospel</a:t>
            </a:r>
          </a:p>
          <a:p>
            <a:r>
              <a:rPr lang="en-US" sz="1400" dirty="0" smtClean="0">
                <a:latin typeface="Cambria" panose="02040503050406030204" pitchFamily="18" charset="0"/>
                <a:ea typeface="Cambria" panose="02040503050406030204" pitchFamily="18" charset="0"/>
              </a:rPr>
              <a:t>Isn’t my grandchild already good enough? </a:t>
            </a:r>
          </a:p>
          <a:p>
            <a:r>
              <a:rPr lang="en-US" sz="1400" dirty="0" smtClean="0">
                <a:latin typeface="Cambria" panose="02040503050406030204" pitchFamily="18" charset="0"/>
                <a:ea typeface="Cambria" panose="02040503050406030204" pitchFamily="18" charset="0"/>
              </a:rPr>
              <a:t>Teaching, Modeling and Guiding</a:t>
            </a:r>
          </a:p>
          <a:p>
            <a:r>
              <a:rPr lang="en-US" sz="1400" dirty="0" smtClean="0">
                <a:latin typeface="Cambria" panose="02040503050406030204" pitchFamily="18" charset="0"/>
                <a:ea typeface="Cambria" panose="02040503050406030204" pitchFamily="18" charset="0"/>
              </a:rPr>
              <a:t>Personal Examples from the Group</a:t>
            </a:r>
          </a:p>
          <a:p>
            <a:r>
              <a:rPr lang="en-US" sz="1400" smtClean="0">
                <a:latin typeface="Cambria" panose="02040503050406030204" pitchFamily="18" charset="0"/>
                <a:ea typeface="Cambria" panose="02040503050406030204" pitchFamily="18" charset="0"/>
              </a:rPr>
              <a:t>Age appropriate Resources </a:t>
            </a:r>
            <a:r>
              <a:rPr lang="en-US" sz="1400" dirty="0" smtClean="0">
                <a:latin typeface="Cambria" panose="02040503050406030204" pitchFamily="18" charset="0"/>
                <a:ea typeface="Cambria" panose="02040503050406030204" pitchFamily="18" charset="0"/>
              </a:rPr>
              <a:t>for the Gospel Message</a:t>
            </a:r>
          </a:p>
          <a:p>
            <a:r>
              <a:rPr lang="en-US" sz="1400" dirty="0" smtClean="0">
                <a:latin typeface="Cambria" panose="02040503050406030204" pitchFamily="18" charset="0"/>
                <a:ea typeface="Cambria" panose="02040503050406030204" pitchFamily="18" charset="0"/>
              </a:rPr>
              <a:t>What is one intentional action or follow-up?</a:t>
            </a:r>
            <a:endParaRPr lang="en-US" sz="1400" dirty="0">
              <a:latin typeface="Cambria" panose="02040503050406030204" pitchFamily="18" charset="0"/>
              <a:ea typeface="Cambria" panose="02040503050406030204" pitchFamily="18" charset="0"/>
            </a:endParaRP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4</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Isaiah 43:1,7</a:t>
            </a:r>
          </a:p>
          <a:p>
            <a:r>
              <a:rPr lang="en-US" dirty="0"/>
              <a:t>Fear not, for I have redeemed </a:t>
            </a:r>
            <a:r>
              <a:rPr lang="en-US" dirty="0" smtClean="0"/>
              <a:t>you…everyone </a:t>
            </a:r>
            <a:r>
              <a:rPr lang="en-US" dirty="0"/>
              <a:t>who is called by my name, whom I created for my glory, whom I formed and made. </a:t>
            </a:r>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pPr fontAlgn="t"/>
            <a:r>
              <a:rPr lang="en-US" sz="1400" dirty="0"/>
              <a:t>Understand that all people are in need of salvation due to our sin nature in front of a holy </a:t>
            </a:r>
            <a:r>
              <a:rPr lang="en-US" sz="1400" dirty="0" smtClean="0"/>
              <a:t>god</a:t>
            </a:r>
          </a:p>
          <a:p>
            <a:pPr fontAlgn="t"/>
            <a:r>
              <a:rPr lang="en-US" sz="1400" dirty="0"/>
              <a:t>Value the family as the primary means to evangelize and disciple the next generation</a:t>
            </a:r>
            <a:endParaRPr lang="en-US" sz="1400" dirty="0">
              <a:solidFill>
                <a:srgbClr val="000000"/>
              </a:solidFill>
              <a:latin typeface="Calibri" panose="020F0502020204030204" pitchFamily="34" charset="0"/>
            </a:endParaRPr>
          </a:p>
          <a:p>
            <a:pPr fontAlgn="t"/>
            <a:r>
              <a:rPr lang="en-US" sz="1400" dirty="0"/>
              <a:t>Select and use an age appropriate salvation message for your grandchildren</a:t>
            </a:r>
            <a:endParaRPr lang="en-US" sz="1400" dirty="0">
              <a:solidFill>
                <a:srgbClr val="000000"/>
              </a:solidFill>
              <a:latin typeface="Calibri" panose="020F0502020204030204" pitchFamily="34" charset="0"/>
            </a:endParaRPr>
          </a:p>
          <a:p>
            <a:pPr marL="0" indent="0" fontAlgn="t">
              <a:buNone/>
            </a:pPr>
            <a:endParaRPr lang="en-US" sz="1400" dirty="0">
              <a:solidFill>
                <a:srgbClr val="000000"/>
              </a:solidFill>
              <a:latin typeface="Calibri" panose="020F0502020204030204" pitchFamily="34" charset="0"/>
            </a:endParaRP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477328"/>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How would you explain the Gospel to a 6 year old?  </a:t>
            </a:r>
          </a:p>
          <a:p>
            <a:pPr marL="169863" indent="-169863">
              <a:buFont typeface="Arial" panose="020B0604020202020204" pitchFamily="34" charset="0"/>
              <a:buChar char="•"/>
            </a:pPr>
            <a:r>
              <a:rPr lang="en-US" dirty="0" smtClean="0">
                <a:solidFill>
                  <a:srgbClr val="58B6C0"/>
                </a:solidFill>
              </a:rPr>
              <a:t>How about a 16 year old?</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Bearing the Torch of the Gospel (0:00-7:45)</a:t>
            </a:r>
          </a:p>
          <a:p>
            <a:pPr lvl="1"/>
            <a:r>
              <a:rPr lang="en-US" dirty="0" err="1">
                <a:hlinkClick r:id="rId2"/>
              </a:rPr>
              <a:t>RightNow</a:t>
            </a:r>
            <a:r>
              <a:rPr lang="en-US" dirty="0">
                <a:hlinkClick r:id="rId2"/>
              </a:rPr>
              <a:t> Media :: Streaming Video Bible Study : Grace Based Grandparenting : Discovering the Secrets to Heart Connection : Tim Kimmel : Grace Based Families</a:t>
            </a:r>
            <a:endParaRPr lang="en-US" dirty="0" smtClean="0"/>
          </a:p>
          <a:p>
            <a:pPr marL="68580" lvl="1" indent="-68580">
              <a:spcBef>
                <a:spcPts val="900"/>
              </a:spcBef>
              <a:spcAft>
                <a:spcPts val="150"/>
              </a:spcAft>
              <a:buSzPct val="100000"/>
              <a:buFont typeface="Tw Cen MT" panose="020B0602020104020603" pitchFamily="34" charset="0"/>
              <a:buChar char=" "/>
            </a:pPr>
            <a:r>
              <a:rPr lang="en-US" sz="1500" dirty="0" smtClean="0">
                <a:latin typeface="Cambria" panose="02040503050406030204" pitchFamily="18" charset="0"/>
                <a:ea typeface="Cambria" panose="02040503050406030204" pitchFamily="18" charset="0"/>
              </a:rPr>
              <a:t>Blotch</a:t>
            </a:r>
          </a:p>
          <a:p>
            <a:pPr lvl="1"/>
            <a:r>
              <a:rPr lang="en-US" dirty="0">
                <a:hlinkClick r:id="rId3"/>
              </a:rPr>
              <a:t>(355) Blotch Video Trailer - YouTube</a:t>
            </a:r>
            <a:endParaRPr lang="en-US" dirty="0"/>
          </a:p>
        </p:txBody>
      </p:sp>
      <p:sp>
        <p:nvSpPr>
          <p:cNvPr id="16"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Understanding our grandchildren's need for ________ can help us point them to their need for Jesus every day—for _________ and the power to follow him.</a:t>
            </a:r>
          </a:p>
        </p:txBody>
      </p:sp>
    </p:spTree>
    <p:extLst>
      <p:ext uri="{BB962C8B-B14F-4D97-AF65-F5344CB8AC3E}">
        <p14:creationId xmlns:p14="http://schemas.microsoft.com/office/powerpoint/2010/main" val="2435053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86" y="220176"/>
            <a:ext cx="6554774" cy="672428"/>
          </a:xfrm>
        </p:spPr>
        <p:txBody>
          <a:bodyPr>
            <a:normAutofit fontScale="90000"/>
          </a:bodyPr>
          <a:lstStyle/>
          <a:p>
            <a:r>
              <a:rPr lang="en-US" dirty="0"/>
              <a:t>Developing God-Honoring </a:t>
            </a:r>
            <a:r>
              <a:rPr lang="en-US" dirty="0" smtClean="0"/>
              <a:t/>
            </a:r>
            <a:br>
              <a:rPr lang="en-US" dirty="0" smtClean="0"/>
            </a:br>
            <a:r>
              <a:rPr lang="en-US" dirty="0" smtClean="0"/>
              <a:t>Relationships </a:t>
            </a:r>
            <a:r>
              <a:rPr lang="en-US" dirty="0"/>
              <a:t>with My Grandchildren’s Parents</a:t>
            </a:r>
          </a:p>
        </p:txBody>
      </p:sp>
      <p:sp>
        <p:nvSpPr>
          <p:cNvPr id="3" name="Content Placeholder 2"/>
          <p:cNvSpPr>
            <a:spLocks noGrp="1"/>
          </p:cNvSpPr>
          <p:nvPr>
            <p:ph idx="1"/>
          </p:nvPr>
        </p:nvSpPr>
        <p:spPr>
          <a:xfrm>
            <a:off x="2846439" y="2342533"/>
            <a:ext cx="3764988" cy="2475356"/>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A Healthy Relationship – Ted Tripp</a:t>
            </a:r>
          </a:p>
          <a:p>
            <a:r>
              <a:rPr lang="en-US" sz="1400" dirty="0" smtClean="0">
                <a:latin typeface="Cambria" panose="02040503050406030204" pitchFamily="18" charset="0"/>
                <a:ea typeface="Cambria" panose="02040503050406030204" pitchFamily="18" charset="0"/>
              </a:rPr>
              <a:t>The Family Trinity</a:t>
            </a:r>
          </a:p>
          <a:p>
            <a:r>
              <a:rPr lang="en-US" sz="1400" dirty="0" smtClean="0">
                <a:latin typeface="Cambria" panose="02040503050406030204" pitchFamily="18" charset="0"/>
                <a:ea typeface="Cambria" panose="02040503050406030204" pitchFamily="18" charset="0"/>
              </a:rPr>
              <a:t>God’s Design for Grandparents</a:t>
            </a:r>
          </a:p>
          <a:p>
            <a:r>
              <a:rPr lang="en-US" sz="1400" dirty="0" smtClean="0">
                <a:latin typeface="Cambria" panose="02040503050406030204" pitchFamily="18" charset="0"/>
                <a:ea typeface="Cambria" panose="02040503050406030204" pitchFamily="18" charset="0"/>
              </a:rPr>
              <a:t>Past Failures</a:t>
            </a:r>
          </a:p>
          <a:p>
            <a:r>
              <a:rPr lang="en-US" sz="1400" dirty="0" smtClean="0">
                <a:latin typeface="Cambria" panose="02040503050406030204" pitchFamily="18" charset="0"/>
                <a:ea typeface="Cambria" panose="02040503050406030204" pitchFamily="18" charset="0"/>
              </a:rPr>
              <a:t>Parental Engagement</a:t>
            </a:r>
          </a:p>
          <a:p>
            <a:r>
              <a:rPr lang="en-US" sz="1400" dirty="0" smtClean="0">
                <a:latin typeface="Cambria" panose="02040503050406030204" pitchFamily="18" charset="0"/>
                <a:ea typeface="Cambria" panose="02040503050406030204" pitchFamily="18" charset="0"/>
              </a:rPr>
              <a:t>Level of Celebration</a:t>
            </a:r>
          </a:p>
        </p:txBody>
      </p:sp>
      <p:sp>
        <p:nvSpPr>
          <p:cNvPr id="4" name="Content Placeholder 2"/>
          <p:cNvSpPr txBox="1">
            <a:spLocks/>
          </p:cNvSpPr>
          <p:nvPr/>
        </p:nvSpPr>
        <p:spPr>
          <a:xfrm>
            <a:off x="707922" y="1029392"/>
            <a:ext cx="6009968" cy="930038"/>
          </a:xfrm>
          <a:prstGeom prst="rect">
            <a:avLst/>
          </a:prstGeom>
          <a:solidFill>
            <a:schemeClr val="accent6">
              <a:lumMod val="20000"/>
              <a:lumOff val="80000"/>
            </a:schemeClr>
          </a:solidFill>
        </p:spPr>
        <p:txBody>
          <a:bodyPr vert="horz" lIns="45720" tIns="45720" rIns="45720" bIns="45720" rtlCol="0" anchor="ctr">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One the best things you can do for your grandchildren is to _____  ____  _______.</a:t>
            </a: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5</a:t>
            </a:r>
            <a:endParaRPr lang="en-US" dirty="0"/>
          </a:p>
        </p:txBody>
      </p:sp>
      <p:sp>
        <p:nvSpPr>
          <p:cNvPr id="10" name="Content Placeholder 2"/>
          <p:cNvSpPr txBox="1">
            <a:spLocks/>
          </p:cNvSpPr>
          <p:nvPr/>
        </p:nvSpPr>
        <p:spPr>
          <a:xfrm>
            <a:off x="132736" y="7418439"/>
            <a:ext cx="2507225" cy="1585452"/>
          </a:xfrm>
          <a:prstGeom prst="rect">
            <a:avLst/>
          </a:prstGeom>
          <a:noFill/>
          <a:ln w="28575">
            <a:solidFill>
              <a:schemeClr val="bg2">
                <a:lumMod val="50000"/>
              </a:schemeClr>
            </a:solidFill>
          </a:ln>
        </p:spPr>
        <p:txBody>
          <a:bodyPr vert="horz" lIns="45720" tIns="45720" rIns="45720" bIns="45720" rtlCol="0">
            <a:normAutofit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Key Verse – Genesis 18:19</a:t>
            </a:r>
          </a:p>
          <a:p>
            <a:r>
              <a:rPr lang="en-US" dirty="0" smtClean="0"/>
              <a:t>For </a:t>
            </a:r>
            <a:r>
              <a:rPr lang="en-US" dirty="0"/>
              <a:t>I have chosen him, so that he may command his children and his household after him to keep the way of the Lord by doing righteousness and </a:t>
            </a:r>
            <a:r>
              <a:rPr lang="en-US" dirty="0" smtClean="0"/>
              <a:t>justice.</a:t>
            </a:r>
            <a:endParaRPr lang="en-US" dirty="0"/>
          </a:p>
        </p:txBody>
      </p:sp>
      <p:sp>
        <p:nvSpPr>
          <p:cNvPr id="11" name="Content Placeholder 2"/>
          <p:cNvSpPr txBox="1">
            <a:spLocks/>
          </p:cNvSpPr>
          <p:nvPr/>
        </p:nvSpPr>
        <p:spPr>
          <a:xfrm>
            <a:off x="132736" y="449088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r>
              <a:rPr lang="en-US" sz="1300" dirty="0"/>
              <a:t>Understand that no one has a greater influence on your grandchildren than their parents. </a:t>
            </a:r>
            <a:endParaRPr lang="en-US" sz="1300" dirty="0" smtClean="0"/>
          </a:p>
          <a:p>
            <a:r>
              <a:rPr lang="en-US" sz="1300" dirty="0"/>
              <a:t>Critically evaluate the dynamics that currently exist in your family and their impacts and </a:t>
            </a:r>
            <a:r>
              <a:rPr lang="en-US" sz="1300" dirty="0" smtClean="0"/>
              <a:t>sources</a:t>
            </a:r>
          </a:p>
          <a:p>
            <a:r>
              <a:rPr lang="en-US" sz="1300" dirty="0"/>
              <a:t>Engage with your children about their view of your </a:t>
            </a:r>
            <a:r>
              <a:rPr lang="en-US" sz="1300" dirty="0" smtClean="0"/>
              <a:t>involvement </a:t>
            </a:r>
            <a:r>
              <a:rPr lang="en-US" sz="1300" dirty="0"/>
              <a:t>and seek their counsel on how best to come along side (e.g. ask and listen).</a:t>
            </a: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754326"/>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What are five things to celebrate about your son or daughter?</a:t>
            </a:r>
          </a:p>
          <a:p>
            <a:pPr marL="169863" indent="-169863">
              <a:buFont typeface="Arial" panose="020B0604020202020204" pitchFamily="34" charset="0"/>
              <a:buChar char="•"/>
            </a:pPr>
            <a:r>
              <a:rPr lang="en-US" dirty="0" smtClean="0">
                <a:solidFill>
                  <a:srgbClr val="58B6C0"/>
                </a:solidFill>
              </a:rPr>
              <a:t>Who are good and bad biblical parenting examples?</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fontScale="92500" lnSpcReduction="1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r>
              <a:rPr lang="en-US" dirty="0" smtClean="0">
                <a:latin typeface="Cambria" panose="02040503050406030204" pitchFamily="18" charset="0"/>
                <a:ea typeface="Cambria" panose="02040503050406030204" pitchFamily="18" charset="0"/>
              </a:rPr>
              <a:t>Doing Life with Your Adult Children by Jim Burns</a:t>
            </a:r>
          </a:p>
          <a:p>
            <a:r>
              <a:rPr lang="en-US" dirty="0" smtClean="0">
                <a:latin typeface="Cambria" panose="02040503050406030204" pitchFamily="18" charset="0"/>
                <a:ea typeface="Cambria" panose="02040503050406030204" pitchFamily="18" charset="0"/>
              </a:rPr>
              <a:t>A Healthy Relationship Video - Tripp (3:09)</a:t>
            </a:r>
          </a:p>
          <a:p>
            <a:pPr lvl="1"/>
            <a:r>
              <a:rPr lang="en-US" dirty="0">
                <a:hlinkClick r:id="rId2"/>
              </a:rPr>
              <a:t>(355) A Healthy Relationship Between Grandparents and Parents </a:t>
            </a:r>
            <a:r>
              <a:rPr lang="en-US" dirty="0" smtClean="0">
                <a:hlinkClick r:id="rId2"/>
              </a:rPr>
              <a:t>– YouTube</a:t>
            </a:r>
            <a:endParaRPr lang="en-US" dirty="0" smtClean="0"/>
          </a:p>
          <a:p>
            <a:pPr marL="96012" lvl="1" indent="0">
              <a:buNone/>
            </a:pPr>
            <a:r>
              <a:rPr lang="en-US" sz="1500" dirty="0" smtClean="0">
                <a:latin typeface="Cambria" panose="02040503050406030204" pitchFamily="18" charset="0"/>
                <a:ea typeface="Cambria" panose="02040503050406030204" pitchFamily="18" charset="0"/>
              </a:rPr>
              <a:t>How to Parent Adult Children</a:t>
            </a:r>
          </a:p>
          <a:p>
            <a:pPr lvl="1"/>
            <a:r>
              <a:rPr lang="en-US" dirty="0">
                <a:hlinkClick r:id="rId3"/>
              </a:rPr>
              <a:t>(359) How to Parent Adult Children with Dr. Jim Burns &amp; Host Krista Gilbert - YouTube</a:t>
            </a:r>
            <a:endParaRPr lang="en-US" dirty="0"/>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89290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26" y="241971"/>
            <a:ext cx="5467541" cy="672428"/>
          </a:xfrm>
        </p:spPr>
        <p:txBody>
          <a:bodyPr>
            <a:normAutofit/>
          </a:bodyPr>
          <a:lstStyle/>
          <a:p>
            <a:r>
              <a:rPr lang="en-US" dirty="0" smtClean="0"/>
              <a:t>Intentional grandparenting</a:t>
            </a:r>
            <a:endParaRPr lang="en-US" dirty="0"/>
          </a:p>
        </p:txBody>
      </p:sp>
      <p:sp>
        <p:nvSpPr>
          <p:cNvPr id="3" name="Content Placeholder 2"/>
          <p:cNvSpPr>
            <a:spLocks noGrp="1"/>
          </p:cNvSpPr>
          <p:nvPr>
            <p:ph idx="1"/>
          </p:nvPr>
        </p:nvSpPr>
        <p:spPr>
          <a:xfrm>
            <a:off x="2846439" y="2342533"/>
            <a:ext cx="3764988" cy="3010052"/>
          </a:xfrm>
          <a:ln>
            <a:noFill/>
          </a:ln>
        </p:spPr>
        <p:txBody>
          <a:bodyPr>
            <a:noAutofit/>
          </a:bodyPr>
          <a:lstStyle/>
          <a:p>
            <a:r>
              <a:rPr lang="en-US" b="1" dirty="0" smtClean="0">
                <a:latin typeface="Cambria" panose="02040503050406030204" pitchFamily="18" charset="0"/>
                <a:ea typeface="Cambria" panose="02040503050406030204" pitchFamily="18" charset="0"/>
              </a:rPr>
              <a:t>Outline</a:t>
            </a:r>
          </a:p>
          <a:p>
            <a:r>
              <a:rPr lang="en-US" sz="1400" dirty="0" smtClean="0">
                <a:latin typeface="Cambria" panose="02040503050406030204" pitchFamily="18" charset="0"/>
                <a:ea typeface="Cambria" panose="02040503050406030204" pitchFamily="18" charset="0"/>
              </a:rPr>
              <a:t>Torchbearers of the Gospel – Giving a Blessing</a:t>
            </a:r>
          </a:p>
          <a:p>
            <a:r>
              <a:rPr lang="en-US" sz="1400" dirty="0" smtClean="0">
                <a:latin typeface="Cambria" panose="02040503050406030204" pitchFamily="18" charset="0"/>
                <a:ea typeface="Cambria" panose="02040503050406030204" pitchFamily="18" charset="0"/>
              </a:rPr>
              <a:t>Spiritual Practices</a:t>
            </a:r>
          </a:p>
          <a:p>
            <a:r>
              <a:rPr lang="en-US" sz="1400" dirty="0" smtClean="0">
                <a:latin typeface="Cambria" panose="02040503050406030204" pitchFamily="18" charset="0"/>
                <a:ea typeface="Cambria" panose="02040503050406030204" pitchFamily="18" charset="0"/>
              </a:rPr>
              <a:t>Rephrasing the question</a:t>
            </a:r>
          </a:p>
          <a:p>
            <a:r>
              <a:rPr lang="en-US" sz="1400" dirty="0" smtClean="0">
                <a:latin typeface="Cambria" panose="02040503050406030204" pitchFamily="18" charset="0"/>
                <a:ea typeface="Cambria" panose="02040503050406030204" pitchFamily="18" charset="0"/>
              </a:rPr>
              <a:t>Intentional Involvement</a:t>
            </a:r>
          </a:p>
          <a:p>
            <a:r>
              <a:rPr lang="en-US" sz="1400" dirty="0" smtClean="0">
                <a:latin typeface="Cambria" panose="02040503050406030204" pitchFamily="18" charset="0"/>
                <a:ea typeface="Cambria" panose="02040503050406030204" pitchFamily="18" charset="0"/>
              </a:rPr>
              <a:t>Intentional Awareness – </a:t>
            </a:r>
            <a:r>
              <a:rPr lang="en-US" sz="1400" i="1" dirty="0" smtClean="0">
                <a:latin typeface="Cambria" panose="02040503050406030204" pitchFamily="18" charset="0"/>
                <a:ea typeface="Cambria" panose="02040503050406030204" pitchFamily="18" charset="0"/>
              </a:rPr>
              <a:t>The Social Dilemma</a:t>
            </a:r>
          </a:p>
          <a:p>
            <a:r>
              <a:rPr lang="en-US" sz="1400" dirty="0" smtClean="0">
                <a:latin typeface="Cambria" panose="02040503050406030204" pitchFamily="18" charset="0"/>
                <a:ea typeface="Cambria" panose="02040503050406030204" pitchFamily="18" charset="0"/>
              </a:rPr>
              <a:t>Available Resources</a:t>
            </a:r>
          </a:p>
          <a:p>
            <a:r>
              <a:rPr lang="en-US" sz="1400" dirty="0" smtClean="0">
                <a:latin typeface="Cambria" panose="02040503050406030204" pitchFamily="18" charset="0"/>
                <a:ea typeface="Cambria" panose="02040503050406030204" pitchFamily="18" charset="0"/>
              </a:rPr>
              <a:t>What is one intentional action or follow-up?</a:t>
            </a:r>
            <a:endParaRPr lang="en-US" sz="1400" dirty="0">
              <a:latin typeface="Cambria" panose="02040503050406030204" pitchFamily="18" charset="0"/>
              <a:ea typeface="Cambria" panose="02040503050406030204" pitchFamily="18" charset="0"/>
            </a:endParaRPr>
          </a:p>
        </p:txBody>
      </p:sp>
      <p:cxnSp>
        <p:nvCxnSpPr>
          <p:cNvPr id="7" name="Straight Connector 6"/>
          <p:cNvCxnSpPr/>
          <p:nvPr/>
        </p:nvCxnSpPr>
        <p:spPr>
          <a:xfrm flipV="1">
            <a:off x="576073" y="1029392"/>
            <a:ext cx="0" cy="942915"/>
          </a:xfrm>
          <a:prstGeom prst="line">
            <a:avLst/>
          </a:prstGeom>
          <a:ln w="19050">
            <a:solidFill>
              <a:srgbClr val="58B6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138546" y="1280740"/>
            <a:ext cx="1059906" cy="369332"/>
          </a:xfrm>
          <a:prstGeom prst="rect">
            <a:avLst/>
          </a:prstGeom>
          <a:noFill/>
        </p:spPr>
        <p:txBody>
          <a:bodyPr wrap="none" rtlCol="0">
            <a:spAutoFit/>
          </a:bodyPr>
          <a:lstStyle/>
          <a:p>
            <a:r>
              <a:rPr lang="en-US" b="1" dirty="0" smtClean="0">
                <a:solidFill>
                  <a:schemeClr val="accent6">
                    <a:lumMod val="60000"/>
                    <a:lumOff val="40000"/>
                  </a:schemeClr>
                </a:solidFill>
              </a:rPr>
              <a:t>BIG IDEA</a:t>
            </a:r>
            <a:endParaRPr lang="en-US" b="1" dirty="0">
              <a:solidFill>
                <a:schemeClr val="accent6">
                  <a:lumMod val="60000"/>
                  <a:lumOff val="40000"/>
                </a:schemeClr>
              </a:solidFill>
            </a:endParaRPr>
          </a:p>
        </p:txBody>
      </p:sp>
      <p:sp>
        <p:nvSpPr>
          <p:cNvPr id="9" name="TextBox 8"/>
          <p:cNvSpPr txBox="1"/>
          <p:nvPr/>
        </p:nvSpPr>
        <p:spPr>
          <a:xfrm>
            <a:off x="3712906" y="65723"/>
            <a:ext cx="3053913" cy="553998"/>
          </a:xfrm>
          <a:prstGeom prst="rect">
            <a:avLst/>
          </a:prstGeom>
          <a:noFill/>
        </p:spPr>
        <p:txBody>
          <a:bodyPr wrap="none" rtlCol="0">
            <a:spAutoFit/>
          </a:bodyPr>
          <a:lstStyle/>
          <a:p>
            <a:pPr algn="r"/>
            <a:r>
              <a:rPr lang="en-US" sz="1200" dirty="0" smtClean="0"/>
              <a:t>Immanuel Bible Church Grandparenting Course</a:t>
            </a:r>
          </a:p>
          <a:p>
            <a:pPr algn="r"/>
            <a:r>
              <a:rPr lang="en-US" dirty="0" smtClean="0"/>
              <a:t>WEEK 6</a:t>
            </a:r>
            <a:endParaRPr lang="en-US" dirty="0"/>
          </a:p>
        </p:txBody>
      </p:sp>
      <p:sp>
        <p:nvSpPr>
          <p:cNvPr id="10" name="Content Placeholder 2"/>
          <p:cNvSpPr txBox="1">
            <a:spLocks/>
          </p:cNvSpPr>
          <p:nvPr/>
        </p:nvSpPr>
        <p:spPr>
          <a:xfrm>
            <a:off x="132736" y="7284957"/>
            <a:ext cx="2507225" cy="1718933"/>
          </a:xfrm>
          <a:prstGeom prst="rect">
            <a:avLst/>
          </a:prstGeom>
          <a:noFill/>
          <a:ln w="28575">
            <a:solidFill>
              <a:schemeClr val="bg2">
                <a:lumMod val="50000"/>
              </a:schemeClr>
            </a:solidFill>
          </a:ln>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600" b="1" i="1" dirty="0"/>
              <a:t>Key Verse </a:t>
            </a:r>
            <a:r>
              <a:rPr lang="en-US" sz="1600" b="1" i="1" dirty="0" smtClean="0"/>
              <a:t> Numbers 6:24-26</a:t>
            </a:r>
            <a:endParaRPr lang="en-US" sz="1600" b="1" i="1" dirty="0"/>
          </a:p>
          <a:p>
            <a:r>
              <a:rPr lang="en-US" dirty="0" smtClean="0"/>
              <a:t>The </a:t>
            </a:r>
            <a:r>
              <a:rPr lang="en-US" dirty="0"/>
              <a:t>LORD bless you, and keep you</a:t>
            </a:r>
            <a:r>
              <a:rPr lang="en-US" dirty="0" smtClean="0"/>
              <a:t>; The </a:t>
            </a:r>
            <a:r>
              <a:rPr lang="en-US" dirty="0"/>
              <a:t>LORD make His face shine on you</a:t>
            </a:r>
            <a:r>
              <a:rPr lang="en-US" dirty="0" smtClean="0"/>
              <a:t>, and </a:t>
            </a:r>
            <a:r>
              <a:rPr lang="en-US" dirty="0"/>
              <a:t>be gracious to you</a:t>
            </a:r>
            <a:r>
              <a:rPr lang="en-US" dirty="0" smtClean="0"/>
              <a:t>; The </a:t>
            </a:r>
            <a:r>
              <a:rPr lang="en-US" dirty="0"/>
              <a:t>LORD lift up His countenance on you, and give you peace. </a:t>
            </a:r>
          </a:p>
        </p:txBody>
      </p:sp>
      <p:sp>
        <p:nvSpPr>
          <p:cNvPr id="11" name="Content Placeholder 2"/>
          <p:cNvSpPr txBox="1">
            <a:spLocks/>
          </p:cNvSpPr>
          <p:nvPr/>
        </p:nvSpPr>
        <p:spPr>
          <a:xfrm>
            <a:off x="143887" y="4223254"/>
            <a:ext cx="2507225" cy="2755115"/>
          </a:xfrm>
          <a:prstGeom prst="rect">
            <a:avLst/>
          </a:prstGeom>
          <a:solidFill>
            <a:schemeClr val="accent5">
              <a:lumMod val="20000"/>
              <a:lumOff val="80000"/>
            </a:schemeClr>
          </a:solidFill>
        </p:spPr>
        <p:txBody>
          <a:bodyPr vert="horz" lIns="45720" tIns="45720" rIns="45720" bIns="45720" rtlCol="0">
            <a:no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1400" b="1" i="1" dirty="0" smtClean="0"/>
              <a:t>Objectives</a:t>
            </a:r>
          </a:p>
          <a:p>
            <a:pPr fontAlgn="t"/>
            <a:r>
              <a:rPr lang="en-US" sz="1400" dirty="0"/>
              <a:t>Recognize the overall goal that God has for us serving as grandparents in our families </a:t>
            </a:r>
            <a:endParaRPr lang="en-US" sz="1400" dirty="0" smtClean="0"/>
          </a:p>
          <a:p>
            <a:pPr fontAlgn="t"/>
            <a:r>
              <a:rPr lang="en-US" sz="1400" dirty="0"/>
              <a:t>Evaluate how your words and actions can communicate to your grandchildren what is on your mind and in your heart </a:t>
            </a:r>
            <a:endParaRPr lang="en-US" sz="1400" dirty="0" smtClean="0"/>
          </a:p>
          <a:p>
            <a:pPr fontAlgn="t"/>
            <a:r>
              <a:rPr lang="en-US" sz="1400" dirty="0"/>
              <a:t>Identify ways to intentionally build memories or traditions that can last a lifetime and beyond</a:t>
            </a:r>
            <a:endParaRPr lang="en-US" sz="1400" dirty="0">
              <a:solidFill>
                <a:srgbClr val="000000"/>
              </a:solidFill>
              <a:latin typeface="Calibri" panose="020F0502020204030204" pitchFamily="34" charset="0"/>
            </a:endParaRPr>
          </a:p>
        </p:txBody>
      </p:sp>
      <p:sp>
        <p:nvSpPr>
          <p:cNvPr id="12" name="TextBox 11"/>
          <p:cNvSpPr txBox="1"/>
          <p:nvPr/>
        </p:nvSpPr>
        <p:spPr>
          <a:xfrm>
            <a:off x="128861" y="2354754"/>
            <a:ext cx="1697837" cy="369332"/>
          </a:xfrm>
          <a:prstGeom prst="rect">
            <a:avLst/>
          </a:prstGeom>
          <a:noFill/>
        </p:spPr>
        <p:txBody>
          <a:bodyPr wrap="none" rtlCol="0">
            <a:spAutoFit/>
          </a:bodyPr>
          <a:lstStyle/>
          <a:p>
            <a:r>
              <a:rPr lang="en-US" b="1" dirty="0" smtClean="0">
                <a:solidFill>
                  <a:srgbClr val="58B6C0"/>
                </a:solidFill>
              </a:rPr>
              <a:t>Topic Questions</a:t>
            </a:r>
            <a:endParaRPr lang="en-US" b="1" dirty="0">
              <a:solidFill>
                <a:srgbClr val="58B6C0"/>
              </a:solidFill>
            </a:endParaRPr>
          </a:p>
        </p:txBody>
      </p:sp>
      <p:sp>
        <p:nvSpPr>
          <p:cNvPr id="13" name="TextBox 12"/>
          <p:cNvSpPr txBox="1"/>
          <p:nvPr/>
        </p:nvSpPr>
        <p:spPr>
          <a:xfrm>
            <a:off x="128861" y="2740673"/>
            <a:ext cx="2511100" cy="1477328"/>
          </a:xfrm>
          <a:prstGeom prst="rect">
            <a:avLst/>
          </a:prstGeom>
          <a:noFill/>
        </p:spPr>
        <p:txBody>
          <a:bodyPr wrap="square" rtlCol="0">
            <a:spAutoFit/>
          </a:bodyPr>
          <a:lstStyle/>
          <a:p>
            <a:pPr marL="169863" indent="-169863">
              <a:buFont typeface="Arial" panose="020B0604020202020204" pitchFamily="34" charset="0"/>
              <a:buChar char="•"/>
            </a:pPr>
            <a:r>
              <a:rPr lang="en-US" dirty="0" smtClean="0">
                <a:solidFill>
                  <a:srgbClr val="58B6C0"/>
                </a:solidFill>
              </a:rPr>
              <a:t>Did your grandparents intentionally engage?  </a:t>
            </a:r>
          </a:p>
          <a:p>
            <a:pPr marL="169863" indent="-169863">
              <a:buFont typeface="Arial" panose="020B0604020202020204" pitchFamily="34" charset="0"/>
              <a:buChar char="•"/>
            </a:pPr>
            <a:r>
              <a:rPr lang="en-US" dirty="0" smtClean="0">
                <a:solidFill>
                  <a:srgbClr val="58B6C0"/>
                </a:solidFill>
              </a:rPr>
              <a:t>What most confuses you about today’s culture?</a:t>
            </a:r>
            <a:endParaRPr lang="en-US" dirty="0">
              <a:solidFill>
                <a:srgbClr val="58B6C0"/>
              </a:solidFill>
            </a:endParaRPr>
          </a:p>
        </p:txBody>
      </p:sp>
      <p:sp>
        <p:nvSpPr>
          <p:cNvPr id="14" name="Content Placeholder 2"/>
          <p:cNvSpPr txBox="1">
            <a:spLocks/>
          </p:cNvSpPr>
          <p:nvPr/>
        </p:nvSpPr>
        <p:spPr>
          <a:xfrm>
            <a:off x="2912807" y="7418439"/>
            <a:ext cx="3805083" cy="1585452"/>
          </a:xfrm>
          <a:prstGeom prst="rect">
            <a:avLst/>
          </a:prstGeom>
          <a:noFill/>
          <a:ln w="28575">
            <a:solidFill>
              <a:schemeClr val="bg2">
                <a:lumMod val="50000"/>
              </a:schemeClr>
            </a:solidFill>
          </a:ln>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i="1" dirty="0" smtClean="0"/>
              <a:t>Intentional Action or Follow-up</a:t>
            </a:r>
          </a:p>
        </p:txBody>
      </p:sp>
      <p:sp>
        <p:nvSpPr>
          <p:cNvPr id="15" name="Content Placeholder 2"/>
          <p:cNvSpPr txBox="1">
            <a:spLocks/>
          </p:cNvSpPr>
          <p:nvPr/>
        </p:nvSpPr>
        <p:spPr>
          <a:xfrm>
            <a:off x="2846439" y="5136607"/>
            <a:ext cx="3764988" cy="2148351"/>
          </a:xfrm>
          <a:prstGeom prst="rect">
            <a:avLst/>
          </a:prstGeom>
          <a:ln>
            <a:noFill/>
          </a:ln>
        </p:spPr>
        <p:txBody>
          <a:bodyPr vert="horz" lIns="45720" tIns="45720" rIns="45720" bIns="45720" rtlCol="0">
            <a:normAutofit fontScale="92500" lnSpcReduction="20000"/>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b="1" dirty="0" smtClean="0">
                <a:latin typeface="Cambria" panose="02040503050406030204" pitchFamily="18" charset="0"/>
                <a:ea typeface="Cambria" panose="02040503050406030204" pitchFamily="18" charset="0"/>
              </a:rPr>
              <a:t>Resources </a:t>
            </a:r>
          </a:p>
          <a:p>
            <a:pPr marL="68580" lvl="1" indent="-68580">
              <a:spcBef>
                <a:spcPts val="900"/>
              </a:spcBef>
              <a:spcAft>
                <a:spcPts val="150"/>
              </a:spcAft>
              <a:buSzPct val="100000"/>
              <a:buFont typeface="Tw Cen MT" panose="020B0602020104020603" pitchFamily="34" charset="0"/>
              <a:buChar char=" "/>
            </a:pPr>
            <a:r>
              <a:rPr lang="en-US" sz="1500" dirty="0">
                <a:latin typeface="Cambria" panose="02040503050406030204" pitchFamily="18" charset="0"/>
                <a:ea typeface="Cambria" panose="02040503050406030204" pitchFamily="18" charset="0"/>
              </a:rPr>
              <a:t>Getting the Blessing</a:t>
            </a:r>
          </a:p>
          <a:p>
            <a:pPr lvl="1"/>
            <a:r>
              <a:rPr lang="en-US" dirty="0" smtClean="0">
                <a:hlinkClick r:id="rId2"/>
              </a:rPr>
              <a:t>Getting the Blessing: How one thing can change EVERYTHING</a:t>
            </a:r>
            <a:endParaRPr lang="en-US" dirty="0" smtClean="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Unleashing the Power of a Spoken Blessing (9:00 – end)</a:t>
            </a:r>
          </a:p>
          <a:p>
            <a:pPr lvl="1"/>
            <a:r>
              <a:rPr lang="en-US" dirty="0" err="1" smtClean="0">
                <a:hlinkClick r:id="rId3"/>
              </a:rPr>
              <a:t>Cavin</a:t>
            </a:r>
            <a:r>
              <a:rPr lang="en-US" dirty="0" smtClean="0">
                <a:hlinkClick r:id="rId3"/>
              </a:rPr>
              <a:t>-Harper-Unleashing-The-Power-Of-Spoken-Blessing </a:t>
            </a:r>
            <a:r>
              <a:rPr lang="en-US" dirty="0">
                <a:hlinkClick r:id="rId3"/>
              </a:rPr>
              <a:t>on Vimeo</a:t>
            </a:r>
            <a:endParaRPr lang="en-US" dirty="0" smtClean="0">
              <a:latin typeface="Cambria" panose="02040503050406030204" pitchFamily="18" charset="0"/>
              <a:ea typeface="Cambria" panose="02040503050406030204" pitchFamily="18" charset="0"/>
            </a:endParaRPr>
          </a:p>
          <a:p>
            <a:r>
              <a:rPr lang="en-US" dirty="0" smtClean="0">
                <a:latin typeface="Cambria" panose="02040503050406030204" pitchFamily="18" charset="0"/>
                <a:ea typeface="Cambria" panose="02040503050406030204" pitchFamily="18" charset="0"/>
              </a:rPr>
              <a:t>Giving a Blessing (10:00-end)</a:t>
            </a:r>
          </a:p>
          <a:p>
            <a:pPr lvl="1"/>
            <a:r>
              <a:rPr lang="en-US" dirty="0" err="1">
                <a:hlinkClick r:id="rId4"/>
              </a:rPr>
              <a:t>RightNow</a:t>
            </a:r>
            <a:r>
              <a:rPr lang="en-US" dirty="0">
                <a:hlinkClick r:id="rId4"/>
              </a:rPr>
              <a:t> Media :: Streaming Video Bible Study : Grace Based Grandparenting : Discovering the Secrets to Heart Connection : Tim Kimmel : Grace Based </a:t>
            </a:r>
            <a:r>
              <a:rPr lang="en-US" dirty="0" smtClean="0">
                <a:hlinkClick r:id="rId4"/>
              </a:rPr>
              <a:t>Families</a:t>
            </a:r>
            <a:endParaRPr lang="en-US" dirty="0" smtClean="0"/>
          </a:p>
        </p:txBody>
      </p:sp>
      <p:sp>
        <p:nvSpPr>
          <p:cNvPr id="16" name="Content Placeholder 2"/>
          <p:cNvSpPr txBox="1">
            <a:spLocks/>
          </p:cNvSpPr>
          <p:nvPr/>
        </p:nvSpPr>
        <p:spPr>
          <a:xfrm>
            <a:off x="707922" y="798871"/>
            <a:ext cx="6009968" cy="1428135"/>
          </a:xfrm>
          <a:prstGeom prst="rect">
            <a:avLst/>
          </a:prstGeom>
          <a:solidFill>
            <a:schemeClr val="accent6">
              <a:lumMod val="20000"/>
              <a:lumOff val="80000"/>
            </a:schemeClr>
          </a:solidFill>
        </p:spPr>
        <p:txBody>
          <a:bodyPr vert="horz" lIns="45720" tIns="45720" rIns="45720" bIns="45720" rtlCol="0">
            <a:normAutofit/>
          </a:bodyPr>
          <a:lstStyle>
            <a:lvl1pPr marL="68580" indent="-68580" algn="l" defTabSz="685800"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a:lstStyle>
          <a:p>
            <a:r>
              <a:rPr lang="en-US" sz="2400" dirty="0"/>
              <a:t>Grandparents must </a:t>
            </a:r>
            <a:r>
              <a:rPr lang="en-US" sz="2400" dirty="0" smtClean="0"/>
              <a:t>___________ </a:t>
            </a:r>
            <a:r>
              <a:rPr lang="en-US" sz="2400" dirty="0"/>
              <a:t>make life interactions God-honoring opportunities for passing along </a:t>
            </a:r>
            <a:r>
              <a:rPr lang="en-US" sz="2400" dirty="0" smtClean="0"/>
              <a:t>_____ </a:t>
            </a:r>
            <a:r>
              <a:rPr lang="en-US" sz="2400" dirty="0"/>
              <a:t>and </a:t>
            </a:r>
            <a:r>
              <a:rPr lang="en-US" sz="2400" dirty="0" smtClean="0"/>
              <a:t>_________ </a:t>
            </a:r>
            <a:r>
              <a:rPr lang="en-US" sz="2400" dirty="0"/>
              <a:t>upright </a:t>
            </a:r>
            <a:r>
              <a:rPr lang="en-US" sz="2400" dirty="0" smtClean="0"/>
              <a:t>living.</a:t>
            </a:r>
            <a:endParaRPr lang="en-US" sz="2400" dirty="0"/>
          </a:p>
        </p:txBody>
      </p:sp>
    </p:spTree>
    <p:extLst>
      <p:ext uri="{BB962C8B-B14F-4D97-AF65-F5344CB8AC3E}">
        <p14:creationId xmlns:p14="http://schemas.microsoft.com/office/powerpoint/2010/main" val="198300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5871</TotalTime>
  <Words>2477</Words>
  <Application>Microsoft Office PowerPoint</Application>
  <PresentationFormat>Letter Paper (8.5x11 in)</PresentationFormat>
  <Paragraphs>349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Tw Cen MT</vt:lpstr>
      <vt:lpstr>Tw Cen MT Condensed</vt:lpstr>
      <vt:lpstr>Wingdings 3</vt:lpstr>
      <vt:lpstr>Integral</vt:lpstr>
      <vt:lpstr>Immanuel Bible Church Grandparenting Course</vt:lpstr>
      <vt:lpstr>Grandparenting today</vt:lpstr>
      <vt:lpstr>Grandparenting Today</vt:lpstr>
      <vt:lpstr>Key Course Resources</vt:lpstr>
      <vt:lpstr>Articulating and Teaching a Christian Worldview</vt:lpstr>
      <vt:lpstr>Learning about  grandchildren from God</vt:lpstr>
      <vt:lpstr>My grandchildren Need a savior</vt:lpstr>
      <vt:lpstr>Developing God-Honoring  Relationships with My Grandchildren’s Parents</vt:lpstr>
      <vt:lpstr>Intentional grandparenting</vt:lpstr>
      <vt:lpstr>The Power of a Praying Grandparent</vt:lpstr>
      <vt:lpstr>Gospel grandparenting  in todays culture</vt:lpstr>
      <vt:lpstr>How do I leave a godly legacy?</vt:lpstr>
      <vt:lpstr>A Call to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streitmaterk</dc:creator>
  <cp:lastModifiedBy>streitmaterk</cp:lastModifiedBy>
  <cp:revision>40</cp:revision>
  <dcterms:created xsi:type="dcterms:W3CDTF">2020-12-24T13:37:28Z</dcterms:created>
  <dcterms:modified xsi:type="dcterms:W3CDTF">2023-08-12T01:25:21Z</dcterms:modified>
</cp:coreProperties>
</file>