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330" r:id="rId2"/>
    <p:sldId id="545" r:id="rId3"/>
    <p:sldId id="542" r:id="rId4"/>
    <p:sldId id="548" r:id="rId5"/>
    <p:sldId id="549" r:id="rId6"/>
    <p:sldId id="543" r:id="rId7"/>
    <p:sldId id="544" r:id="rId8"/>
    <p:sldId id="556" r:id="rId9"/>
    <p:sldId id="560" r:id="rId10"/>
    <p:sldId id="558" r:id="rId11"/>
    <p:sldId id="550" r:id="rId12"/>
    <p:sldId id="505" r:id="rId13"/>
    <p:sldId id="522" r:id="rId14"/>
    <p:sldId id="510" r:id="rId15"/>
    <p:sldId id="547" r:id="rId16"/>
    <p:sldId id="552" r:id="rId17"/>
    <p:sldId id="551" r:id="rId18"/>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9966"/>
    <a:srgbClr val="CCECFF"/>
    <a:srgbClr val="00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6395" autoAdjust="0"/>
  </p:normalViewPr>
  <p:slideViewPr>
    <p:cSldViewPr>
      <p:cViewPr varScale="1">
        <p:scale>
          <a:sx n="76" d="100"/>
          <a:sy n="76" d="100"/>
        </p:scale>
        <p:origin x="429" y="60"/>
      </p:cViewPr>
      <p:guideLst>
        <p:guide orient="horz" pos="2304"/>
        <p:guide pos="4096"/>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30836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1">
                    <a:lumMod val="60000"/>
                    <a:lumOff val="40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2461" y="296867"/>
            <a:ext cx="2932961" cy="6288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9279" y="296867"/>
            <a:ext cx="8596757"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410BC9-97AA-4083-8B1A-EFDF6D83FA0D}"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846137"/>
          </a:xfrm>
        </p:spPr>
        <p:txBody>
          <a:bodyPr/>
          <a:lstStyle>
            <a:lvl1pPr>
              <a:defRPr sz="4800">
                <a:solidFill>
                  <a:schemeClr val="accent1">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371600"/>
            <a:ext cx="11706040" cy="4832350"/>
          </a:xfrm>
        </p:spPr>
        <p:txBody>
          <a:bodyPr/>
          <a:lstStyle>
            <a:lvl1pPr>
              <a:defRPr sz="4000">
                <a:solidFill>
                  <a:schemeClr val="bg1"/>
                </a:solidFill>
                <a:latin typeface="Cambria" panose="02040503050406030204" pitchFamily="18" charset="0"/>
                <a:ea typeface="Cambria" panose="02040503050406030204" pitchFamily="18" charset="0"/>
              </a:defRPr>
            </a:lvl1pPr>
            <a:lvl2pPr>
              <a:buClr>
                <a:srgbClr val="FFCC66"/>
              </a:buClr>
              <a:defRPr sz="3200">
                <a:solidFill>
                  <a:schemeClr val="bg1"/>
                </a:solidFill>
                <a:latin typeface="Cambria" panose="02040503050406030204" pitchFamily="18" charset="0"/>
                <a:ea typeface="Cambria" panose="02040503050406030204" pitchFamily="18" charset="0"/>
              </a:defRPr>
            </a:lvl2pPr>
            <a:lvl3pPr marL="1098250" indent="-377372">
              <a:buFont typeface="Courier New" panose="02070309020205020404" pitchFamily="49" charset="0"/>
              <a:buChar char="o"/>
              <a:defRPr sz="2800">
                <a:solidFill>
                  <a:schemeClr val="bg1"/>
                </a:solidFill>
                <a:latin typeface="Cambria" panose="02040503050406030204" pitchFamily="18" charset="0"/>
                <a:ea typeface="Cambria" panose="02040503050406030204" pitchFamily="18" charset="0"/>
              </a:defRPr>
            </a:lvl3pPr>
            <a:lvl4pPr marL="1438529" indent="-338668">
              <a:buClr>
                <a:srgbClr val="FFCC66"/>
              </a:buClr>
              <a:buFont typeface="Wingdings" panose="05000000000000000000" pitchFamily="2" charset="2"/>
              <a:buChar char="Ø"/>
              <a:defRPr sz="2800">
                <a:solidFill>
                  <a:schemeClr val="bg1"/>
                </a:solidFill>
                <a:latin typeface="Cambria" panose="02040503050406030204" pitchFamily="18" charset="0"/>
                <a:ea typeface="Cambria" panose="02040503050406030204" pitchFamily="18" charset="0"/>
              </a:defRPr>
            </a:lvl4pPr>
            <a:lvl5pPr>
              <a:defRPr sz="2800">
                <a:solidFill>
                  <a:schemeClr val="bg1"/>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000" y="296989"/>
            <a:ext cx="937240" cy="8460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rgbClr val="FFCC6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1216025"/>
          </a:xfrm>
        </p:spPr>
        <p:txBody>
          <a:bodyPr/>
          <a:lstStyle>
            <a:lvl1pPr>
              <a:defRPr>
                <a:solidFill>
                  <a:srgbClr val="FFCC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9382" y="329830"/>
            <a:ext cx="1263559" cy="7664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5EE2D21-97A3-45A3-B1CA-17A52A7241AB}" type="slidenum">
              <a:rPr lang="en-US" altLang="en-US"/>
              <a:pPr/>
              <a:t>‹#›</a:t>
            </a:fld>
            <a:endParaRPr lang="en-US" altLang="en-US"/>
          </a:p>
        </p:txBody>
      </p:sp>
      <p:grpSp>
        <p:nvGrpSpPr>
          <p:cNvPr id="21" name="Group 20"/>
          <p:cNvGrpSpPr/>
          <p:nvPr userDrawn="1"/>
        </p:nvGrpSpPr>
        <p:grpSpPr>
          <a:xfrm>
            <a:off x="3345814" y="1687515"/>
            <a:ext cx="5384263" cy="3239298"/>
            <a:chOff x="2470150" y="1687515"/>
            <a:chExt cx="3975100" cy="3239298"/>
          </a:xfrm>
        </p:grpSpPr>
        <p:sp>
          <p:nvSpPr>
            <p:cNvPr id="8" name="Oval 7"/>
            <p:cNvSpPr/>
            <p:nvPr userDrawn="1"/>
          </p:nvSpPr>
          <p:spPr>
            <a:xfrm>
              <a:off x="3390900" y="4150526"/>
              <a:ext cx="21717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124200" y="4393413"/>
              <a:ext cx="28956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470150" y="3479013"/>
              <a:ext cx="1143000" cy="533400"/>
              <a:chOff x="2286000" y="3479013"/>
              <a:chExt cx="1143000" cy="533400"/>
            </a:xfrm>
          </p:grpSpPr>
          <p:sp>
            <p:nvSpPr>
              <p:cNvPr id="7" name="Oval 6"/>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5302250" y="3479013"/>
              <a:ext cx="1143000" cy="533400"/>
              <a:chOff x="2286000" y="3479013"/>
              <a:chExt cx="1143000" cy="533400"/>
            </a:xfrm>
          </p:grpSpPr>
          <p:sp>
            <p:nvSpPr>
              <p:cNvPr id="13" name="Oval 12"/>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uble Brace 15"/>
            <p:cNvSpPr/>
            <p:nvPr userDrawn="1"/>
          </p:nvSpPr>
          <p:spPr>
            <a:xfrm rot="5400000">
              <a:off x="3998912" y="736603"/>
              <a:ext cx="917575" cy="2819400"/>
            </a:xfrm>
            <a:prstGeom prst="bracePair">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Rectangle 16"/>
            <p:cNvSpPr/>
            <p:nvPr userDrawn="1"/>
          </p:nvSpPr>
          <p:spPr>
            <a:xfrm>
              <a:off x="2590801" y="2146301"/>
              <a:ext cx="373062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19600" y="1828800"/>
              <a:ext cx="76200" cy="232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2540001" y="1836739"/>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365750" y="1828800"/>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287837" y="1808959"/>
              <a:ext cx="34131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239837"/>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5085379" y="290517"/>
            <a:ext cx="7270044" cy="6243637"/>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9381" y="1530350"/>
            <a:ext cx="4279027" cy="500380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067" y="5121275"/>
            <a:ext cx="7803309" cy="603250"/>
          </a:xfrm>
        </p:spPr>
        <p:txBody>
          <a:bodyPr anchor="b"/>
          <a:lstStyle>
            <a:lvl1pPr algn="l">
              <a:defRPr sz="2032" b="1"/>
            </a:lvl1pPr>
          </a:lstStyle>
          <a:p>
            <a:r>
              <a:rPr lang="en-US" smtClean="0"/>
              <a:t>Click to edit Master title style</a:t>
            </a:r>
            <a:endParaRPr lang="en-US"/>
          </a:p>
        </p:txBody>
      </p:sp>
      <p:sp>
        <p:nvSpPr>
          <p:cNvPr id="3" name="Picture Placeholder 2"/>
          <p:cNvSpPr>
            <a:spLocks noGrp="1"/>
          </p:cNvSpPr>
          <p:nvPr>
            <p:ph type="pic" idx="1"/>
          </p:nvPr>
        </p:nvSpPr>
        <p:spPr>
          <a:xfrm>
            <a:off x="2548067" y="654050"/>
            <a:ext cx="7803309" cy="4389438"/>
          </a:xfrm>
        </p:spPr>
        <p:txBody>
          <a:bodyPr/>
          <a:lstStyle>
            <a:lvl1pPr marL="0" indent="0">
              <a:buNone/>
              <a:defRPr sz="3251"/>
            </a:lvl1pPr>
            <a:lvl2pPr marL="464458" indent="0">
              <a:buNone/>
              <a:defRPr sz="2845"/>
            </a:lvl2pPr>
            <a:lvl3pPr marL="928916" indent="0">
              <a:buNone/>
              <a:defRPr sz="2438"/>
            </a:lvl3pPr>
            <a:lvl4pPr marL="1393373" indent="0">
              <a:buNone/>
              <a:defRPr sz="2032"/>
            </a:lvl4pPr>
            <a:lvl5pPr marL="1857832" indent="0">
              <a:buNone/>
              <a:defRPr sz="2032"/>
            </a:lvl5pPr>
            <a:lvl6pPr marL="2322289" indent="0">
              <a:buNone/>
              <a:defRPr sz="2032"/>
            </a:lvl6pPr>
            <a:lvl7pPr marL="2786747" indent="0">
              <a:buNone/>
              <a:defRPr sz="2032"/>
            </a:lvl7pPr>
            <a:lvl8pPr marL="3251205" indent="0">
              <a:buNone/>
              <a:defRPr sz="2032"/>
            </a:lvl8pPr>
            <a:lvl9pPr marL="3715663" indent="0">
              <a:buNone/>
              <a:defRPr sz="2032"/>
            </a:lvl9pPr>
          </a:lstStyle>
          <a:p>
            <a:endParaRPr lang="en-US"/>
          </a:p>
        </p:txBody>
      </p:sp>
      <p:sp>
        <p:nvSpPr>
          <p:cNvPr id="4" name="Text Placeholder 3"/>
          <p:cNvSpPr>
            <a:spLocks noGrp="1"/>
          </p:cNvSpPr>
          <p:nvPr>
            <p:ph type="body" sz="half" idx="2"/>
          </p:nvPr>
        </p:nvSpPr>
        <p:spPr>
          <a:xfrm>
            <a:off x="2548067" y="5724525"/>
            <a:ext cx="7803309" cy="858838"/>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B21E5A-A755-4463-A4BD-4321D377690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CC39F4-4F17-4AEB-9DA2-B93E40DF9AF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57829"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txStyles>
    <p:titleStyle>
      <a:lvl1pPr algn="l" defTabSz="982136" rtl="0" fontAlgn="base">
        <a:spcBef>
          <a:spcPct val="0"/>
        </a:spcBef>
        <a:spcAft>
          <a:spcPct val="0"/>
        </a:spcAft>
        <a:defRPr sz="4470">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accent1"/>
        </a:buClr>
        <a:buSzPct val="65000"/>
        <a:buFont typeface="Wingdings" pitchFamily="2" charset="2"/>
        <a:buChar char="n"/>
        <a:defRPr sz="3251">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743">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337">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2133">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133">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k7q6ukLCnp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traumafreeworld.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pDZNfykDLs"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youtube.com/watch?v=34kGsGeRmq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ightnowmedia.org/Content/Series/448808?episode=Trailer"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00" y="1625604"/>
            <a:ext cx="7087947" cy="1870075"/>
          </a:xfrm>
        </p:spPr>
        <p:txBody>
          <a:bodyPr/>
          <a:lstStyle/>
          <a:p>
            <a:r>
              <a:rPr lang="en-US" dirty="0" smtClean="0"/>
              <a:t>Grandparent Ministry</a:t>
            </a:r>
            <a:endParaRPr lang="en-US" dirty="0"/>
          </a:p>
        </p:txBody>
      </p:sp>
      <p:sp>
        <p:nvSpPr>
          <p:cNvPr id="3" name="Subtitle 2"/>
          <p:cNvSpPr>
            <a:spLocks noGrp="1"/>
          </p:cNvSpPr>
          <p:nvPr>
            <p:ph type="subTitle" idx="1"/>
          </p:nvPr>
        </p:nvSpPr>
        <p:spPr>
          <a:xfrm>
            <a:off x="5443624" y="2556522"/>
            <a:ext cx="7383376" cy="1549958"/>
          </a:xfrm>
        </p:spPr>
        <p:txBody>
          <a:bodyPr>
            <a:noAutofit/>
          </a:bodyPr>
          <a:lstStyle/>
          <a:p>
            <a:r>
              <a:rPr lang="en-US" sz="3200" dirty="0" smtClean="0"/>
              <a:t>Lesson 8</a:t>
            </a:r>
          </a:p>
          <a:p>
            <a:r>
              <a:rPr lang="en-US" sz="3200" dirty="0" smtClean="0"/>
              <a:t>Gospel Grandparenting in Today’s Culture </a:t>
            </a:r>
            <a:endParaRPr lang="en-US" sz="3200" dirty="0"/>
          </a:p>
        </p:txBody>
      </p:sp>
      <p:sp>
        <p:nvSpPr>
          <p:cNvPr id="4" name="Rectangle 3"/>
          <p:cNvSpPr/>
          <p:nvPr/>
        </p:nvSpPr>
        <p:spPr>
          <a:xfrm>
            <a:off x="5054600" y="4426597"/>
            <a:ext cx="7950200" cy="1815882"/>
          </a:xfrm>
          <a:prstGeom prst="rect">
            <a:avLst/>
          </a:prstGeom>
        </p:spPr>
        <p:txBody>
          <a:bodyPr wrap="square">
            <a:spAutoFit/>
          </a:bodyPr>
          <a:lstStyle/>
          <a:p>
            <a:r>
              <a:rPr lang="en-US" sz="2800" i="1" dirty="0">
                <a:solidFill>
                  <a:srgbClr val="FFCC66"/>
                </a:solidFill>
              </a:rPr>
              <a:t>Therefore welcome one another as Christ has welcomed you, for the glory of God. </a:t>
            </a:r>
          </a:p>
          <a:p>
            <a:endParaRPr lang="en-US" sz="2800" i="1" dirty="0">
              <a:solidFill>
                <a:srgbClr val="FFCC66"/>
              </a:solidFill>
            </a:endParaRPr>
          </a:p>
          <a:p>
            <a:r>
              <a:rPr lang="en-US" sz="2800" i="1" dirty="0" smtClean="0">
                <a:solidFill>
                  <a:srgbClr val="FFCC66"/>
                </a:solidFill>
              </a:rPr>
              <a:t>Romans 15:7</a:t>
            </a:r>
            <a:endParaRPr lang="en-US" sz="2800" i="1" dirty="0">
              <a:solidFill>
                <a:srgbClr val="FFCC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5600" y="2286000"/>
            <a:ext cx="2895600" cy="4053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stretch>
            <a:fillRect/>
          </a:stretch>
        </p:blipFill>
        <p:spPr>
          <a:xfrm>
            <a:off x="227128" y="762000"/>
            <a:ext cx="4755284" cy="5937679"/>
          </a:xfrm>
          <a:prstGeom prst="rect">
            <a:avLst/>
          </a:prstGeom>
        </p:spPr>
      </p:pic>
      <p:sp>
        <p:nvSpPr>
          <p:cNvPr id="7" name="Rectangle 6"/>
          <p:cNvSpPr/>
          <p:nvPr/>
        </p:nvSpPr>
        <p:spPr>
          <a:xfrm>
            <a:off x="0" y="6364257"/>
            <a:ext cx="5220373" cy="670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Ben, what </a:t>
            </a:r>
            <a:r>
              <a:rPr lang="en-US" b="1" dirty="0" err="1" smtClean="0">
                <a:solidFill>
                  <a:schemeClr val="tx1"/>
                </a:solidFill>
              </a:rPr>
              <a:t>d’ya</a:t>
            </a:r>
            <a:r>
              <a:rPr lang="en-US" b="1" dirty="0" smtClean="0">
                <a:solidFill>
                  <a:schemeClr val="tx1"/>
                </a:solidFill>
              </a:rPr>
              <a:t> say we turn the power off for a little while and let the little guy roam around?</a:t>
            </a:r>
            <a:endParaRPr lang="en-US" b="1" dirty="0">
              <a:solidFill>
                <a:schemeClr val="tx1"/>
              </a:solidFill>
            </a:endParaRPr>
          </a:p>
        </p:txBody>
      </p:sp>
    </p:spTree>
    <p:extLst>
      <p:ext uri="{BB962C8B-B14F-4D97-AF65-F5344CB8AC3E}">
        <p14:creationId xmlns:p14="http://schemas.microsoft.com/office/powerpoint/2010/main" val="136066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Sticky Situations</a:t>
            </a:r>
            <a:endParaRPr lang="en-US" dirty="0"/>
          </a:p>
        </p:txBody>
      </p:sp>
      <p:sp>
        <p:nvSpPr>
          <p:cNvPr id="3" name="Content Placeholder 2"/>
          <p:cNvSpPr>
            <a:spLocks noGrp="1"/>
          </p:cNvSpPr>
          <p:nvPr>
            <p:ph idx="1"/>
          </p:nvPr>
        </p:nvSpPr>
        <p:spPr/>
        <p:txBody>
          <a:bodyPr/>
          <a:lstStyle/>
          <a:p>
            <a:r>
              <a:rPr lang="en-US" dirty="0" smtClean="0"/>
              <a:t>As </a:t>
            </a:r>
            <a:r>
              <a:rPr lang="en-US" dirty="0"/>
              <a:t>we hold up a torch to moral </a:t>
            </a:r>
            <a:r>
              <a:rPr lang="en-US" dirty="0" smtClean="0"/>
              <a:t>living…God's </a:t>
            </a:r>
            <a:r>
              <a:rPr lang="en-US" dirty="0"/>
              <a:t>power and presence working through us can be an example of how not only to survive spiritually, but actually thrive.</a:t>
            </a:r>
          </a:p>
          <a:p>
            <a:r>
              <a:rPr lang="en-US" dirty="0" smtClean="0"/>
              <a:t>God </a:t>
            </a:r>
            <a:r>
              <a:rPr lang="en-US" dirty="0"/>
              <a:t>want to use us to show our grandchildren what people look like who are not intimidated by an antagonistic culture.</a:t>
            </a:r>
          </a:p>
          <a:p>
            <a:endParaRPr lang="en-US" dirty="0"/>
          </a:p>
        </p:txBody>
      </p:sp>
      <p:sp>
        <p:nvSpPr>
          <p:cNvPr id="4" name="Text Placeholder 3"/>
          <p:cNvSpPr>
            <a:spLocks noGrp="1"/>
          </p:cNvSpPr>
          <p:nvPr>
            <p:ph type="body" sz="half" idx="2"/>
          </p:nvPr>
        </p:nvSpPr>
        <p:spPr/>
        <p:txBody>
          <a:bodyPr anchor="ctr"/>
          <a:lstStyle/>
          <a:p>
            <a:pPr algn="ctr"/>
            <a:r>
              <a:rPr lang="en-US" sz="3200" i="1" dirty="0">
                <a:solidFill>
                  <a:srgbClr val="FFCC66"/>
                </a:solidFill>
              </a:rPr>
              <a:t>Our grandchildren are growing up in a culture that is both toxic and antagonistic </a:t>
            </a:r>
            <a:r>
              <a:rPr lang="en-US" sz="3200" i="1" dirty="0" smtClean="0">
                <a:solidFill>
                  <a:srgbClr val="FFCC66"/>
                </a:solidFill>
              </a:rPr>
              <a:t>to the </a:t>
            </a:r>
            <a:r>
              <a:rPr lang="en-US" sz="3200" i="1" dirty="0">
                <a:solidFill>
                  <a:srgbClr val="FFCC66"/>
                </a:solidFill>
              </a:rPr>
              <a:t>priorities that our creator says are important. </a:t>
            </a:r>
          </a:p>
        </p:txBody>
      </p:sp>
    </p:spTree>
    <p:extLst>
      <p:ext uri="{BB962C8B-B14F-4D97-AF65-F5344CB8AC3E}">
        <p14:creationId xmlns:p14="http://schemas.microsoft.com/office/powerpoint/2010/main" val="116355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Challenging Situations</a:t>
            </a:r>
            <a:endParaRPr lang="en-US" dirty="0"/>
          </a:p>
        </p:txBody>
      </p:sp>
      <p:sp>
        <p:nvSpPr>
          <p:cNvPr id="3" name="Content Placeholder 2"/>
          <p:cNvSpPr>
            <a:spLocks noGrp="1"/>
          </p:cNvSpPr>
          <p:nvPr>
            <p:ph idx="1"/>
          </p:nvPr>
        </p:nvSpPr>
        <p:spPr/>
        <p:txBody>
          <a:bodyPr/>
          <a:lstStyle/>
          <a:p>
            <a:r>
              <a:rPr lang="en-US" dirty="0" smtClean="0"/>
              <a:t>Becoming the Primary Caregivers</a:t>
            </a:r>
          </a:p>
          <a:p>
            <a:endParaRPr lang="en-US" dirty="0" smtClean="0"/>
          </a:p>
          <a:p>
            <a:r>
              <a:rPr lang="en-US" dirty="0" smtClean="0"/>
              <a:t>Difficult Relationships</a:t>
            </a:r>
          </a:p>
          <a:p>
            <a:endParaRPr lang="en-US" dirty="0" smtClean="0"/>
          </a:p>
          <a:p>
            <a:r>
              <a:rPr lang="en-US" dirty="0" smtClean="0"/>
              <a:t>Special needs grandchildren</a:t>
            </a:r>
            <a:endParaRPr lang="en-US" dirty="0"/>
          </a:p>
        </p:txBody>
      </p:sp>
    </p:spTree>
    <p:extLst>
      <p:ext uri="{BB962C8B-B14F-4D97-AF65-F5344CB8AC3E}">
        <p14:creationId xmlns:p14="http://schemas.microsoft.com/office/powerpoint/2010/main" val="350292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Questions:</a:t>
            </a:r>
          </a:p>
        </p:txBody>
      </p:sp>
      <p:sp>
        <p:nvSpPr>
          <p:cNvPr id="6" name="Content Placeholder 5"/>
          <p:cNvSpPr>
            <a:spLocks noGrp="1"/>
          </p:cNvSpPr>
          <p:nvPr>
            <p:ph idx="1"/>
          </p:nvPr>
        </p:nvSpPr>
        <p:spPr/>
        <p:txBody>
          <a:bodyPr/>
          <a:lstStyle/>
          <a:p>
            <a:r>
              <a:rPr lang="en-US" sz="3200" dirty="0"/>
              <a:t>What are some challenges you are facing as a grandparent? What makes them so hard?  </a:t>
            </a:r>
            <a:endParaRPr lang="en-US" sz="3200" dirty="0" smtClean="0"/>
          </a:p>
          <a:p>
            <a:r>
              <a:rPr lang="en-US" sz="3200" dirty="0" smtClean="0"/>
              <a:t>What </a:t>
            </a:r>
            <a:r>
              <a:rPr lang="en-US" sz="3200" dirty="0"/>
              <a:t>are some ways you have stayed connected to grandchildren who live some distance away? Are there ways you could improve your connectedness, now that you’ve read this chapter? </a:t>
            </a:r>
            <a:endParaRPr lang="en-US" sz="3200" dirty="0" smtClean="0"/>
          </a:p>
          <a:p>
            <a:r>
              <a:rPr lang="en-US" sz="3200" dirty="0" smtClean="0"/>
              <a:t>What </a:t>
            </a:r>
            <a:r>
              <a:rPr lang="en-US" sz="3200" dirty="0"/>
              <a:t>would have to happen for you to be able to visit your long-distance grandchildren? What could you be doing to make that visit possible? </a:t>
            </a:r>
          </a:p>
        </p:txBody>
      </p:sp>
    </p:spTree>
    <p:extLst>
      <p:ext uri="{BB962C8B-B14F-4D97-AF65-F5344CB8AC3E}">
        <p14:creationId xmlns:p14="http://schemas.microsoft.com/office/powerpoint/2010/main" val="2445277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Questions:</a:t>
            </a:r>
          </a:p>
        </p:txBody>
      </p:sp>
      <p:sp>
        <p:nvSpPr>
          <p:cNvPr id="6" name="Content Placeholder 5"/>
          <p:cNvSpPr>
            <a:spLocks noGrp="1"/>
          </p:cNvSpPr>
          <p:nvPr>
            <p:ph idx="1"/>
          </p:nvPr>
        </p:nvSpPr>
        <p:spPr>
          <a:xfrm>
            <a:off x="619276" y="1371600"/>
            <a:ext cx="11706040" cy="3962400"/>
          </a:xfrm>
        </p:spPr>
        <p:txBody>
          <a:bodyPr/>
          <a:lstStyle/>
          <a:p>
            <a:r>
              <a:rPr lang="en-US" sz="3200" dirty="0" smtClean="0"/>
              <a:t>Has </a:t>
            </a:r>
            <a:r>
              <a:rPr lang="en-US" sz="3200" dirty="0"/>
              <a:t>your family been impacted by divorce? What special challenges have you experienced because of divorce in your extended family?  </a:t>
            </a:r>
          </a:p>
          <a:p>
            <a:r>
              <a:rPr lang="en-US" sz="3200" dirty="0"/>
              <a:t>What truths of the gospel have you found helpful in your difficulties as a grandparent?</a:t>
            </a:r>
          </a:p>
        </p:txBody>
      </p:sp>
    </p:spTree>
    <p:extLst>
      <p:ext uri="{BB962C8B-B14F-4D97-AF65-F5344CB8AC3E}">
        <p14:creationId xmlns:p14="http://schemas.microsoft.com/office/powerpoint/2010/main" val="2130540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3" name="Content Placeholder 2"/>
          <p:cNvSpPr>
            <a:spLocks noGrp="1"/>
          </p:cNvSpPr>
          <p:nvPr>
            <p:ph idx="1"/>
          </p:nvPr>
        </p:nvSpPr>
        <p:spPr/>
        <p:txBody>
          <a:bodyPr/>
          <a:lstStyle/>
          <a:p>
            <a:r>
              <a:rPr lang="en-US" sz="3200" dirty="0"/>
              <a:t>If you have not already done so, download whatever app is necessary for you to have video calls with your long-distance grandchildren. Begin scheduling regular video calls. </a:t>
            </a:r>
            <a:endParaRPr lang="en-US" sz="3200" dirty="0" smtClean="0"/>
          </a:p>
          <a:p>
            <a:r>
              <a:rPr lang="en-US" sz="3200" dirty="0" smtClean="0"/>
              <a:t>Do </a:t>
            </a:r>
            <a:r>
              <a:rPr lang="en-US" sz="3200" dirty="0"/>
              <a:t>you need to pursue reconciliation with a family member? Discuss and pray about this with a Christian friend, then make that call, requesting an opportunity to have a humble, loving, heart-to-heart conversation.  </a:t>
            </a:r>
            <a:endParaRPr lang="en-US" sz="3200" dirty="0" smtClean="0"/>
          </a:p>
        </p:txBody>
      </p:sp>
    </p:spTree>
    <p:extLst>
      <p:ext uri="{BB962C8B-B14F-4D97-AF65-F5344CB8AC3E}">
        <p14:creationId xmlns:p14="http://schemas.microsoft.com/office/powerpoint/2010/main" val="1656044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Action Steps</a:t>
            </a:r>
            <a:endParaRPr lang="en-US"/>
          </a:p>
        </p:txBody>
      </p:sp>
      <p:sp>
        <p:nvSpPr>
          <p:cNvPr id="3" name="Content Placeholder 2"/>
          <p:cNvSpPr>
            <a:spLocks noGrp="1"/>
          </p:cNvSpPr>
          <p:nvPr>
            <p:ph idx="1"/>
          </p:nvPr>
        </p:nvSpPr>
        <p:spPr/>
        <p:txBody>
          <a:bodyPr/>
          <a:lstStyle/>
          <a:p>
            <a:r>
              <a:rPr lang="en-US" sz="3200" dirty="0"/>
              <a:t>Are you in a small group or accountability group at your church? If so, be open about the struggles you are facing in your family, requesting prayer support as a parent or grandparent. If you’re not in a group, what do you need to do to join one? </a:t>
            </a:r>
          </a:p>
          <a:p>
            <a:r>
              <a:rPr lang="en-US" sz="3200" dirty="0"/>
              <a:t>Seek out the fellowship of other grandparents and pray for one another as you face difficulties and challenges, asking the Lord to remind you of the power and promises of the gospel.</a:t>
            </a:r>
          </a:p>
          <a:p>
            <a:endParaRPr lang="en-US" sz="3200" dirty="0"/>
          </a:p>
        </p:txBody>
      </p:sp>
    </p:spTree>
    <p:extLst>
      <p:ext uri="{BB962C8B-B14F-4D97-AF65-F5344CB8AC3E}">
        <p14:creationId xmlns:p14="http://schemas.microsoft.com/office/powerpoint/2010/main" val="527942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Blended Families &amp; Adoption</a:t>
            </a:r>
            <a:endParaRPr lang="en-US" dirty="0"/>
          </a:p>
        </p:txBody>
      </p:sp>
      <p:sp>
        <p:nvSpPr>
          <p:cNvPr id="3" name="Content Placeholder 2"/>
          <p:cNvSpPr>
            <a:spLocks noGrp="1"/>
          </p:cNvSpPr>
          <p:nvPr>
            <p:ph idx="1"/>
          </p:nvPr>
        </p:nvSpPr>
        <p:spPr/>
        <p:txBody>
          <a:bodyPr/>
          <a:lstStyle/>
          <a:p>
            <a:r>
              <a:rPr lang="en-US" dirty="0" smtClean="0"/>
              <a:t>We are all adopted!</a:t>
            </a:r>
          </a:p>
          <a:p>
            <a:endParaRPr lang="en-US" dirty="0"/>
          </a:p>
          <a:p>
            <a:r>
              <a:rPr lang="en-US" dirty="0" smtClean="0"/>
              <a:t>Flip the script…</a:t>
            </a:r>
          </a:p>
          <a:p>
            <a:r>
              <a:rPr lang="en-US" sz="2000" dirty="0"/>
              <a:t>Loving Children</a:t>
            </a:r>
          </a:p>
          <a:p>
            <a:pPr lvl="1"/>
            <a:r>
              <a:rPr lang="en-US" sz="1594" dirty="0">
                <a:hlinkClick r:id="rId2"/>
              </a:rPr>
              <a:t>https://www.youtube.com/watch?v=k7q6ukLCnpk</a:t>
            </a:r>
            <a:r>
              <a:rPr lang="en-US" sz="1594" dirty="0"/>
              <a:t> </a:t>
            </a:r>
          </a:p>
          <a:p>
            <a:pPr marL="0" indent="0">
              <a:buNone/>
            </a:pPr>
            <a:endParaRPr lang="en-US" dirty="0"/>
          </a:p>
        </p:txBody>
      </p:sp>
      <p:sp>
        <p:nvSpPr>
          <p:cNvPr id="4" name="Text Placeholder 3"/>
          <p:cNvSpPr>
            <a:spLocks noGrp="1"/>
          </p:cNvSpPr>
          <p:nvPr>
            <p:ph type="body" sz="half" idx="2"/>
          </p:nvPr>
        </p:nvSpPr>
        <p:spPr>
          <a:xfrm>
            <a:off x="649381" y="2286000"/>
            <a:ext cx="3186019" cy="4248150"/>
          </a:xfrm>
        </p:spPr>
        <p:txBody>
          <a:bodyPr/>
          <a:lstStyle/>
          <a:p>
            <a:r>
              <a:rPr lang="en-US" sz="2800" i="1" dirty="0" smtClean="0"/>
              <a:t>“By God’s grace, we can reflect him as we chose to move toward these new grandchildren”</a:t>
            </a:r>
          </a:p>
          <a:p>
            <a:pPr algn="r"/>
            <a:r>
              <a:rPr lang="en-US" sz="2000" i="1" dirty="0" smtClean="0"/>
              <a:t>- Larry McCall</a:t>
            </a:r>
            <a:endParaRPr lang="en-US" sz="2800" i="1" dirty="0"/>
          </a:p>
        </p:txBody>
      </p:sp>
      <p:pic>
        <p:nvPicPr>
          <p:cNvPr id="6" name="Picture 5"/>
          <p:cNvPicPr>
            <a:picLocks noChangeAspect="1"/>
          </p:cNvPicPr>
          <p:nvPr/>
        </p:nvPicPr>
        <p:blipFill>
          <a:blip r:embed="rId3"/>
          <a:stretch>
            <a:fillRect/>
          </a:stretch>
        </p:blipFill>
        <p:spPr>
          <a:xfrm>
            <a:off x="5435600" y="3048000"/>
            <a:ext cx="4839279" cy="3562864"/>
          </a:xfrm>
          <a:prstGeom prst="rect">
            <a:avLst/>
          </a:prstGeom>
        </p:spPr>
      </p:pic>
    </p:spTree>
    <p:extLst>
      <p:ext uri="{BB962C8B-B14F-4D97-AF65-F5344CB8AC3E}">
        <p14:creationId xmlns:p14="http://schemas.microsoft.com/office/powerpoint/2010/main" val="3973205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BACK2BACK</a:t>
            </a:r>
            <a:br>
              <a:rPr lang="en-US" dirty="0" smtClean="0"/>
            </a:br>
            <a:r>
              <a:rPr lang="en-US" dirty="0" smtClean="0"/>
              <a:t>Ministries</a:t>
            </a:r>
            <a:endParaRPr lang="en-US" dirty="0"/>
          </a:p>
        </p:txBody>
      </p:sp>
      <p:sp>
        <p:nvSpPr>
          <p:cNvPr id="3" name="Content Placeholder 2"/>
          <p:cNvSpPr>
            <a:spLocks noGrp="1"/>
          </p:cNvSpPr>
          <p:nvPr>
            <p:ph idx="1"/>
          </p:nvPr>
        </p:nvSpPr>
        <p:spPr/>
        <p:txBody>
          <a:bodyPr/>
          <a:lstStyle/>
          <a:p>
            <a:r>
              <a:rPr lang="en-US" b="1" dirty="0"/>
              <a:t>Learn the practices of trauma-informed care</a:t>
            </a:r>
          </a:p>
          <a:p>
            <a:pPr lvl="1"/>
            <a:r>
              <a:rPr lang="en-US" dirty="0"/>
              <a:t>Back2Back has created a separate organization — </a:t>
            </a:r>
            <a:r>
              <a:rPr lang="en-US" dirty="0">
                <a:hlinkClick r:id="rId2"/>
              </a:rPr>
              <a:t>Trauma Free World</a:t>
            </a:r>
            <a:r>
              <a:rPr lang="en-US" dirty="0"/>
              <a:t> — completely dedicated to providing trauma training to adults and organizations around the world. </a:t>
            </a:r>
          </a:p>
        </p:txBody>
      </p:sp>
      <p:sp>
        <p:nvSpPr>
          <p:cNvPr id="4" name="Text Placeholder 3"/>
          <p:cNvSpPr>
            <a:spLocks noGrp="1"/>
          </p:cNvSpPr>
          <p:nvPr>
            <p:ph type="body" sz="half" idx="2"/>
          </p:nvPr>
        </p:nvSpPr>
        <p:spPr/>
        <p:txBody>
          <a:bodyPr/>
          <a:lstStyle/>
          <a:p>
            <a:r>
              <a:rPr lang="en-US" sz="2400" i="1" dirty="0" smtClean="0"/>
              <a:t>Around </a:t>
            </a:r>
            <a:r>
              <a:rPr lang="en-US" sz="2400" i="1" dirty="0"/>
              <a:t>the world we’re establishing footholds of deep, holistic care for orphaned and vulnerable children. Our goal isn’t a temporary fix or short-term relief, we’re committed to helping orphaned and vulnerable children eradicate all forms of generational poverty in their lives – spiritual, physical, educational, emotional, and social.</a:t>
            </a:r>
          </a:p>
        </p:txBody>
      </p:sp>
    </p:spTree>
    <p:extLst>
      <p:ext uri="{BB962C8B-B14F-4D97-AF65-F5344CB8AC3E}">
        <p14:creationId xmlns:p14="http://schemas.microsoft.com/office/powerpoint/2010/main" val="2499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know to be true…	</a:t>
            </a:r>
            <a:endParaRPr lang="en-US" dirty="0"/>
          </a:p>
        </p:txBody>
      </p:sp>
      <p:sp>
        <p:nvSpPr>
          <p:cNvPr id="3" name="Content Placeholder 2"/>
          <p:cNvSpPr>
            <a:spLocks noGrp="1"/>
          </p:cNvSpPr>
          <p:nvPr>
            <p:ph idx="1"/>
          </p:nvPr>
        </p:nvSpPr>
        <p:spPr>
          <a:xfrm>
            <a:off x="5054600" y="609600"/>
            <a:ext cx="7270044" cy="1239833"/>
          </a:xfrm>
        </p:spPr>
        <p:txBody>
          <a:bodyPr/>
          <a:lstStyle/>
          <a:p>
            <a:r>
              <a:rPr lang="en-US" sz="3200" dirty="0" smtClean="0"/>
              <a:t>Tyler Truths</a:t>
            </a:r>
            <a:endParaRPr lang="en-US" sz="3200" dirty="0" smtClean="0">
              <a:hlinkClick r:id="rId2"/>
            </a:endParaRPr>
          </a:p>
          <a:p>
            <a:pPr lvl="1"/>
            <a:r>
              <a:rPr lang="en-US" sz="1594" dirty="0" smtClean="0">
                <a:hlinkClick r:id="rId2"/>
              </a:rPr>
              <a:t>https</a:t>
            </a:r>
            <a:r>
              <a:rPr lang="en-US" sz="1594" dirty="0">
                <a:hlinkClick r:id="rId2"/>
              </a:rPr>
              <a:t>://www.youtube.com/watch?v=-</a:t>
            </a:r>
            <a:r>
              <a:rPr lang="en-US" sz="1594" dirty="0" smtClean="0">
                <a:hlinkClick r:id="rId2"/>
              </a:rPr>
              <a:t>pDZNfykDLs</a:t>
            </a:r>
            <a:r>
              <a:rPr lang="en-US" sz="1594" dirty="0" smtClean="0"/>
              <a:t> </a:t>
            </a:r>
          </a:p>
          <a:p>
            <a:endParaRPr lang="en-US" dirty="0"/>
          </a:p>
          <a:p>
            <a:endParaRPr lang="en-US" dirty="0"/>
          </a:p>
        </p:txBody>
      </p:sp>
      <p:pic>
        <p:nvPicPr>
          <p:cNvPr id="5" name="Picture 4"/>
          <p:cNvPicPr>
            <a:picLocks noChangeAspect="1"/>
          </p:cNvPicPr>
          <p:nvPr/>
        </p:nvPicPr>
        <p:blipFill>
          <a:blip r:embed="rId3"/>
          <a:stretch>
            <a:fillRect/>
          </a:stretch>
        </p:blipFill>
        <p:spPr>
          <a:xfrm>
            <a:off x="6197600" y="2408225"/>
            <a:ext cx="5334039" cy="3248049"/>
          </a:xfrm>
          <a:prstGeom prst="rect">
            <a:avLst/>
          </a:prstGeom>
        </p:spPr>
      </p:pic>
      <p:sp>
        <p:nvSpPr>
          <p:cNvPr id="4" name="TextBox 3"/>
          <p:cNvSpPr txBox="1"/>
          <p:nvPr/>
        </p:nvSpPr>
        <p:spPr>
          <a:xfrm>
            <a:off x="558800" y="6553200"/>
            <a:ext cx="4091889" cy="369332"/>
          </a:xfrm>
          <a:prstGeom prst="rect">
            <a:avLst/>
          </a:prstGeom>
          <a:noFill/>
        </p:spPr>
        <p:txBody>
          <a:bodyPr wrap="none" rtlCol="0">
            <a:spAutoFit/>
          </a:bodyPr>
          <a:lstStyle/>
          <a:p>
            <a:r>
              <a:rPr lang="en-US" dirty="0" smtClean="0">
                <a:hlinkClick r:id="rId4"/>
              </a:rPr>
              <a:t>Beth </a:t>
            </a:r>
            <a:r>
              <a:rPr lang="en-US" dirty="0" err="1" smtClean="0">
                <a:hlinkClick r:id="rId4"/>
              </a:rPr>
              <a:t>Guckenberger</a:t>
            </a:r>
            <a:r>
              <a:rPr lang="en-US" dirty="0" smtClean="0">
                <a:hlinkClick r:id="rId4"/>
              </a:rPr>
              <a:t> – Short Testimony</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l="15092" r="3410"/>
          <a:stretch/>
        </p:blipFill>
        <p:spPr>
          <a:xfrm>
            <a:off x="1168400" y="3965814"/>
            <a:ext cx="2057400" cy="2587386"/>
          </a:xfrm>
          <a:prstGeom prst="rect">
            <a:avLst/>
          </a:prstGeom>
        </p:spPr>
      </p:pic>
      <p:sp>
        <p:nvSpPr>
          <p:cNvPr id="7" name="TextBox 6"/>
          <p:cNvSpPr txBox="1"/>
          <p:nvPr/>
        </p:nvSpPr>
        <p:spPr>
          <a:xfrm>
            <a:off x="764932" y="3304094"/>
            <a:ext cx="2631179" cy="584775"/>
          </a:xfrm>
          <a:prstGeom prst="rect">
            <a:avLst/>
          </a:prstGeom>
          <a:noFill/>
        </p:spPr>
        <p:txBody>
          <a:bodyPr wrap="square" rtlCol="0">
            <a:spAutoFit/>
          </a:bodyPr>
          <a:lstStyle/>
          <a:p>
            <a:pPr algn="ctr"/>
            <a:r>
              <a:rPr lang="en-US" sz="1600" i="1" dirty="0" smtClean="0">
                <a:solidFill>
                  <a:schemeClr val="bg1"/>
                </a:solidFill>
              </a:rPr>
              <a:t>Bravery is really just about availability - Beth G.</a:t>
            </a:r>
            <a:endParaRPr lang="en-US" sz="1600" i="1" dirty="0">
              <a:solidFill>
                <a:schemeClr val="bg1"/>
              </a:solidFill>
            </a:endParaRPr>
          </a:p>
        </p:txBody>
      </p:sp>
    </p:spTree>
    <p:extLst>
      <p:ext uri="{BB962C8B-B14F-4D97-AF65-F5344CB8AC3E}">
        <p14:creationId xmlns:p14="http://schemas.microsoft.com/office/powerpoint/2010/main" val="1847490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Big Idea</a:t>
            </a:r>
            <a:endParaRPr lang="en-US" sz="6600" dirty="0"/>
          </a:p>
        </p:txBody>
      </p:sp>
      <p:sp>
        <p:nvSpPr>
          <p:cNvPr id="3" name="Content Placeholder 2"/>
          <p:cNvSpPr>
            <a:spLocks noGrp="1"/>
          </p:cNvSpPr>
          <p:nvPr>
            <p:ph idx="1"/>
          </p:nvPr>
        </p:nvSpPr>
        <p:spPr>
          <a:xfrm>
            <a:off x="5085379" y="914400"/>
            <a:ext cx="7270044" cy="5619754"/>
          </a:xfrm>
        </p:spPr>
        <p:txBody>
          <a:bodyPr anchor="ctr"/>
          <a:lstStyle/>
          <a:p>
            <a:r>
              <a:rPr lang="en-US" sz="4400" dirty="0" smtClean="0"/>
              <a:t>Gospel empowered, Christ-reflected grandparents can take the initiative to </a:t>
            </a:r>
            <a:r>
              <a:rPr lang="en-US" sz="4400" dirty="0" smtClean="0">
                <a:solidFill>
                  <a:srgbClr val="FFCC66"/>
                </a:solidFill>
              </a:rPr>
              <a:t>nurture</a:t>
            </a:r>
            <a:r>
              <a:rPr lang="en-US" sz="4400" dirty="0" smtClean="0"/>
              <a:t> a close relationship over </a:t>
            </a:r>
            <a:r>
              <a:rPr lang="en-US" sz="4400" dirty="0" smtClean="0">
                <a:solidFill>
                  <a:srgbClr val="FFCC66"/>
                </a:solidFill>
              </a:rPr>
              <a:t>long distances</a:t>
            </a:r>
            <a:r>
              <a:rPr lang="en-US" sz="4400" dirty="0" smtClean="0"/>
              <a:t> and </a:t>
            </a:r>
            <a:r>
              <a:rPr lang="en-US" sz="4400" dirty="0" smtClean="0">
                <a:solidFill>
                  <a:srgbClr val="FFCC66"/>
                </a:solidFill>
              </a:rPr>
              <a:t>difficult</a:t>
            </a:r>
            <a:r>
              <a:rPr lang="en-US" sz="4400" dirty="0" smtClean="0"/>
              <a:t> circumstances</a:t>
            </a:r>
            <a:endParaRPr lang="en-US" sz="4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b="14584"/>
          <a:stretch/>
        </p:blipFill>
        <p:spPr>
          <a:xfrm>
            <a:off x="939800" y="2362200"/>
            <a:ext cx="2871216" cy="2893802"/>
          </a:xfrm>
          <a:prstGeom prst="rect">
            <a:avLst/>
          </a:prstGeom>
        </p:spPr>
      </p:pic>
    </p:spTree>
    <p:extLst>
      <p:ext uri="{BB962C8B-B14F-4D97-AF65-F5344CB8AC3E}">
        <p14:creationId xmlns:p14="http://schemas.microsoft.com/office/powerpoint/2010/main" val="138599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sz="2800" dirty="0"/>
              <a:t>Nearly half of all grandparents live at least 200 miles from at least one or more of their </a:t>
            </a:r>
            <a:r>
              <a:rPr lang="en-US" sz="2800" dirty="0" smtClean="0"/>
              <a:t>grandchildren</a:t>
            </a:r>
          </a:p>
          <a:p>
            <a:r>
              <a:rPr lang="en-US" sz="2800" dirty="0" smtClean="0"/>
              <a:t>The </a:t>
            </a:r>
            <a:r>
              <a:rPr lang="en-US" sz="2800" dirty="0"/>
              <a:t>number of people looking for divorces was 34 percent higher from March through June compared to </a:t>
            </a:r>
            <a:r>
              <a:rPr lang="en-US" sz="2800" dirty="0" smtClean="0"/>
              <a:t>2019</a:t>
            </a:r>
          </a:p>
          <a:p>
            <a:pPr lvl="1"/>
            <a:r>
              <a:rPr lang="en-US" sz="1100" dirty="0">
                <a:solidFill>
                  <a:schemeClr val="bg2">
                    <a:lumMod val="75000"/>
                  </a:schemeClr>
                </a:solidFill>
              </a:rPr>
              <a:t>https://nypost.com/2020/09/01/divorce-rates-skyrocket-in-u-s-amid-covid-19/</a:t>
            </a:r>
            <a:endParaRPr lang="en-US" sz="1100" dirty="0" smtClean="0">
              <a:solidFill>
                <a:schemeClr val="bg2">
                  <a:lumMod val="75000"/>
                </a:schemeClr>
              </a:solidFill>
            </a:endParaRPr>
          </a:p>
          <a:p>
            <a:r>
              <a:rPr lang="en-US" sz="2800" dirty="0" smtClean="0"/>
              <a:t>Currently in America, about 2.7M grandparents are the primary caregivers for their grandchildren</a:t>
            </a:r>
          </a:p>
          <a:p>
            <a:r>
              <a:rPr lang="en-US" sz="2800" dirty="0" smtClean="0"/>
              <a:t>A </a:t>
            </a:r>
            <a:r>
              <a:rPr lang="en-US" sz="2800" dirty="0"/>
              <a:t>nearly 60% jump in suicides by young Americans since 2007 has experts alarmed and somewhat puzzled</a:t>
            </a:r>
            <a:r>
              <a:rPr lang="en-US" sz="2800" dirty="0" smtClean="0"/>
              <a:t>.</a:t>
            </a:r>
          </a:p>
          <a:p>
            <a:pPr lvl="1"/>
            <a:r>
              <a:rPr lang="en-US" sz="1050" dirty="0">
                <a:solidFill>
                  <a:schemeClr val="bg2">
                    <a:lumMod val="75000"/>
                  </a:schemeClr>
                </a:solidFill>
              </a:rPr>
              <a:t>https://www.webmd.com/depression/news/20200911/suicide-rate-keeps-rising-among-young-americans#1</a:t>
            </a:r>
          </a:p>
        </p:txBody>
      </p:sp>
      <p:sp>
        <p:nvSpPr>
          <p:cNvPr id="4" name="Text Placeholder 3"/>
          <p:cNvSpPr>
            <a:spLocks noGrp="1"/>
          </p:cNvSpPr>
          <p:nvPr>
            <p:ph type="body" sz="half" idx="2"/>
          </p:nvPr>
        </p:nvSpPr>
        <p:spPr>
          <a:xfrm>
            <a:off x="482601" y="1530350"/>
            <a:ext cx="4445808" cy="5003800"/>
          </a:xfrm>
        </p:spPr>
        <p:txBody>
          <a:bodyPr anchor="ctr"/>
          <a:lstStyle/>
          <a:p>
            <a:pPr algn="ctr"/>
            <a:r>
              <a:rPr lang="en-US" sz="2400" i="1" dirty="0">
                <a:solidFill>
                  <a:srgbClr val="FFCC66"/>
                </a:solidFill>
              </a:rPr>
              <a:t>Research indicates that the kind </a:t>
            </a:r>
            <a:r>
              <a:rPr lang="en-US" sz="2400" i="1">
                <a:solidFill>
                  <a:srgbClr val="FFCC66"/>
                </a:solidFill>
              </a:rPr>
              <a:t>of </a:t>
            </a:r>
            <a:r>
              <a:rPr lang="en-US" sz="2400" i="1" smtClean="0">
                <a:solidFill>
                  <a:srgbClr val="FFCC66"/>
                </a:solidFill>
              </a:rPr>
              <a:t>grandparent </a:t>
            </a:r>
            <a:r>
              <a:rPr lang="en-US" sz="2400" i="1" dirty="0">
                <a:solidFill>
                  <a:srgbClr val="FFCC66"/>
                </a:solidFill>
              </a:rPr>
              <a:t>individuals become is, in part, dependent on their perceptions of their own grandparents, their parents’ attitudes toward grandparents, and the stereotypes of grandparents created by society and the media</a:t>
            </a:r>
            <a:r>
              <a:rPr lang="en-US" sz="2400" i="1" dirty="0" smtClean="0">
                <a:solidFill>
                  <a:srgbClr val="FFCC66"/>
                </a:solidFill>
              </a:rPr>
              <a:t>.</a:t>
            </a:r>
          </a:p>
          <a:p>
            <a:pPr algn="ctr"/>
            <a:r>
              <a:rPr lang="en-US" sz="2400" i="1" dirty="0" smtClean="0">
                <a:solidFill>
                  <a:srgbClr val="FFCC66"/>
                </a:solidFill>
              </a:rPr>
              <a:t>- J. Mulvihill</a:t>
            </a:r>
            <a:endParaRPr lang="en-US" sz="2400" i="1" dirty="0">
              <a:solidFill>
                <a:srgbClr val="FFCC66"/>
              </a:solidFill>
            </a:endParaRPr>
          </a:p>
        </p:txBody>
      </p:sp>
    </p:spTree>
    <p:extLst>
      <p:ext uri="{BB962C8B-B14F-4D97-AF65-F5344CB8AC3E}">
        <p14:creationId xmlns:p14="http://schemas.microsoft.com/office/powerpoint/2010/main" val="48551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Today</a:t>
            </a:r>
            <a:endParaRPr lang="en-US" dirty="0"/>
          </a:p>
        </p:txBody>
      </p:sp>
      <p:sp>
        <p:nvSpPr>
          <p:cNvPr id="3" name="Content Placeholder 2"/>
          <p:cNvSpPr>
            <a:spLocks noGrp="1"/>
          </p:cNvSpPr>
          <p:nvPr>
            <p:ph idx="1"/>
          </p:nvPr>
        </p:nvSpPr>
        <p:spPr/>
        <p:txBody>
          <a:bodyPr/>
          <a:lstStyle/>
          <a:p>
            <a:r>
              <a:rPr lang="en-US" dirty="0" smtClean="0"/>
              <a:t>Distance</a:t>
            </a:r>
          </a:p>
          <a:p>
            <a:endParaRPr lang="en-US" dirty="0"/>
          </a:p>
          <a:p>
            <a:r>
              <a:rPr lang="en-US" dirty="0" smtClean="0"/>
              <a:t>Divorce</a:t>
            </a:r>
          </a:p>
          <a:p>
            <a:endParaRPr lang="en-US" dirty="0"/>
          </a:p>
          <a:p>
            <a:r>
              <a:rPr lang="en-US" dirty="0" smtClean="0"/>
              <a:t>Blended Families &amp; Adoption</a:t>
            </a:r>
          </a:p>
          <a:p>
            <a:endParaRPr lang="en-US" dirty="0"/>
          </a:p>
          <a:p>
            <a:r>
              <a:rPr lang="en-US" dirty="0" smtClean="0"/>
              <a:t>Other Challenging Situations</a:t>
            </a:r>
          </a:p>
        </p:txBody>
      </p:sp>
    </p:spTree>
    <p:extLst>
      <p:ext uri="{BB962C8B-B14F-4D97-AF65-F5344CB8AC3E}">
        <p14:creationId xmlns:p14="http://schemas.microsoft.com/office/powerpoint/2010/main" val="25695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Distance</a:t>
            </a:r>
            <a:endParaRPr lang="en-US" dirty="0"/>
          </a:p>
        </p:txBody>
      </p:sp>
      <p:sp>
        <p:nvSpPr>
          <p:cNvPr id="3" name="Content Placeholder 2"/>
          <p:cNvSpPr>
            <a:spLocks noGrp="1"/>
          </p:cNvSpPr>
          <p:nvPr>
            <p:ph idx="1"/>
          </p:nvPr>
        </p:nvSpPr>
        <p:spPr/>
        <p:txBody>
          <a:bodyPr/>
          <a:lstStyle/>
          <a:p>
            <a:r>
              <a:rPr lang="en-US" dirty="0" smtClean="0"/>
              <a:t>Nearly half of all grandparents live at least 200 miles from at least one or more of their grandchildren</a:t>
            </a:r>
          </a:p>
          <a:p>
            <a:r>
              <a:rPr lang="en-US" dirty="0" smtClean="0"/>
              <a:t>Ideas to connect</a:t>
            </a:r>
          </a:p>
          <a:p>
            <a:r>
              <a:rPr lang="en-US" dirty="0" smtClean="0"/>
              <a:t>Intentional visits and trips</a:t>
            </a:r>
          </a:p>
          <a:p>
            <a:r>
              <a:rPr lang="en-US" dirty="0" smtClean="0"/>
              <a:t>Cards, calls and packages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6400" y="2057400"/>
            <a:ext cx="2253094" cy="3044628"/>
          </a:xfrm>
          <a:prstGeom prst="rect">
            <a:avLst/>
          </a:prstGeom>
        </p:spPr>
      </p:pic>
      <p:pic>
        <p:nvPicPr>
          <p:cNvPr id="5" name="Picture 4"/>
          <p:cNvPicPr>
            <a:picLocks noChangeAspect="1"/>
          </p:cNvPicPr>
          <p:nvPr/>
        </p:nvPicPr>
        <p:blipFill>
          <a:blip r:embed="rId3"/>
          <a:stretch>
            <a:fillRect/>
          </a:stretch>
        </p:blipFill>
        <p:spPr>
          <a:xfrm>
            <a:off x="2516769" y="3906452"/>
            <a:ext cx="3452231" cy="3111406"/>
          </a:xfrm>
          <a:prstGeom prst="rect">
            <a:avLst/>
          </a:prstGeom>
        </p:spPr>
      </p:pic>
      <p:pic>
        <p:nvPicPr>
          <p:cNvPr id="6" name="Picture 5"/>
          <p:cNvPicPr>
            <a:picLocks noChangeAspect="1"/>
          </p:cNvPicPr>
          <p:nvPr/>
        </p:nvPicPr>
        <p:blipFill>
          <a:blip r:embed="rId4"/>
          <a:stretch>
            <a:fillRect/>
          </a:stretch>
        </p:blipFill>
        <p:spPr>
          <a:xfrm>
            <a:off x="4923616" y="6324600"/>
            <a:ext cx="948304" cy="591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Divorce</a:t>
            </a:r>
            <a:endParaRPr lang="en-US" dirty="0"/>
          </a:p>
        </p:txBody>
      </p:sp>
      <p:sp>
        <p:nvSpPr>
          <p:cNvPr id="3" name="Content Placeholder 2"/>
          <p:cNvSpPr>
            <a:spLocks noGrp="1"/>
          </p:cNvSpPr>
          <p:nvPr>
            <p:ph idx="1"/>
          </p:nvPr>
        </p:nvSpPr>
        <p:spPr/>
        <p:txBody>
          <a:bodyPr/>
          <a:lstStyle/>
          <a:p>
            <a:r>
              <a:rPr lang="en-US" dirty="0" smtClean="0"/>
              <a:t>Has anyone had to deal with that situation?  How were you affected and how did you deal with it?</a:t>
            </a:r>
          </a:p>
          <a:p>
            <a:endParaRPr lang="en-US" dirty="0" smtClean="0"/>
          </a:p>
          <a:p>
            <a:r>
              <a:rPr lang="en-US" dirty="0" smtClean="0"/>
              <a:t>Approaches</a:t>
            </a:r>
          </a:p>
          <a:p>
            <a:pPr lvl="1"/>
            <a:r>
              <a:rPr lang="en-US" dirty="0" smtClean="0"/>
              <a:t>Lay it before God - 1 Peter 5:7 </a:t>
            </a:r>
          </a:p>
          <a:p>
            <a:pPr lvl="2"/>
            <a:r>
              <a:rPr lang="en-US" dirty="0" smtClean="0"/>
              <a:t>“Casting all your anxiety on Him, because he cares for you”</a:t>
            </a:r>
          </a:p>
          <a:p>
            <a:pPr lvl="1"/>
            <a:r>
              <a:rPr lang="en-US" dirty="0" smtClean="0"/>
              <a:t>Share with the body of Christ</a:t>
            </a:r>
          </a:p>
          <a:p>
            <a:pPr lvl="1"/>
            <a:r>
              <a:rPr lang="en-US" dirty="0" smtClean="0"/>
              <a:t>Guard against bitterness</a:t>
            </a:r>
          </a:p>
          <a:p>
            <a:pPr lvl="1"/>
            <a:r>
              <a:rPr lang="en-US" dirty="0" smtClean="0"/>
              <a:t>BE THE ROCK!</a:t>
            </a:r>
            <a:endParaRPr lang="en-US" dirty="0"/>
          </a:p>
        </p:txBody>
      </p:sp>
      <p:sp>
        <p:nvSpPr>
          <p:cNvPr id="5" name="TextBox 4"/>
          <p:cNvSpPr txBox="1"/>
          <p:nvPr/>
        </p:nvSpPr>
        <p:spPr>
          <a:xfrm>
            <a:off x="1092200" y="2743200"/>
            <a:ext cx="2667000" cy="2554545"/>
          </a:xfrm>
          <a:prstGeom prst="rect">
            <a:avLst/>
          </a:prstGeom>
          <a:noFill/>
        </p:spPr>
        <p:txBody>
          <a:bodyPr wrap="square" rtlCol="0">
            <a:spAutoFit/>
          </a:bodyPr>
          <a:lstStyle/>
          <a:p>
            <a:r>
              <a:rPr lang="en-US" sz="3200" i="1" dirty="0" smtClean="0">
                <a:solidFill>
                  <a:srgbClr val="FFCC66"/>
                </a:solidFill>
              </a:rPr>
              <a:t>Applies to both the parents and the grandparents</a:t>
            </a:r>
            <a:endParaRPr lang="en-US" sz="3200" i="1" dirty="0">
              <a:solidFill>
                <a:srgbClr val="FFCC66"/>
              </a:solidFill>
            </a:endParaRPr>
          </a:p>
        </p:txBody>
      </p:sp>
    </p:spTree>
    <p:extLst>
      <p:ext uri="{BB962C8B-B14F-4D97-AF65-F5344CB8AC3E}">
        <p14:creationId xmlns:p14="http://schemas.microsoft.com/office/powerpoint/2010/main" val="3019666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Sticky Situations</a:t>
            </a:r>
            <a:endParaRPr lang="en-US" dirty="0"/>
          </a:p>
        </p:txBody>
      </p:sp>
      <p:sp>
        <p:nvSpPr>
          <p:cNvPr id="3" name="Content Placeholder 2"/>
          <p:cNvSpPr>
            <a:spLocks noGrp="1"/>
          </p:cNvSpPr>
          <p:nvPr>
            <p:ph idx="1"/>
          </p:nvPr>
        </p:nvSpPr>
        <p:spPr/>
        <p:txBody>
          <a:bodyPr/>
          <a:lstStyle/>
          <a:p>
            <a:r>
              <a:rPr lang="en-US" dirty="0" smtClean="0"/>
              <a:t>Tim &amp; Darcy Kimmel</a:t>
            </a:r>
          </a:p>
          <a:p>
            <a:pPr lvl="1"/>
            <a:r>
              <a:rPr lang="en-US" dirty="0" smtClean="0"/>
              <a:t>Giving a Blessing</a:t>
            </a:r>
          </a:p>
          <a:p>
            <a:pPr lvl="1"/>
            <a:r>
              <a:rPr lang="en-US" dirty="0" smtClean="0"/>
              <a:t>Leaving a Legacy</a:t>
            </a:r>
          </a:p>
          <a:p>
            <a:pPr lvl="1"/>
            <a:r>
              <a:rPr lang="en-US" dirty="0" smtClean="0"/>
              <a:t>Bearing a Torch</a:t>
            </a:r>
          </a:p>
          <a:p>
            <a:pPr lvl="1"/>
            <a:r>
              <a:rPr lang="en-US" dirty="0" smtClean="0"/>
              <a:t>Setting a Standard</a:t>
            </a:r>
            <a:endParaRPr lang="en-US" dirty="0"/>
          </a:p>
        </p:txBody>
      </p:sp>
      <p:sp>
        <p:nvSpPr>
          <p:cNvPr id="4" name="Text Placeholder 3"/>
          <p:cNvSpPr>
            <a:spLocks noGrp="1"/>
          </p:cNvSpPr>
          <p:nvPr>
            <p:ph type="body" sz="half" idx="2"/>
          </p:nvPr>
        </p:nvSpPr>
        <p:spPr/>
        <p:txBody>
          <a:bodyPr/>
          <a:lstStyle/>
          <a:p>
            <a:r>
              <a:rPr lang="en-US" dirty="0" err="1">
                <a:hlinkClick r:id="rId2"/>
              </a:rPr>
              <a:t>RightNow</a:t>
            </a:r>
            <a:r>
              <a:rPr lang="en-US" dirty="0">
                <a:hlinkClick r:id="rId2"/>
              </a:rPr>
              <a:t> Media :: Streaming Video Bible Study : Grace Based Grandparenting: Solving the Sticky Situations : Tim Kimmel : Grace Based Families</a:t>
            </a:r>
            <a:endParaRPr lang="en-US" dirty="0"/>
          </a:p>
        </p:txBody>
      </p:sp>
      <p:pic>
        <p:nvPicPr>
          <p:cNvPr id="5" name="Picture 4"/>
          <p:cNvPicPr>
            <a:picLocks noChangeAspect="1"/>
          </p:cNvPicPr>
          <p:nvPr/>
        </p:nvPicPr>
        <p:blipFill>
          <a:blip r:embed="rId3"/>
          <a:stretch>
            <a:fillRect/>
          </a:stretch>
        </p:blipFill>
        <p:spPr>
          <a:xfrm>
            <a:off x="558196" y="4032250"/>
            <a:ext cx="4448698" cy="2579942"/>
          </a:xfrm>
          <a:prstGeom prst="rect">
            <a:avLst/>
          </a:prstGeom>
          <a:ln>
            <a:solidFill>
              <a:schemeClr val="bg1"/>
            </a:solidFill>
          </a:ln>
        </p:spPr>
      </p:pic>
      <p:pic>
        <p:nvPicPr>
          <p:cNvPr id="6" name="Picture 5"/>
          <p:cNvPicPr>
            <a:picLocks noChangeAspect="1"/>
          </p:cNvPicPr>
          <p:nvPr/>
        </p:nvPicPr>
        <p:blipFill>
          <a:blip r:embed="rId4"/>
          <a:stretch>
            <a:fillRect/>
          </a:stretch>
        </p:blipFill>
        <p:spPr>
          <a:xfrm>
            <a:off x="5353727" y="3125681"/>
            <a:ext cx="6998521" cy="3496036"/>
          </a:xfrm>
          <a:prstGeom prst="rect">
            <a:avLst/>
          </a:prstGeom>
        </p:spPr>
      </p:pic>
      <p:pic>
        <p:nvPicPr>
          <p:cNvPr id="7" name="Picture 6"/>
          <p:cNvPicPr>
            <a:picLocks noChangeAspect="1"/>
          </p:cNvPicPr>
          <p:nvPr/>
        </p:nvPicPr>
        <p:blipFill>
          <a:blip r:embed="rId5"/>
          <a:stretch>
            <a:fillRect/>
          </a:stretch>
        </p:blipFill>
        <p:spPr>
          <a:xfrm>
            <a:off x="10464800" y="381000"/>
            <a:ext cx="2142049" cy="2862556"/>
          </a:xfrm>
          <a:prstGeom prst="rect">
            <a:avLst/>
          </a:prstGeom>
          <a:ln w="38100">
            <a:solidFill>
              <a:schemeClr val="tx1"/>
            </a:solidFill>
          </a:ln>
        </p:spPr>
      </p:pic>
      <p:pic>
        <p:nvPicPr>
          <p:cNvPr id="8" name="Picture 7"/>
          <p:cNvPicPr>
            <a:picLocks noChangeAspect="1"/>
          </p:cNvPicPr>
          <p:nvPr/>
        </p:nvPicPr>
        <p:blipFill>
          <a:blip r:embed="rId6"/>
          <a:stretch>
            <a:fillRect/>
          </a:stretch>
        </p:blipFill>
        <p:spPr>
          <a:xfrm>
            <a:off x="1625600" y="2872078"/>
            <a:ext cx="1990740" cy="371478"/>
          </a:xfrm>
          <a:prstGeom prst="rect">
            <a:avLst/>
          </a:prstGeom>
        </p:spPr>
      </p:pic>
    </p:spTree>
    <p:extLst>
      <p:ext uri="{BB962C8B-B14F-4D97-AF65-F5344CB8AC3E}">
        <p14:creationId xmlns:p14="http://schemas.microsoft.com/office/powerpoint/2010/main" val="232806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RightNowMedia</a:t>
            </a:r>
            <a:r>
              <a:rPr lang="en-US" dirty="0" smtClean="0"/>
              <a:t> Resources</a:t>
            </a:r>
            <a:endParaRPr lang="en-US" dirty="0"/>
          </a:p>
        </p:txBody>
      </p:sp>
      <p:sp>
        <p:nvSpPr>
          <p:cNvPr id="3" name="Content Placeholder 2"/>
          <p:cNvSpPr>
            <a:spLocks noGrp="1"/>
          </p:cNvSpPr>
          <p:nvPr>
            <p:ph idx="1"/>
          </p:nvPr>
        </p:nvSpPr>
        <p:spPr/>
        <p:txBody>
          <a:bodyPr/>
          <a:lstStyle/>
          <a:p>
            <a:r>
              <a:rPr lang="en-US" dirty="0" smtClean="0"/>
              <a:t>Kimmel Resources</a:t>
            </a:r>
          </a:p>
          <a:p>
            <a:pPr lvl="1"/>
            <a:r>
              <a:rPr lang="en-US" cap="small" dirty="0" smtClean="0"/>
              <a:t>Grace Based Foster Parenting</a:t>
            </a:r>
            <a:endParaRPr lang="en-US" cap="small" dirty="0"/>
          </a:p>
        </p:txBody>
      </p:sp>
      <p:pic>
        <p:nvPicPr>
          <p:cNvPr id="5" name="Picture 4"/>
          <p:cNvPicPr>
            <a:picLocks noChangeAspect="1"/>
          </p:cNvPicPr>
          <p:nvPr/>
        </p:nvPicPr>
        <p:blipFill>
          <a:blip r:embed="rId2"/>
          <a:stretch>
            <a:fillRect/>
          </a:stretch>
        </p:blipFill>
        <p:spPr>
          <a:xfrm>
            <a:off x="558800" y="2286000"/>
            <a:ext cx="11898385" cy="3658111"/>
          </a:xfrm>
          <a:prstGeom prst="rect">
            <a:avLst/>
          </a:prstGeom>
        </p:spPr>
      </p:pic>
    </p:spTree>
    <p:extLst>
      <p:ext uri="{BB962C8B-B14F-4D97-AF65-F5344CB8AC3E}">
        <p14:creationId xmlns:p14="http://schemas.microsoft.com/office/powerpoint/2010/main" val="3296700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34502</TotalTime>
  <Words>874</Words>
  <Application>Microsoft Office PowerPoint</Application>
  <PresentationFormat>Custom</PresentationFormat>
  <Paragraphs>92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vt:lpstr>
      <vt:lpstr>Courier New</vt:lpstr>
      <vt:lpstr>Garamond</vt:lpstr>
      <vt:lpstr>Wingdings</vt:lpstr>
      <vt:lpstr>Edge</vt:lpstr>
      <vt:lpstr>Grandparent Ministry</vt:lpstr>
      <vt:lpstr>What you know to be true… </vt:lpstr>
      <vt:lpstr>Big Idea</vt:lpstr>
      <vt:lpstr>Statistics</vt:lpstr>
      <vt:lpstr>Challenges for Today</vt:lpstr>
      <vt:lpstr>The Challenge of Distance</vt:lpstr>
      <vt:lpstr>The Challenge of Divorce</vt:lpstr>
      <vt:lpstr>Solving Sticky Situations</vt:lpstr>
      <vt:lpstr>RightNowMedia Resources</vt:lpstr>
      <vt:lpstr>Solving Sticky Situations</vt:lpstr>
      <vt:lpstr>Other Challenging Situations</vt:lpstr>
      <vt:lpstr>Discussion Questions:</vt:lpstr>
      <vt:lpstr>Discussion Questions:</vt:lpstr>
      <vt:lpstr>Action Steps</vt:lpstr>
      <vt:lpstr>Action Steps</vt:lpstr>
      <vt:lpstr>Blended Families &amp; Adoption</vt:lpstr>
      <vt:lpstr>BACK2BACK Ministries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408</cp:revision>
  <cp:lastPrinted>2021-11-14T13:03:43Z</cp:lastPrinted>
  <dcterms:created xsi:type="dcterms:W3CDTF">2006-08-27T02:03:17Z</dcterms:created>
  <dcterms:modified xsi:type="dcterms:W3CDTF">2023-11-01T03:14:40Z</dcterms:modified>
</cp:coreProperties>
</file>