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330" r:id="rId2"/>
    <p:sldId id="547" r:id="rId3"/>
    <p:sldId id="479" r:id="rId4"/>
    <p:sldId id="549" r:id="rId5"/>
    <p:sldId id="533" r:id="rId6"/>
    <p:sldId id="546" r:id="rId7"/>
    <p:sldId id="537" r:id="rId8"/>
    <p:sldId id="539" r:id="rId9"/>
    <p:sldId id="541" r:id="rId10"/>
    <p:sldId id="535" r:id="rId11"/>
    <p:sldId id="548" r:id="rId12"/>
    <p:sldId id="536" r:id="rId13"/>
    <p:sldId id="545" r:id="rId14"/>
    <p:sldId id="544" r:id="rId15"/>
    <p:sldId id="543" r:id="rId16"/>
    <p:sldId id="505" r:id="rId17"/>
    <p:sldId id="510" r:id="rId18"/>
  </p:sldIdLst>
  <p:sldSz cx="13004800" cy="73152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5050"/>
    <a:srgbClr val="FF9966"/>
    <a:srgbClr val="CCECFF"/>
    <a:srgbClr val="00CC0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5" autoAdjust="0"/>
    <p:restoredTop sz="96395" autoAdjust="0"/>
  </p:normalViewPr>
  <p:slideViewPr>
    <p:cSldViewPr>
      <p:cViewPr varScale="1">
        <p:scale>
          <a:sx n="80" d="100"/>
          <a:sy n="80" d="100"/>
        </p:scale>
        <p:origin x="219" y="60"/>
      </p:cViewPr>
      <p:guideLst>
        <p:guide orient="horz" pos="2304"/>
        <p:guide pos="4096"/>
      </p:guideLst>
    </p:cSldViewPr>
  </p:slid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D7CD459D-E2F3-4FE0-BAEB-5D23A90BE640}" type="slidenum">
              <a:rPr lang="en-US"/>
              <a:pPr/>
              <a:t>‹#›</a:t>
            </a:fld>
            <a:endParaRPr lang="en-US"/>
          </a:p>
        </p:txBody>
      </p:sp>
    </p:spTree>
    <p:extLst>
      <p:ext uri="{BB962C8B-B14F-4D97-AF65-F5344CB8AC3E}">
        <p14:creationId xmlns:p14="http://schemas.microsoft.com/office/powerpoint/2010/main" val="390939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2" name="Rectangle 6"/>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4D2B7343-4559-4655-B0BC-11E2F39BB687}" type="slidenum">
              <a:rPr lang="en-US"/>
              <a:pPr/>
              <a:t>‹#›</a:t>
            </a:fld>
            <a:endParaRPr lang="en-US"/>
          </a:p>
        </p:txBody>
      </p:sp>
    </p:spTree>
    <p:extLst>
      <p:ext uri="{BB962C8B-B14F-4D97-AF65-F5344CB8AC3E}">
        <p14:creationId xmlns:p14="http://schemas.microsoft.com/office/powerpoint/2010/main" val="2020183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1</a:t>
            </a:fld>
            <a:endParaRPr lang="en-US"/>
          </a:p>
        </p:txBody>
      </p:sp>
    </p:spTree>
    <p:extLst>
      <p:ext uri="{BB962C8B-B14F-4D97-AF65-F5344CB8AC3E}">
        <p14:creationId xmlns:p14="http://schemas.microsoft.com/office/powerpoint/2010/main" val="308365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accent1">
                    <a:lumMod val="60000"/>
                    <a:lumOff val="40000"/>
                  </a:schemeClr>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endParaRPr lang="en-US" altLang="en-US"/>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endParaRPr lang="en-US" altLang="en-US"/>
          </a:p>
        </p:txBody>
      </p:sp>
      <p:sp>
        <p:nvSpPr>
          <p:cNvPr id="10246" name="Rectangle 6"/>
          <p:cNvSpPr>
            <a:spLocks noGrp="1" noChangeArrowheads="1"/>
          </p:cNvSpPr>
          <p:nvPr>
            <p:ph type="sldNum" sz="quarter" idx="4"/>
          </p:nvPr>
        </p:nvSpPr>
        <p:spPr/>
        <p:txBody>
          <a:bodyPr/>
          <a:lstStyle>
            <a:lvl1pPr>
              <a:defRPr/>
            </a:lvl1pPr>
          </a:lstStyle>
          <a:p>
            <a:fld id="{39B8C130-83AE-45C9-96DC-9BAD79FDAF9F}" type="slidenum">
              <a:rPr lang="en-US" altLang="en-US"/>
              <a:pPr/>
              <a:t>‹#›</a:t>
            </a:fld>
            <a:endParaRPr lang="en-US" altLang="en-US"/>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10248" name="Line 8"/>
          <p:cNvSpPr>
            <a:spLocks noChangeShapeType="1"/>
          </p:cNvSpPr>
          <p:nvPr/>
        </p:nvSpPr>
        <p:spPr bwMode="auto">
          <a:xfrm>
            <a:off x="2816849" y="4225925"/>
            <a:ext cx="9261191"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2461" y="296867"/>
            <a:ext cx="2932961" cy="6288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9279" y="296867"/>
            <a:ext cx="8596757" cy="6288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0410BC9-97AA-4083-8B1A-EFDF6D83FA0D}"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67470" y="296867"/>
            <a:ext cx="10187953" cy="846137"/>
          </a:xfrm>
        </p:spPr>
        <p:txBody>
          <a:bodyPr/>
          <a:lstStyle>
            <a:lvl1pPr>
              <a:defRPr sz="4800">
                <a:solidFill>
                  <a:schemeClr val="accent1">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9276" y="1371600"/>
            <a:ext cx="11706040" cy="4832350"/>
          </a:xfrm>
        </p:spPr>
        <p:txBody>
          <a:bodyPr/>
          <a:lstStyle>
            <a:lvl1pPr>
              <a:defRPr sz="4000">
                <a:solidFill>
                  <a:schemeClr val="bg1"/>
                </a:solidFill>
                <a:latin typeface="Cambria" panose="02040503050406030204" pitchFamily="18" charset="0"/>
                <a:ea typeface="Cambria" panose="02040503050406030204" pitchFamily="18" charset="0"/>
              </a:defRPr>
            </a:lvl1pPr>
            <a:lvl2pPr>
              <a:buClr>
                <a:srgbClr val="FFCC66"/>
              </a:buClr>
              <a:defRPr sz="3200">
                <a:solidFill>
                  <a:schemeClr val="bg1"/>
                </a:solidFill>
                <a:latin typeface="Cambria" panose="02040503050406030204" pitchFamily="18" charset="0"/>
                <a:ea typeface="Cambria" panose="02040503050406030204" pitchFamily="18" charset="0"/>
              </a:defRPr>
            </a:lvl2pPr>
            <a:lvl3pPr marL="1098250" indent="-377372">
              <a:buFont typeface="Courier New" panose="02070309020205020404" pitchFamily="49" charset="0"/>
              <a:buChar char="o"/>
              <a:defRPr sz="2800">
                <a:solidFill>
                  <a:schemeClr val="bg1"/>
                </a:solidFill>
                <a:latin typeface="Cambria" panose="02040503050406030204" pitchFamily="18" charset="0"/>
                <a:ea typeface="Cambria" panose="02040503050406030204" pitchFamily="18" charset="0"/>
              </a:defRPr>
            </a:lvl3pPr>
            <a:lvl4pPr marL="1438529" indent="-338668">
              <a:buClr>
                <a:srgbClr val="FFCC66"/>
              </a:buClr>
              <a:buFont typeface="Wingdings" panose="05000000000000000000" pitchFamily="2" charset="2"/>
              <a:buChar char="Ø"/>
              <a:defRPr sz="2800">
                <a:solidFill>
                  <a:schemeClr val="bg1"/>
                </a:solidFill>
                <a:latin typeface="Cambria" panose="02040503050406030204" pitchFamily="18" charset="0"/>
                <a:ea typeface="Cambria" panose="02040503050406030204" pitchFamily="18" charset="0"/>
              </a:defRPr>
            </a:lvl4pPr>
            <a:lvl5pPr>
              <a:defRPr sz="2800">
                <a:solidFill>
                  <a:schemeClr val="bg1"/>
                </a:solidFill>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2D80B4-CD89-403B-BB19-E43D76EFD309}" type="slidenum">
              <a:rPr lang="en-US" altLang="en-US"/>
              <a:pPr/>
              <a:t>‹#›</a:t>
            </a:fld>
            <a:endParaRPr lang="en-US" altLang="en-US"/>
          </a:p>
        </p:txBody>
      </p:sp>
      <p:sp>
        <p:nvSpPr>
          <p:cNvPr id="10"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0" y="296989"/>
            <a:ext cx="937240" cy="84601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829" y="4700588"/>
            <a:ext cx="11054511" cy="1452562"/>
          </a:xfrm>
        </p:spPr>
        <p:txBody>
          <a:bodyPr/>
          <a:lstStyle>
            <a:lvl1pPr algn="l">
              <a:defRPr sz="4064" b="1" cap="all">
                <a:solidFill>
                  <a:srgbClr val="FFCC6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829" y="3100388"/>
            <a:ext cx="11054511" cy="1600200"/>
          </a:xfrm>
        </p:spPr>
        <p:txBody>
          <a:bodyPr anchor="b"/>
          <a:lstStyle>
            <a:lvl1pPr marL="0" indent="0">
              <a:buNone/>
              <a:defRPr sz="2032"/>
            </a:lvl1pPr>
            <a:lvl2pPr marL="464458" indent="0">
              <a:buNone/>
              <a:defRPr sz="1829"/>
            </a:lvl2pPr>
            <a:lvl3pPr marL="928916" indent="0">
              <a:buNone/>
              <a:defRPr sz="1625"/>
            </a:lvl3pPr>
            <a:lvl4pPr marL="1393373" indent="0">
              <a:buNone/>
              <a:defRPr sz="1422"/>
            </a:lvl4pPr>
            <a:lvl5pPr marL="1857832" indent="0">
              <a:buNone/>
              <a:defRPr sz="1422"/>
            </a:lvl5pPr>
            <a:lvl6pPr marL="2322289" indent="0">
              <a:buNone/>
              <a:defRPr sz="1422"/>
            </a:lvl6pPr>
            <a:lvl7pPr marL="2786747" indent="0">
              <a:buNone/>
              <a:defRPr sz="1422"/>
            </a:lvl7pPr>
            <a:lvl8pPr marL="3251205" indent="0">
              <a:buNone/>
              <a:defRPr sz="1422"/>
            </a:lvl8pPr>
            <a:lvl9pPr marL="3715663" indent="0">
              <a:buNone/>
              <a:defRPr sz="1422"/>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BC577CB-DC19-42DE-BF48-B80190C32E9B}"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67470" y="296867"/>
            <a:ext cx="10187953" cy="1216025"/>
          </a:xfrm>
        </p:spPr>
        <p:txBody>
          <a:bodyPr/>
          <a:lstStyle>
            <a:lvl1pPr>
              <a:defRPr>
                <a:solidFill>
                  <a:srgbClr val="FFCC6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19276"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5509"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BC33E0-110E-435F-9BD3-B0E65100DECC}" type="slidenum">
              <a:rPr lang="en-US" altLang="en-US"/>
              <a:pPr/>
              <a:t>‹#›</a:t>
            </a:fld>
            <a:endParaRPr lang="en-US" alt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pic>
        <p:nvPicPr>
          <p:cNvPr id="9" name="Picture 8"/>
          <p:cNvPicPr>
            <a:picLocks noChangeAspect="1"/>
          </p:cNvPicPr>
          <p:nvPr userDrawn="1"/>
        </p:nvPicPr>
        <p:blipFill>
          <a:blip r:embed="rId2"/>
          <a:stretch>
            <a:fillRect/>
          </a:stretch>
        </p:blipFill>
        <p:spPr>
          <a:xfrm>
            <a:off x="649382" y="329830"/>
            <a:ext cx="1263559" cy="76648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C66"/>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5EE2D21-97A3-45A3-B1CA-17A52A7241AB}" type="slidenum">
              <a:rPr lang="en-US" altLang="en-US"/>
              <a:pPr/>
              <a:t>‹#›</a:t>
            </a:fld>
            <a:endParaRPr lang="en-US" altLang="en-US"/>
          </a:p>
        </p:txBody>
      </p:sp>
      <p:grpSp>
        <p:nvGrpSpPr>
          <p:cNvPr id="21" name="Group 20"/>
          <p:cNvGrpSpPr/>
          <p:nvPr userDrawn="1"/>
        </p:nvGrpSpPr>
        <p:grpSpPr>
          <a:xfrm>
            <a:off x="3345814" y="1687515"/>
            <a:ext cx="5384263" cy="3239298"/>
            <a:chOff x="2470150" y="1687515"/>
            <a:chExt cx="3975100" cy="3239298"/>
          </a:xfrm>
        </p:grpSpPr>
        <p:sp>
          <p:nvSpPr>
            <p:cNvPr id="8" name="Oval 7"/>
            <p:cNvSpPr/>
            <p:nvPr userDrawn="1"/>
          </p:nvSpPr>
          <p:spPr>
            <a:xfrm>
              <a:off x="3390900" y="4150526"/>
              <a:ext cx="21717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124200" y="4393413"/>
              <a:ext cx="28956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2470150" y="3479013"/>
              <a:ext cx="1143000" cy="533400"/>
              <a:chOff x="2286000" y="3479013"/>
              <a:chExt cx="1143000" cy="533400"/>
            </a:xfrm>
          </p:grpSpPr>
          <p:sp>
            <p:nvSpPr>
              <p:cNvPr id="7" name="Oval 6"/>
              <p:cNvSpPr/>
              <p:nvPr userDrawn="1"/>
            </p:nvSpPr>
            <p:spPr>
              <a:xfrm>
                <a:off x="2286000" y="3479013"/>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286000" y="3479013"/>
                <a:ext cx="1143000" cy="3309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userDrawn="1"/>
          </p:nvGrpSpPr>
          <p:grpSpPr>
            <a:xfrm>
              <a:off x="5302250" y="3479013"/>
              <a:ext cx="1143000" cy="533400"/>
              <a:chOff x="2286000" y="3479013"/>
              <a:chExt cx="1143000" cy="533400"/>
            </a:xfrm>
          </p:grpSpPr>
          <p:sp>
            <p:nvSpPr>
              <p:cNvPr id="13" name="Oval 12"/>
              <p:cNvSpPr/>
              <p:nvPr userDrawn="1"/>
            </p:nvSpPr>
            <p:spPr>
              <a:xfrm>
                <a:off x="2286000" y="3479013"/>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286000" y="3479013"/>
                <a:ext cx="1143000" cy="3309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ouble Brace 15"/>
            <p:cNvSpPr/>
            <p:nvPr userDrawn="1"/>
          </p:nvSpPr>
          <p:spPr>
            <a:xfrm rot="5400000">
              <a:off x="3998912" y="736603"/>
              <a:ext cx="917575" cy="2819400"/>
            </a:xfrm>
            <a:prstGeom prst="bracePair">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7" name="Rectangle 16"/>
            <p:cNvSpPr/>
            <p:nvPr userDrawn="1"/>
          </p:nvSpPr>
          <p:spPr>
            <a:xfrm>
              <a:off x="2590801" y="2146301"/>
              <a:ext cx="3730624"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419600" y="1828800"/>
              <a:ext cx="76200" cy="2321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userDrawn="1"/>
          </p:nvSpPr>
          <p:spPr>
            <a:xfrm>
              <a:off x="2540001" y="1836739"/>
              <a:ext cx="990600" cy="19812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userDrawn="1"/>
          </p:nvSpPr>
          <p:spPr>
            <a:xfrm>
              <a:off x="5365750" y="1828800"/>
              <a:ext cx="990600" cy="19812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4287837" y="1808959"/>
              <a:ext cx="341313"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9B663FC-48E2-4696-831B-9C14E8FF401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381" y="290517"/>
            <a:ext cx="4279027" cy="1239837"/>
          </a:xfrm>
        </p:spPr>
        <p:txBody>
          <a:bodyPr anchor="b"/>
          <a:lstStyle>
            <a:lvl1pPr algn="l">
              <a:defRPr sz="4000" b="1"/>
            </a:lvl1pPr>
          </a:lstStyle>
          <a:p>
            <a:r>
              <a:rPr lang="en-US" smtClean="0"/>
              <a:t>Click to edit Master title style</a:t>
            </a:r>
            <a:endParaRPr lang="en-US"/>
          </a:p>
        </p:txBody>
      </p:sp>
      <p:sp>
        <p:nvSpPr>
          <p:cNvPr id="3" name="Content Placeholder 2"/>
          <p:cNvSpPr>
            <a:spLocks noGrp="1"/>
          </p:cNvSpPr>
          <p:nvPr>
            <p:ph idx="1"/>
          </p:nvPr>
        </p:nvSpPr>
        <p:spPr>
          <a:xfrm>
            <a:off x="5085379" y="290517"/>
            <a:ext cx="7270044" cy="6243637"/>
          </a:xfrm>
        </p:spPr>
        <p:txBody>
          <a:bodyPr/>
          <a:lstStyle>
            <a:lvl1pPr>
              <a:defRPr sz="3251"/>
            </a:lvl1pPr>
            <a:lvl2pPr>
              <a:defRPr sz="2845"/>
            </a:lvl2pPr>
            <a:lvl3pPr>
              <a:defRPr sz="2438"/>
            </a:lvl3pPr>
            <a:lvl4pPr>
              <a:defRPr sz="2032"/>
            </a:lvl4pPr>
            <a:lvl5pPr>
              <a:defRPr sz="2032"/>
            </a:lvl5pPr>
            <a:lvl6pPr>
              <a:defRPr sz="2032"/>
            </a:lvl6pPr>
            <a:lvl7pPr>
              <a:defRPr sz="2032"/>
            </a:lvl7pPr>
            <a:lvl8pPr>
              <a:defRPr sz="2032"/>
            </a:lvl8pPr>
            <a:lvl9pPr>
              <a:defRPr sz="20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9381" y="1530350"/>
            <a:ext cx="4279027" cy="5003800"/>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6AFA3-8D8B-4CDA-9312-832A97FC9108}"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067" y="5121275"/>
            <a:ext cx="7803309" cy="603250"/>
          </a:xfrm>
        </p:spPr>
        <p:txBody>
          <a:bodyPr anchor="b"/>
          <a:lstStyle>
            <a:lvl1pPr algn="l">
              <a:defRPr sz="2032" b="1"/>
            </a:lvl1pPr>
          </a:lstStyle>
          <a:p>
            <a:r>
              <a:rPr lang="en-US" smtClean="0"/>
              <a:t>Click to edit Master title style</a:t>
            </a:r>
            <a:endParaRPr lang="en-US"/>
          </a:p>
        </p:txBody>
      </p:sp>
      <p:sp>
        <p:nvSpPr>
          <p:cNvPr id="3" name="Picture Placeholder 2"/>
          <p:cNvSpPr>
            <a:spLocks noGrp="1"/>
          </p:cNvSpPr>
          <p:nvPr>
            <p:ph type="pic" idx="1"/>
          </p:nvPr>
        </p:nvSpPr>
        <p:spPr>
          <a:xfrm>
            <a:off x="2548067" y="654050"/>
            <a:ext cx="7803309" cy="4389438"/>
          </a:xfrm>
        </p:spPr>
        <p:txBody>
          <a:bodyPr/>
          <a:lstStyle>
            <a:lvl1pPr marL="0" indent="0">
              <a:buNone/>
              <a:defRPr sz="3251"/>
            </a:lvl1pPr>
            <a:lvl2pPr marL="464458" indent="0">
              <a:buNone/>
              <a:defRPr sz="2845"/>
            </a:lvl2pPr>
            <a:lvl3pPr marL="928916" indent="0">
              <a:buNone/>
              <a:defRPr sz="2438"/>
            </a:lvl3pPr>
            <a:lvl4pPr marL="1393373" indent="0">
              <a:buNone/>
              <a:defRPr sz="2032"/>
            </a:lvl4pPr>
            <a:lvl5pPr marL="1857832" indent="0">
              <a:buNone/>
              <a:defRPr sz="2032"/>
            </a:lvl5pPr>
            <a:lvl6pPr marL="2322289" indent="0">
              <a:buNone/>
              <a:defRPr sz="2032"/>
            </a:lvl6pPr>
            <a:lvl7pPr marL="2786747" indent="0">
              <a:buNone/>
              <a:defRPr sz="2032"/>
            </a:lvl7pPr>
            <a:lvl8pPr marL="3251205" indent="0">
              <a:buNone/>
              <a:defRPr sz="2032"/>
            </a:lvl8pPr>
            <a:lvl9pPr marL="3715663" indent="0">
              <a:buNone/>
              <a:defRPr sz="2032"/>
            </a:lvl9pPr>
          </a:lstStyle>
          <a:p>
            <a:endParaRPr lang="en-US"/>
          </a:p>
        </p:txBody>
      </p:sp>
      <p:sp>
        <p:nvSpPr>
          <p:cNvPr id="4" name="Text Placeholder 3"/>
          <p:cNvSpPr>
            <a:spLocks noGrp="1"/>
          </p:cNvSpPr>
          <p:nvPr>
            <p:ph type="body" sz="half" idx="2"/>
          </p:nvPr>
        </p:nvSpPr>
        <p:spPr>
          <a:xfrm>
            <a:off x="2548067" y="5724525"/>
            <a:ext cx="7803309" cy="858838"/>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4B21E5A-A755-4463-A4BD-4321D377690C}"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5CC39F4-4F17-4AEB-9DA2-B93E40DF9AF4}"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857829" y="296867"/>
            <a:ext cx="10497592" cy="12160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619276" y="1752600"/>
            <a:ext cx="11706040" cy="483235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9220" name="Rectangle 4"/>
          <p:cNvSpPr>
            <a:spLocks noGrp="1" noChangeArrowheads="1"/>
          </p:cNvSpPr>
          <p:nvPr>
            <p:ph type="dt" sz="half" idx="2"/>
          </p:nvPr>
        </p:nvSpPr>
        <p:spPr bwMode="auto">
          <a:xfrm>
            <a:off x="649380"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defTabSz="982136">
              <a:defRPr sz="1321">
                <a:latin typeface="+mj-lt"/>
              </a:defRPr>
            </a:lvl1pPr>
          </a:lstStyle>
          <a:p>
            <a:endParaRPr lang="en-US" altLang="en-US"/>
          </a:p>
        </p:txBody>
      </p:sp>
      <p:sp>
        <p:nvSpPr>
          <p:cNvPr id="9221" name="Rectangle 5"/>
          <p:cNvSpPr>
            <a:spLocks noGrp="1" noChangeArrowheads="1"/>
          </p:cNvSpPr>
          <p:nvPr>
            <p:ph type="ftr" sz="quarter" idx="3"/>
          </p:nvPr>
        </p:nvSpPr>
        <p:spPr bwMode="auto">
          <a:xfrm>
            <a:off x="4442448" y="6664325"/>
            <a:ext cx="4119907" cy="48895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ctr" defTabSz="982136">
              <a:defRPr sz="1321">
                <a:latin typeface="+mj-lt"/>
              </a:defRPr>
            </a:lvl1pPr>
          </a:lstStyle>
          <a:p>
            <a:endParaRPr lang="en-US" altLang="en-US"/>
          </a:p>
        </p:txBody>
      </p:sp>
      <p:sp>
        <p:nvSpPr>
          <p:cNvPr id="9222" name="Rectangle 6"/>
          <p:cNvSpPr>
            <a:spLocks noGrp="1" noChangeArrowheads="1"/>
          </p:cNvSpPr>
          <p:nvPr>
            <p:ph type="sldNum" sz="quarter" idx="4"/>
          </p:nvPr>
        </p:nvSpPr>
        <p:spPr bwMode="auto">
          <a:xfrm>
            <a:off x="9319248"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82136">
              <a:defRPr sz="1321">
                <a:latin typeface="+mj-lt"/>
              </a:defRPr>
            </a:lvl1pPr>
          </a:lstStyle>
          <a:p>
            <a:fld id="{5ABA91E8-6EBE-4BF6-8E33-00CD92C22D18}" type="slidenum">
              <a:rPr lang="en-US" altLang="en-US"/>
              <a:pPr/>
              <a:t>‹#›</a:t>
            </a:fld>
            <a:endParaRPr lang="en-US" altLang="en-US"/>
          </a:p>
        </p:txBody>
      </p:sp>
      <p:sp>
        <p:nvSpPr>
          <p:cNvPr id="9224" name="Line 8"/>
          <p:cNvSpPr>
            <a:spLocks noChangeShapeType="1"/>
          </p:cNvSpPr>
          <p:nvPr/>
        </p:nvSpPr>
        <p:spPr bwMode="auto">
          <a:xfrm>
            <a:off x="649380" y="7162800"/>
            <a:ext cx="1170604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Lst>
  <p:timing>
    <p:tnLst>
      <p:par>
        <p:cTn id="1" dur="indefinite" restart="never" nodeType="tmRoot"/>
      </p:par>
    </p:tnLst>
  </p:timing>
  <p:txStyles>
    <p:titleStyle>
      <a:lvl1pPr algn="l" defTabSz="982136" rtl="0" fontAlgn="base">
        <a:spcBef>
          <a:spcPct val="0"/>
        </a:spcBef>
        <a:spcAft>
          <a:spcPct val="0"/>
        </a:spcAft>
        <a:defRPr sz="4470">
          <a:solidFill>
            <a:srgbClr val="FFCC66"/>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p:titleStyle>
    <p:bodyStyle>
      <a:lvl1pPr marL="367696" indent="-367696" algn="l" defTabSz="982136" rtl="0" fontAlgn="base">
        <a:spcBef>
          <a:spcPct val="20000"/>
        </a:spcBef>
        <a:spcAft>
          <a:spcPct val="0"/>
        </a:spcAft>
        <a:buClr>
          <a:schemeClr val="accent1"/>
        </a:buClr>
        <a:buSzPct val="65000"/>
        <a:buFont typeface="Wingdings" pitchFamily="2" charset="2"/>
        <a:buChar char="n"/>
        <a:defRPr sz="3251">
          <a:solidFill>
            <a:schemeClr val="bg1"/>
          </a:solidFill>
          <a:latin typeface="+mn-lt"/>
          <a:ea typeface="+mn-ea"/>
          <a:cs typeface="+mn-cs"/>
        </a:defRPr>
      </a:lvl1pPr>
      <a:lvl2pPr marL="719265" indent="-349956" algn="l" defTabSz="982136" rtl="0" fontAlgn="base">
        <a:spcBef>
          <a:spcPct val="20000"/>
        </a:spcBef>
        <a:spcAft>
          <a:spcPct val="0"/>
        </a:spcAft>
        <a:buClr>
          <a:schemeClr val="accent2"/>
        </a:buClr>
        <a:buSzPct val="60000"/>
        <a:buFont typeface="Wingdings" pitchFamily="2" charset="2"/>
        <a:buChar char="q"/>
        <a:defRPr sz="2743">
          <a:solidFill>
            <a:schemeClr val="bg1"/>
          </a:solidFill>
          <a:latin typeface="+mn-lt"/>
          <a:cs typeface="+mn-cs"/>
        </a:defRPr>
      </a:lvl2pPr>
      <a:lvl3pPr marL="1098250" indent="-377372" algn="l" defTabSz="982136" rtl="0" fontAlgn="base">
        <a:spcBef>
          <a:spcPct val="20000"/>
        </a:spcBef>
        <a:spcAft>
          <a:spcPct val="0"/>
        </a:spcAft>
        <a:buClr>
          <a:schemeClr val="accent1"/>
        </a:buClr>
        <a:buSzPct val="65000"/>
        <a:buFont typeface="Wingdings" pitchFamily="2" charset="2"/>
        <a:buChar char="n"/>
        <a:defRPr sz="2337">
          <a:solidFill>
            <a:schemeClr val="bg1"/>
          </a:solidFill>
          <a:latin typeface="+mn-lt"/>
          <a:cs typeface="+mn-cs"/>
        </a:defRPr>
      </a:lvl3pPr>
      <a:lvl4pPr marL="1438529" indent="-338668" algn="l" defTabSz="982136" rtl="0" fontAlgn="base">
        <a:spcBef>
          <a:spcPct val="20000"/>
        </a:spcBef>
        <a:spcAft>
          <a:spcPct val="0"/>
        </a:spcAft>
        <a:buClr>
          <a:schemeClr val="accent2"/>
        </a:buClr>
        <a:buSzPct val="70000"/>
        <a:buFont typeface="Wingdings" pitchFamily="2" charset="2"/>
        <a:buChar char="q"/>
        <a:defRPr sz="2133">
          <a:solidFill>
            <a:schemeClr val="bg1"/>
          </a:solidFill>
          <a:latin typeface="+mn-lt"/>
          <a:cs typeface="+mn-cs"/>
        </a:defRPr>
      </a:lvl4pPr>
      <a:lvl5pPr marL="1803000" indent="-362858" algn="l" defTabSz="982136" rtl="0" fontAlgn="base">
        <a:spcBef>
          <a:spcPct val="20000"/>
        </a:spcBef>
        <a:spcAft>
          <a:spcPct val="0"/>
        </a:spcAft>
        <a:buClr>
          <a:schemeClr val="accent1"/>
        </a:buClr>
        <a:buSzPct val="75000"/>
        <a:buFont typeface="Wingdings" pitchFamily="2" charset="2"/>
        <a:buChar char="§"/>
        <a:defRPr sz="2133">
          <a:solidFill>
            <a:schemeClr val="bg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p:bodyStyle>
    <p:otherStyle>
      <a:defPPr>
        <a:defRPr lang="en-US"/>
      </a:defPPr>
      <a:lvl1pPr marL="0" algn="l" defTabSz="928916" rtl="0" eaLnBrk="1" latinLnBrk="0" hangingPunct="1">
        <a:defRPr sz="1829" kern="1200">
          <a:solidFill>
            <a:schemeClr val="tx1"/>
          </a:solidFill>
          <a:latin typeface="+mn-lt"/>
          <a:ea typeface="+mn-ea"/>
          <a:cs typeface="+mn-cs"/>
        </a:defRPr>
      </a:lvl1pPr>
      <a:lvl2pPr marL="464458" algn="l" defTabSz="928916" rtl="0" eaLnBrk="1" latinLnBrk="0" hangingPunct="1">
        <a:defRPr sz="1829" kern="1200">
          <a:solidFill>
            <a:schemeClr val="tx1"/>
          </a:solidFill>
          <a:latin typeface="+mn-lt"/>
          <a:ea typeface="+mn-ea"/>
          <a:cs typeface="+mn-cs"/>
        </a:defRPr>
      </a:lvl2pPr>
      <a:lvl3pPr marL="928916" algn="l" defTabSz="928916" rtl="0" eaLnBrk="1" latinLnBrk="0" hangingPunct="1">
        <a:defRPr sz="1829" kern="1200">
          <a:solidFill>
            <a:schemeClr val="tx1"/>
          </a:solidFill>
          <a:latin typeface="+mn-lt"/>
          <a:ea typeface="+mn-ea"/>
          <a:cs typeface="+mn-cs"/>
        </a:defRPr>
      </a:lvl3pPr>
      <a:lvl4pPr marL="1393373" algn="l" defTabSz="928916" rtl="0" eaLnBrk="1" latinLnBrk="0" hangingPunct="1">
        <a:defRPr sz="1829" kern="1200">
          <a:solidFill>
            <a:schemeClr val="tx1"/>
          </a:solidFill>
          <a:latin typeface="+mn-lt"/>
          <a:ea typeface="+mn-ea"/>
          <a:cs typeface="+mn-cs"/>
        </a:defRPr>
      </a:lvl4pPr>
      <a:lvl5pPr marL="1857832" algn="l" defTabSz="928916" rtl="0" eaLnBrk="1" latinLnBrk="0" hangingPunct="1">
        <a:defRPr sz="1829" kern="1200">
          <a:solidFill>
            <a:schemeClr val="tx1"/>
          </a:solidFill>
          <a:latin typeface="+mn-lt"/>
          <a:ea typeface="+mn-ea"/>
          <a:cs typeface="+mn-cs"/>
        </a:defRPr>
      </a:lvl5pPr>
      <a:lvl6pPr marL="2322289" algn="l" defTabSz="928916" rtl="0" eaLnBrk="1" latinLnBrk="0" hangingPunct="1">
        <a:defRPr sz="1829" kern="1200">
          <a:solidFill>
            <a:schemeClr val="tx1"/>
          </a:solidFill>
          <a:latin typeface="+mn-lt"/>
          <a:ea typeface="+mn-ea"/>
          <a:cs typeface="+mn-cs"/>
        </a:defRPr>
      </a:lvl6pPr>
      <a:lvl7pPr marL="2786747" algn="l" defTabSz="928916" rtl="0" eaLnBrk="1" latinLnBrk="0" hangingPunct="1">
        <a:defRPr sz="1829" kern="1200">
          <a:solidFill>
            <a:schemeClr val="tx1"/>
          </a:solidFill>
          <a:latin typeface="+mn-lt"/>
          <a:ea typeface="+mn-ea"/>
          <a:cs typeface="+mn-cs"/>
        </a:defRPr>
      </a:lvl7pPr>
      <a:lvl8pPr marL="3251205" algn="l" defTabSz="928916" rtl="0" eaLnBrk="1" latinLnBrk="0" hangingPunct="1">
        <a:defRPr sz="1829" kern="1200">
          <a:solidFill>
            <a:schemeClr val="tx1"/>
          </a:solidFill>
          <a:latin typeface="+mn-lt"/>
          <a:ea typeface="+mn-ea"/>
          <a:cs typeface="+mn-cs"/>
        </a:defRPr>
      </a:lvl8pPr>
      <a:lvl9pPr marL="3715663" algn="l" defTabSz="928916" rtl="0" eaLnBrk="1" latinLnBrk="0" hangingPunct="1">
        <a:defRPr sz="18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app=desktop&amp;v=CWvPqfXTvLE"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hristiangrandparenting.com/prayer/"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gracebasedfamilies.com/31-days-of-prayer-for-your-grandkids/" TargetMode="External"/><Relationship Id="rId1" Type="http://schemas.openxmlformats.org/officeDocument/2006/relationships/slideLayout" Target="../slideLayouts/slideLayout7.xml"/><Relationship Id="rId5" Type="http://schemas.openxmlformats.org/officeDocument/2006/relationships/hyperlink" Target="https://legacy.churchgrowth.org/product/prayers-for-my-grandchildren-placemat-9781570524950/"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54089599"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4600" y="1625604"/>
            <a:ext cx="7087947" cy="1870075"/>
          </a:xfrm>
        </p:spPr>
        <p:txBody>
          <a:bodyPr/>
          <a:lstStyle/>
          <a:p>
            <a:r>
              <a:rPr lang="en-US" dirty="0" smtClean="0"/>
              <a:t>Grandparent Ministry</a:t>
            </a:r>
            <a:endParaRPr lang="en-US" dirty="0"/>
          </a:p>
        </p:txBody>
      </p:sp>
      <p:sp>
        <p:nvSpPr>
          <p:cNvPr id="3" name="Subtitle 2"/>
          <p:cNvSpPr>
            <a:spLocks noGrp="1"/>
          </p:cNvSpPr>
          <p:nvPr>
            <p:ph type="subTitle" idx="1"/>
          </p:nvPr>
        </p:nvSpPr>
        <p:spPr>
          <a:xfrm>
            <a:off x="5443624" y="2556522"/>
            <a:ext cx="7383376" cy="1549958"/>
          </a:xfrm>
        </p:spPr>
        <p:txBody>
          <a:bodyPr>
            <a:noAutofit/>
          </a:bodyPr>
          <a:lstStyle/>
          <a:p>
            <a:r>
              <a:rPr lang="en-US" sz="3400" dirty="0" smtClean="0"/>
              <a:t>Lesson 7</a:t>
            </a:r>
          </a:p>
          <a:p>
            <a:r>
              <a:rPr lang="en-US" sz="3400" dirty="0" smtClean="0"/>
              <a:t>The Power of a Praying Grandparent</a:t>
            </a:r>
            <a:endParaRPr lang="en-US" sz="3400" dirty="0"/>
          </a:p>
        </p:txBody>
      </p:sp>
      <p:sp>
        <p:nvSpPr>
          <p:cNvPr id="4" name="Rectangle 3"/>
          <p:cNvSpPr/>
          <p:nvPr/>
        </p:nvSpPr>
        <p:spPr>
          <a:xfrm>
            <a:off x="5054600" y="4426597"/>
            <a:ext cx="7950200" cy="2062103"/>
          </a:xfrm>
          <a:prstGeom prst="rect">
            <a:avLst/>
          </a:prstGeom>
        </p:spPr>
        <p:txBody>
          <a:bodyPr wrap="square">
            <a:spAutoFit/>
          </a:bodyPr>
          <a:lstStyle/>
          <a:p>
            <a:r>
              <a:rPr lang="en-US" sz="3200" dirty="0">
                <a:solidFill>
                  <a:srgbClr val="FFCC66"/>
                </a:solidFill>
              </a:rPr>
              <a:t>The </a:t>
            </a:r>
            <a:r>
              <a:rPr lang="en-US" sz="3200" dirty="0" smtClean="0">
                <a:solidFill>
                  <a:srgbClr val="FFCC66"/>
                </a:solidFill>
              </a:rPr>
              <a:t>effective prayer </a:t>
            </a:r>
            <a:r>
              <a:rPr lang="en-US" sz="3200" dirty="0">
                <a:solidFill>
                  <a:srgbClr val="FFCC66"/>
                </a:solidFill>
              </a:rPr>
              <a:t>of a righteous </a:t>
            </a:r>
            <a:r>
              <a:rPr lang="en-US" sz="3200" dirty="0" smtClean="0">
                <a:solidFill>
                  <a:srgbClr val="FFCC66"/>
                </a:solidFill>
              </a:rPr>
              <a:t>[grandparent] can accomplish much.</a:t>
            </a:r>
            <a:endParaRPr lang="en-US" sz="3200" dirty="0">
              <a:solidFill>
                <a:srgbClr val="FFCC66"/>
              </a:solidFill>
            </a:endParaRPr>
          </a:p>
          <a:p>
            <a:endParaRPr lang="en-US" sz="3200" dirty="0">
              <a:solidFill>
                <a:srgbClr val="FFCC66"/>
              </a:solidFill>
            </a:endParaRPr>
          </a:p>
          <a:p>
            <a:r>
              <a:rPr lang="en-US" sz="3200" dirty="0" smtClean="0">
                <a:solidFill>
                  <a:srgbClr val="FFCC66"/>
                </a:solidFill>
              </a:rPr>
              <a:t>James 5:16 (adapted, NASB)</a:t>
            </a:r>
            <a:endParaRPr lang="en-US" sz="3200" dirty="0">
              <a:solidFill>
                <a:srgbClr val="FFCC66"/>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600" y="2286000"/>
            <a:ext cx="2895600" cy="40535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60667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Praying for the Parents</a:t>
            </a:r>
            <a:endParaRPr lang="en-US" dirty="0"/>
          </a:p>
        </p:txBody>
      </p:sp>
      <p:sp>
        <p:nvSpPr>
          <p:cNvPr id="3" name="Content Placeholder 2"/>
          <p:cNvSpPr>
            <a:spLocks noGrp="1"/>
          </p:cNvSpPr>
          <p:nvPr>
            <p:ph idx="1"/>
          </p:nvPr>
        </p:nvSpPr>
        <p:spPr/>
        <p:txBody>
          <a:bodyPr/>
          <a:lstStyle/>
          <a:p>
            <a:r>
              <a:rPr lang="en-US" dirty="0"/>
              <a:t>Praying for their salvation is clearly a </a:t>
            </a:r>
            <a:r>
              <a:rPr lang="en-US" dirty="0" smtClean="0"/>
              <a:t>priority, if applicable</a:t>
            </a:r>
          </a:p>
          <a:p>
            <a:r>
              <a:rPr lang="en-US" dirty="0"/>
              <a:t>Let’s pray that our adult children </a:t>
            </a:r>
            <a:r>
              <a:rPr lang="en-US" dirty="0" smtClean="0"/>
              <a:t>wo</a:t>
            </a:r>
          </a:p>
          <a:p>
            <a:r>
              <a:rPr lang="en-US" dirty="0"/>
              <a:t>Christian graces </a:t>
            </a:r>
            <a:r>
              <a:rPr lang="en-US" dirty="0" smtClean="0"/>
              <a:t>that we needed in raising kids…Wisdom</a:t>
            </a:r>
            <a:r>
              <a:rPr lang="en-US" dirty="0"/>
              <a:t>? Faith? Love? Compassion? Humility? </a:t>
            </a:r>
            <a:endParaRPr lang="en-US" dirty="0" smtClean="0"/>
          </a:p>
          <a:p>
            <a:r>
              <a:rPr lang="en-US" dirty="0" smtClean="0"/>
              <a:t>Pray for the leadership in the home  and the possibility of godly mentors that come alongside</a:t>
            </a:r>
            <a:endParaRPr lang="en-US" dirty="0"/>
          </a:p>
        </p:txBody>
      </p:sp>
      <p:sp>
        <p:nvSpPr>
          <p:cNvPr id="4" name="Text Placeholder 3"/>
          <p:cNvSpPr>
            <a:spLocks noGrp="1"/>
          </p:cNvSpPr>
          <p:nvPr>
            <p:ph type="body" sz="half" idx="2"/>
          </p:nvPr>
        </p:nvSpPr>
        <p:spPr/>
        <p:txBody>
          <a:bodyPr/>
          <a:lstStyle/>
          <a:p>
            <a:r>
              <a:rPr lang="en-US" sz="2800" dirty="0"/>
              <a:t>They are God’s designated “primary disciple makers” in the lives of our grandchildren. So, how should we pray for our grandchildren’s parents</a:t>
            </a:r>
            <a:r>
              <a:rPr lang="en-US" sz="2800" dirty="0" smtClean="0"/>
              <a:t>?</a:t>
            </a:r>
            <a:endParaRPr lang="en-US" sz="2800" dirty="0"/>
          </a:p>
        </p:txBody>
      </p:sp>
    </p:spTree>
    <p:extLst>
      <p:ext uri="{BB962C8B-B14F-4D97-AF65-F5344CB8AC3E}">
        <p14:creationId xmlns:p14="http://schemas.microsoft.com/office/powerpoint/2010/main" val="2501301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381" y="290517"/>
            <a:ext cx="4279027" cy="3138483"/>
          </a:xfrm>
        </p:spPr>
        <p:txBody>
          <a:bodyPr/>
          <a:lstStyle/>
          <a:p>
            <a:r>
              <a:rPr lang="en-US" b="0" dirty="0"/>
              <a:t>The Mighty Influence of a Praying Mom: </a:t>
            </a:r>
            <a:r>
              <a:rPr lang="en-US" b="0" dirty="0" err="1"/>
              <a:t>Rhonwyn</a:t>
            </a:r>
            <a:r>
              <a:rPr lang="en-US" b="0" dirty="0"/>
              <a:t> Kendrick’s </a:t>
            </a:r>
            <a:r>
              <a:rPr lang="en-US" b="0" dirty="0" smtClean="0"/>
              <a:t>Story</a:t>
            </a:r>
            <a:endParaRPr lang="en-US" dirty="0"/>
          </a:p>
        </p:txBody>
      </p:sp>
      <p:sp>
        <p:nvSpPr>
          <p:cNvPr id="3" name="Content Placeholder 2"/>
          <p:cNvSpPr>
            <a:spLocks noGrp="1"/>
          </p:cNvSpPr>
          <p:nvPr>
            <p:ph idx="1"/>
          </p:nvPr>
        </p:nvSpPr>
        <p:spPr/>
        <p:txBody>
          <a:bodyPr/>
          <a:lstStyle/>
          <a:p>
            <a:r>
              <a:rPr lang="en-US" dirty="0">
                <a:hlinkClick r:id="rId2"/>
              </a:rPr>
              <a:t>(142) The Mighty Influence of a Praying Mom: </a:t>
            </a:r>
            <a:r>
              <a:rPr lang="en-US" dirty="0" err="1">
                <a:hlinkClick r:id="rId2"/>
              </a:rPr>
              <a:t>Rhonwyn</a:t>
            </a:r>
            <a:r>
              <a:rPr lang="en-US" dirty="0">
                <a:hlinkClick r:id="rId2"/>
              </a:rPr>
              <a:t> Kendrick’s Story - YouTube</a:t>
            </a:r>
            <a:endParaRPr lang="en-US" dirty="0"/>
          </a:p>
        </p:txBody>
      </p:sp>
      <p:pic>
        <p:nvPicPr>
          <p:cNvPr id="5" name="Picture 4"/>
          <p:cNvPicPr>
            <a:picLocks noChangeAspect="1"/>
          </p:cNvPicPr>
          <p:nvPr/>
        </p:nvPicPr>
        <p:blipFill>
          <a:blip r:embed="rId3"/>
          <a:stretch>
            <a:fillRect/>
          </a:stretch>
        </p:blipFill>
        <p:spPr>
          <a:xfrm>
            <a:off x="5283200" y="2793061"/>
            <a:ext cx="6705600" cy="3711028"/>
          </a:xfrm>
          <a:prstGeom prst="rect">
            <a:avLst/>
          </a:prstGeom>
        </p:spPr>
      </p:pic>
      <p:pic>
        <p:nvPicPr>
          <p:cNvPr id="6" name="Picture 5"/>
          <p:cNvPicPr>
            <a:picLocks noChangeAspect="1"/>
          </p:cNvPicPr>
          <p:nvPr/>
        </p:nvPicPr>
        <p:blipFill>
          <a:blip r:embed="rId4"/>
          <a:stretch>
            <a:fillRect/>
          </a:stretch>
        </p:blipFill>
        <p:spPr>
          <a:xfrm>
            <a:off x="1024078" y="3772691"/>
            <a:ext cx="3529632" cy="2731398"/>
          </a:xfrm>
          <a:prstGeom prst="rect">
            <a:avLst/>
          </a:prstGeom>
        </p:spPr>
      </p:pic>
    </p:spTree>
    <p:extLst>
      <p:ext uri="{BB962C8B-B14F-4D97-AF65-F5344CB8AC3E}">
        <p14:creationId xmlns:p14="http://schemas.microsoft.com/office/powerpoint/2010/main" val="3090149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Praying for our grandchildren</a:t>
            </a:r>
            <a:endParaRPr lang="en-US" dirty="0"/>
          </a:p>
        </p:txBody>
      </p:sp>
      <p:sp>
        <p:nvSpPr>
          <p:cNvPr id="3" name="Content Placeholder 2"/>
          <p:cNvSpPr>
            <a:spLocks noGrp="1"/>
          </p:cNvSpPr>
          <p:nvPr>
            <p:ph idx="1"/>
          </p:nvPr>
        </p:nvSpPr>
        <p:spPr>
          <a:xfrm>
            <a:off x="5085378" y="290517"/>
            <a:ext cx="7513021" cy="4662483"/>
          </a:xfrm>
        </p:spPr>
        <p:txBody>
          <a:bodyPr/>
          <a:lstStyle/>
          <a:p>
            <a:r>
              <a:rPr lang="en-US" dirty="0" smtClean="0"/>
              <a:t>Is our focus safety and happiness?</a:t>
            </a:r>
          </a:p>
          <a:p>
            <a:r>
              <a:rPr lang="en-US" dirty="0"/>
              <a:t>Psalm </a:t>
            </a:r>
            <a:r>
              <a:rPr lang="en-US" dirty="0" smtClean="0"/>
              <a:t>78:7: “</a:t>
            </a:r>
            <a:r>
              <a:rPr lang="en-US" i="1" dirty="0" smtClean="0">
                <a:solidFill>
                  <a:srgbClr val="FFCC66"/>
                </a:solidFill>
              </a:rPr>
              <a:t>so </a:t>
            </a:r>
            <a:r>
              <a:rPr lang="en-US" i="1" dirty="0">
                <a:solidFill>
                  <a:srgbClr val="FFCC66"/>
                </a:solidFill>
              </a:rPr>
              <a:t>that </a:t>
            </a:r>
            <a:r>
              <a:rPr lang="en-US" dirty="0"/>
              <a:t>they </a:t>
            </a:r>
            <a:r>
              <a:rPr lang="en-US" dirty="0" smtClean="0"/>
              <a:t>should </a:t>
            </a:r>
            <a:r>
              <a:rPr lang="en-US" dirty="0"/>
              <a:t>set their hope in God</a:t>
            </a:r>
            <a:r>
              <a:rPr lang="en-US" dirty="0" smtClean="0"/>
              <a:t>”</a:t>
            </a:r>
          </a:p>
          <a:p>
            <a:r>
              <a:rPr lang="en-US" dirty="0" smtClean="0"/>
              <a:t>Consider </a:t>
            </a:r>
            <a:r>
              <a:rPr lang="en-US" dirty="0"/>
              <a:t>the </a:t>
            </a:r>
            <a:r>
              <a:rPr lang="en-US" dirty="0" smtClean="0"/>
              <a:t>prayers </a:t>
            </a:r>
            <a:r>
              <a:rPr lang="en-US" dirty="0"/>
              <a:t>of </a:t>
            </a:r>
            <a:r>
              <a:rPr lang="en-US" dirty="0" smtClean="0"/>
              <a:t>Paul</a:t>
            </a:r>
          </a:p>
          <a:p>
            <a:pPr lvl="1"/>
            <a:r>
              <a:rPr lang="en-US" sz="2400" i="1" dirty="0" smtClean="0"/>
              <a:t>Ephesians 3:14–19, Philippians </a:t>
            </a:r>
            <a:r>
              <a:rPr lang="en-US" sz="2400" i="1" dirty="0"/>
              <a:t>1:9–11, Colossians 1:9–14, Ephesians 1:15–23, and 2 Thessalonians </a:t>
            </a:r>
            <a:r>
              <a:rPr lang="en-US" sz="2400" i="1" dirty="0" smtClean="0"/>
              <a:t>1:3</a:t>
            </a:r>
          </a:p>
          <a:p>
            <a:r>
              <a:rPr lang="en-US" sz="2806" i="1" dirty="0" smtClean="0"/>
              <a:t>See the other 22 references in the chapter</a:t>
            </a:r>
          </a:p>
        </p:txBody>
      </p:sp>
      <p:sp>
        <p:nvSpPr>
          <p:cNvPr id="4" name="Text Placeholder 3"/>
          <p:cNvSpPr>
            <a:spLocks noGrp="1"/>
          </p:cNvSpPr>
          <p:nvPr>
            <p:ph type="body" sz="half" idx="2"/>
          </p:nvPr>
        </p:nvSpPr>
        <p:spPr/>
        <p:txBody>
          <a:bodyPr/>
          <a:lstStyle/>
          <a:p>
            <a:r>
              <a:rPr lang="en-US" sz="2800" dirty="0"/>
              <a:t>“When a child is born, there is a candle lighted that must burn to eternity, either in heaven or hell; the consideration whereof should awaken us to pray with all possible earnestness for the salvation of their souls, next to our own</a:t>
            </a:r>
            <a:r>
              <a:rPr lang="en-US" sz="2800" dirty="0" smtClean="0"/>
              <a:t>.”  </a:t>
            </a:r>
          </a:p>
          <a:p>
            <a:pPr algn="r"/>
            <a:r>
              <a:rPr lang="en-US" sz="2400" i="1" dirty="0" smtClean="0"/>
              <a:t>Matthew Henry (</a:t>
            </a:r>
            <a:r>
              <a:rPr lang="en-US" sz="2400" i="1" dirty="0" err="1" smtClean="0"/>
              <a:t>Pg</a:t>
            </a:r>
            <a:r>
              <a:rPr lang="en-US" sz="2400" i="1" dirty="0" smtClean="0"/>
              <a:t> 59)</a:t>
            </a:r>
            <a:endParaRPr lang="en-US" sz="2800" i="1" dirty="0"/>
          </a:p>
        </p:txBody>
      </p:sp>
      <p:sp>
        <p:nvSpPr>
          <p:cNvPr id="5" name="TextBox 4"/>
          <p:cNvSpPr txBox="1"/>
          <p:nvPr/>
        </p:nvSpPr>
        <p:spPr>
          <a:xfrm>
            <a:off x="6045200" y="5559770"/>
            <a:ext cx="6324600" cy="1077218"/>
          </a:xfrm>
          <a:prstGeom prst="rect">
            <a:avLst/>
          </a:prstGeom>
          <a:solidFill>
            <a:schemeClr val="accent1">
              <a:lumMod val="50000"/>
            </a:schemeClr>
          </a:solidFill>
        </p:spPr>
        <p:txBody>
          <a:bodyPr wrap="square" rtlCol="0">
            <a:spAutoFit/>
          </a:bodyPr>
          <a:lstStyle/>
          <a:p>
            <a:pPr algn="ctr"/>
            <a:r>
              <a:rPr lang="en-US" sz="2800" dirty="0" smtClean="0">
                <a:solidFill>
                  <a:srgbClr val="FFCC66"/>
                </a:solidFill>
              </a:rPr>
              <a:t>Consider expanding the application of </a:t>
            </a:r>
            <a:r>
              <a:rPr lang="en-US" sz="3600" i="1" dirty="0" smtClean="0">
                <a:solidFill>
                  <a:schemeClr val="bg1"/>
                </a:solidFill>
              </a:rPr>
              <a:t>so that...</a:t>
            </a:r>
            <a:endParaRPr lang="en-US" sz="2800" i="1" dirty="0">
              <a:solidFill>
                <a:schemeClr val="bg1"/>
              </a:solidFill>
            </a:endParaRPr>
          </a:p>
        </p:txBody>
      </p:sp>
    </p:spTree>
    <p:extLst>
      <p:ext uri="{BB962C8B-B14F-4D97-AF65-F5344CB8AC3E}">
        <p14:creationId xmlns:p14="http://schemas.microsoft.com/office/powerpoint/2010/main" val="3492683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Prayer Ministry</a:t>
            </a:r>
            <a:endParaRPr lang="en-US" dirty="0"/>
          </a:p>
        </p:txBody>
      </p:sp>
      <p:sp>
        <p:nvSpPr>
          <p:cNvPr id="3" name="Content Placeholder 2"/>
          <p:cNvSpPr>
            <a:spLocks noGrp="1"/>
          </p:cNvSpPr>
          <p:nvPr>
            <p:ph idx="1"/>
          </p:nvPr>
        </p:nvSpPr>
        <p:spPr/>
        <p:txBody>
          <a:bodyPr/>
          <a:lstStyle/>
          <a:p>
            <a:r>
              <a:rPr lang="en-US" dirty="0">
                <a:hlinkClick r:id="rId2"/>
              </a:rPr>
              <a:t>Prayer Ministry - Christian Grandparenting </a:t>
            </a:r>
            <a:r>
              <a:rPr lang="en-US" dirty="0" smtClean="0">
                <a:hlinkClick r:id="rId2"/>
              </a:rPr>
              <a:t>Network</a:t>
            </a:r>
            <a:endParaRPr lang="en-US" dirty="0" smtClean="0"/>
          </a:p>
          <a:p>
            <a:pPr lvl="1"/>
            <a:r>
              <a:rPr lang="en-US" dirty="0" smtClean="0"/>
              <a:t>30-Day Prayer Challenge</a:t>
            </a:r>
            <a:endParaRPr lang="en-US" dirty="0"/>
          </a:p>
        </p:txBody>
      </p:sp>
      <p:sp>
        <p:nvSpPr>
          <p:cNvPr id="4" name="Text Placeholder 3"/>
          <p:cNvSpPr>
            <a:spLocks noGrp="1"/>
          </p:cNvSpPr>
          <p:nvPr>
            <p:ph type="body" sz="half" idx="2"/>
          </p:nvPr>
        </p:nvSpPr>
        <p:spPr>
          <a:xfrm>
            <a:off x="649381" y="5662234"/>
            <a:ext cx="4279027" cy="871916"/>
          </a:xfrm>
        </p:spPr>
        <p:txBody>
          <a:bodyPr/>
          <a:lstStyle/>
          <a:p>
            <a:r>
              <a:rPr lang="en-US" sz="2400" dirty="0" smtClean="0"/>
              <a:t>Other Prayer Related Links</a:t>
            </a:r>
          </a:p>
          <a:p>
            <a:endParaRPr lang="en-US" sz="2400" dirty="0"/>
          </a:p>
        </p:txBody>
      </p:sp>
      <p:pic>
        <p:nvPicPr>
          <p:cNvPr id="5" name="Picture 4"/>
          <p:cNvPicPr>
            <a:picLocks noChangeAspect="1"/>
          </p:cNvPicPr>
          <p:nvPr/>
        </p:nvPicPr>
        <p:blipFill>
          <a:blip r:embed="rId3"/>
          <a:stretch>
            <a:fillRect/>
          </a:stretch>
        </p:blipFill>
        <p:spPr>
          <a:xfrm>
            <a:off x="787400" y="2057400"/>
            <a:ext cx="5433274" cy="3077788"/>
          </a:xfrm>
          <a:prstGeom prst="rect">
            <a:avLst/>
          </a:prstGeom>
        </p:spPr>
      </p:pic>
      <p:pic>
        <p:nvPicPr>
          <p:cNvPr id="6" name="Picture 5"/>
          <p:cNvPicPr>
            <a:picLocks noChangeAspect="1"/>
          </p:cNvPicPr>
          <p:nvPr/>
        </p:nvPicPr>
        <p:blipFill>
          <a:blip r:embed="rId4"/>
          <a:stretch>
            <a:fillRect/>
          </a:stretch>
        </p:blipFill>
        <p:spPr>
          <a:xfrm>
            <a:off x="5085379" y="4425046"/>
            <a:ext cx="6958063" cy="1876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78943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sz="2000" dirty="0">
                <a:hlinkClick r:id="rId2"/>
              </a:rPr>
              <a:t>31 Days of Prayer for your Grandkids | Family Matters (gracebasedfamilies.com</a:t>
            </a:r>
            <a:r>
              <a:rPr lang="en-US" sz="2000" dirty="0" smtClean="0">
                <a:hlinkClick r:id="rId2"/>
              </a:rPr>
              <a:t>)</a:t>
            </a:r>
            <a:endParaRPr lang="en-US" sz="2000" dirty="0" smtClean="0"/>
          </a:p>
        </p:txBody>
      </p:sp>
      <p:pic>
        <p:nvPicPr>
          <p:cNvPr id="5" name="Picture 4"/>
          <p:cNvPicPr>
            <a:picLocks noChangeAspect="1"/>
          </p:cNvPicPr>
          <p:nvPr/>
        </p:nvPicPr>
        <p:blipFill>
          <a:blip r:embed="rId3"/>
          <a:stretch>
            <a:fillRect/>
          </a:stretch>
        </p:blipFill>
        <p:spPr>
          <a:xfrm>
            <a:off x="5708287" y="1181321"/>
            <a:ext cx="6647136" cy="227965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852588" y="3078487"/>
            <a:ext cx="5264241" cy="3474248"/>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6116829" y="5334000"/>
            <a:ext cx="6679392" cy="1842374"/>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
                <a:schemeClr val="accent1"/>
              </a:buClr>
              <a:buSzPct val="65000"/>
              <a:buFont typeface="Wingdings" pitchFamily="2" charset="2"/>
              <a:buChar char="n"/>
              <a:defRPr sz="3251">
                <a:solidFill>
                  <a:schemeClr val="bg1"/>
                </a:solidFill>
                <a:latin typeface="+mn-lt"/>
                <a:ea typeface="+mn-ea"/>
                <a:cs typeface="+mn-cs"/>
              </a:defRPr>
            </a:lvl1pPr>
            <a:lvl2pPr marL="719265" indent="-349956" algn="l" defTabSz="982136" rtl="0" fontAlgn="base">
              <a:spcBef>
                <a:spcPct val="20000"/>
              </a:spcBef>
              <a:spcAft>
                <a:spcPct val="0"/>
              </a:spcAft>
              <a:buClr>
                <a:schemeClr val="accent2"/>
              </a:buClr>
              <a:buSzPct val="60000"/>
              <a:buFont typeface="Wingdings" pitchFamily="2" charset="2"/>
              <a:buChar char="q"/>
              <a:defRPr sz="2845">
                <a:solidFill>
                  <a:schemeClr val="bg1"/>
                </a:solidFill>
                <a:latin typeface="+mn-lt"/>
                <a:cs typeface="+mn-cs"/>
              </a:defRPr>
            </a:lvl2pPr>
            <a:lvl3pPr marL="1098250" indent="-377372" algn="l" defTabSz="982136" rtl="0" fontAlgn="base">
              <a:spcBef>
                <a:spcPct val="20000"/>
              </a:spcBef>
              <a:spcAft>
                <a:spcPct val="0"/>
              </a:spcAft>
              <a:buClr>
                <a:schemeClr val="accent1"/>
              </a:buClr>
              <a:buSzPct val="65000"/>
              <a:buFont typeface="Wingdings" pitchFamily="2" charset="2"/>
              <a:buChar char="n"/>
              <a:defRPr sz="2438">
                <a:solidFill>
                  <a:schemeClr val="bg1"/>
                </a:solidFill>
                <a:latin typeface="+mn-lt"/>
                <a:cs typeface="+mn-cs"/>
              </a:defRPr>
            </a:lvl3pPr>
            <a:lvl4pPr marL="1438529" indent="-338668" algn="l" defTabSz="982136" rtl="0" fontAlgn="base">
              <a:spcBef>
                <a:spcPct val="20000"/>
              </a:spcBef>
              <a:spcAft>
                <a:spcPct val="0"/>
              </a:spcAft>
              <a:buClr>
                <a:schemeClr val="accent2"/>
              </a:buClr>
              <a:buSzPct val="70000"/>
              <a:buFont typeface="Wingdings" pitchFamily="2" charset="2"/>
              <a:buChar char="q"/>
              <a:defRPr sz="2032">
                <a:solidFill>
                  <a:schemeClr val="bg1"/>
                </a:solidFill>
                <a:latin typeface="+mn-lt"/>
                <a:cs typeface="+mn-cs"/>
              </a:defRPr>
            </a:lvl4pPr>
            <a:lvl5pPr marL="1803000" indent="-362858" algn="l" defTabSz="982136" rtl="0" fontAlgn="base">
              <a:spcBef>
                <a:spcPct val="20000"/>
              </a:spcBef>
              <a:spcAft>
                <a:spcPct val="0"/>
              </a:spcAft>
              <a:buClr>
                <a:schemeClr val="accent1"/>
              </a:buClr>
              <a:buSzPct val="75000"/>
              <a:buFont typeface="Wingdings" pitchFamily="2" charset="2"/>
              <a:buChar char="§"/>
              <a:defRPr sz="2032">
                <a:solidFill>
                  <a:schemeClr val="bg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032">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032">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032">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032">
                <a:solidFill>
                  <a:schemeClr val="tx1"/>
                </a:solidFill>
                <a:latin typeface="+mn-lt"/>
                <a:cs typeface="+mn-cs"/>
              </a:defRPr>
            </a:lvl9pPr>
          </a:lstStyle>
          <a:p>
            <a:r>
              <a:rPr lang="en-US" sz="2000" kern="0" dirty="0" smtClean="0">
                <a:hlinkClick r:id="rId5"/>
              </a:rPr>
              <a:t>Prayers for My Grandchildren Placemat: 18 x 12 inches with vinyl top and rubber non-slide surface on the back | Legacy Coalition (churchgrowth.org)</a:t>
            </a:r>
            <a:endParaRPr lang="en-US" sz="2000" kern="0" dirty="0"/>
          </a:p>
        </p:txBody>
      </p:sp>
    </p:spTree>
    <p:extLst>
      <p:ext uri="{BB962C8B-B14F-4D97-AF65-F5344CB8AC3E}">
        <p14:creationId xmlns:p14="http://schemas.microsoft.com/office/powerpoint/2010/main" val="2933377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Praying </a:t>
            </a:r>
            <a:r>
              <a:rPr lang="en-US" i="1" dirty="0" smtClean="0"/>
              <a:t>with </a:t>
            </a:r>
            <a:r>
              <a:rPr lang="en-US" dirty="0" smtClean="0"/>
              <a:t>our grandchildren</a:t>
            </a:r>
            <a:endParaRPr lang="en-US" dirty="0"/>
          </a:p>
        </p:txBody>
      </p:sp>
      <p:sp>
        <p:nvSpPr>
          <p:cNvPr id="3" name="Content Placeholder 2"/>
          <p:cNvSpPr>
            <a:spLocks noGrp="1"/>
          </p:cNvSpPr>
          <p:nvPr>
            <p:ph idx="1"/>
          </p:nvPr>
        </p:nvSpPr>
        <p:spPr/>
        <p:txBody>
          <a:bodyPr/>
          <a:lstStyle/>
          <a:p>
            <a:r>
              <a:rPr lang="en-US" dirty="0" smtClean="0"/>
              <a:t>Start early</a:t>
            </a:r>
          </a:p>
          <a:p>
            <a:r>
              <a:rPr lang="en-US" dirty="0" smtClean="0"/>
              <a:t>Let’s not miss opportunities to pray with our grandchildren!</a:t>
            </a:r>
          </a:p>
          <a:p>
            <a:r>
              <a:rPr lang="en-US" dirty="0" smtClean="0"/>
              <a:t>Encourage and affirm after they pray</a:t>
            </a:r>
          </a:p>
          <a:p>
            <a:r>
              <a:rPr lang="en-US" dirty="0" smtClean="0"/>
              <a:t>Weave it into the events and concerns in their daily lives</a:t>
            </a:r>
          </a:p>
          <a:p>
            <a:r>
              <a:rPr lang="en-US" dirty="0" smtClean="0"/>
              <a:t>Make it engaging</a:t>
            </a:r>
            <a:endParaRPr lang="en-US" dirty="0"/>
          </a:p>
        </p:txBody>
      </p:sp>
    </p:spTree>
    <p:extLst>
      <p:ext uri="{BB962C8B-B14F-4D97-AF65-F5344CB8AC3E}">
        <p14:creationId xmlns:p14="http://schemas.microsoft.com/office/powerpoint/2010/main" val="2171938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Discussion Questions:</a:t>
            </a:r>
          </a:p>
        </p:txBody>
      </p:sp>
      <p:sp>
        <p:nvSpPr>
          <p:cNvPr id="6" name="Content Placeholder 5"/>
          <p:cNvSpPr>
            <a:spLocks noGrp="1"/>
          </p:cNvSpPr>
          <p:nvPr>
            <p:ph idx="1"/>
          </p:nvPr>
        </p:nvSpPr>
        <p:spPr/>
        <p:txBody>
          <a:bodyPr/>
          <a:lstStyle/>
          <a:p>
            <a:r>
              <a:rPr lang="en-US" sz="2800" dirty="0"/>
              <a:t>As you think about your own desires to grow as a gospel-centered grandparent, how would you like to pray for yourself? </a:t>
            </a:r>
            <a:endParaRPr lang="en-US" sz="2800" dirty="0" smtClean="0"/>
          </a:p>
          <a:p>
            <a:r>
              <a:rPr lang="en-US" sz="2800" dirty="0" smtClean="0"/>
              <a:t>How </a:t>
            </a:r>
            <a:r>
              <a:rPr lang="en-US" sz="2800" dirty="0"/>
              <a:t>would you like your spouse, kids, or fellow-grandparents to pray for you and your ministry of grandparenting?  </a:t>
            </a:r>
            <a:endParaRPr lang="en-US" sz="2800" dirty="0" smtClean="0"/>
          </a:p>
          <a:p>
            <a:r>
              <a:rPr lang="en-US" sz="2800" dirty="0" smtClean="0"/>
              <a:t>What </a:t>
            </a:r>
            <a:r>
              <a:rPr lang="en-US" sz="2800" dirty="0"/>
              <a:t>are some ways you want to pray for your grandchildren’s parents?  </a:t>
            </a:r>
            <a:endParaRPr lang="en-US" sz="2800" dirty="0" smtClean="0"/>
          </a:p>
          <a:p>
            <a:r>
              <a:rPr lang="en-US" sz="2800" dirty="0" smtClean="0"/>
              <a:t>As </a:t>
            </a:r>
            <a:r>
              <a:rPr lang="en-US" sz="2800" dirty="0"/>
              <a:t>you think about your typical prayers for your grandchildren (Their safety? Happiness?), how might you want your prayers to grow after reading this chapter?  </a:t>
            </a:r>
            <a:endParaRPr lang="en-US" sz="2800" dirty="0" smtClean="0"/>
          </a:p>
          <a:p>
            <a:r>
              <a:rPr lang="en-US" sz="2800" dirty="0" smtClean="0"/>
              <a:t>If </a:t>
            </a:r>
            <a:r>
              <a:rPr lang="en-US" sz="2800" dirty="0"/>
              <a:t>you are in a grandparenting group, what prayer requests for your family would you like to share with your fellow grandparents</a:t>
            </a:r>
            <a:r>
              <a:rPr lang="en-US" sz="2800" dirty="0" smtClean="0"/>
              <a:t>?</a:t>
            </a:r>
            <a:endParaRPr lang="en-US" sz="2800" dirty="0"/>
          </a:p>
        </p:txBody>
      </p:sp>
    </p:spTree>
    <p:extLst>
      <p:ext uri="{BB962C8B-B14F-4D97-AF65-F5344CB8AC3E}">
        <p14:creationId xmlns:p14="http://schemas.microsoft.com/office/powerpoint/2010/main" val="2445277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Steps</a:t>
            </a:r>
            <a:endParaRPr lang="en-US" dirty="0"/>
          </a:p>
        </p:txBody>
      </p:sp>
      <p:sp>
        <p:nvSpPr>
          <p:cNvPr id="3" name="Content Placeholder 2"/>
          <p:cNvSpPr>
            <a:spLocks noGrp="1"/>
          </p:cNvSpPr>
          <p:nvPr>
            <p:ph idx="1"/>
          </p:nvPr>
        </p:nvSpPr>
        <p:spPr/>
        <p:txBody>
          <a:bodyPr/>
          <a:lstStyle/>
          <a:p>
            <a:r>
              <a:rPr lang="en-US" sz="2800" dirty="0"/>
              <a:t>Start a prayer journal—either on paper or electronically—with an entry for each grandchild. You might want to have a place for both prayer requests and answers to prayer. </a:t>
            </a:r>
            <a:endParaRPr lang="en-US" sz="2800" dirty="0" smtClean="0"/>
          </a:p>
          <a:p>
            <a:r>
              <a:rPr lang="en-US" sz="2800" dirty="0" smtClean="0"/>
              <a:t>Ask </a:t>
            </a:r>
            <a:r>
              <a:rPr lang="en-US" sz="2800" dirty="0"/>
              <a:t>your grandchildren’s parents for prayer requests for themselves, as well as for their children. </a:t>
            </a:r>
            <a:endParaRPr lang="en-US" sz="2800" dirty="0" smtClean="0"/>
          </a:p>
          <a:p>
            <a:r>
              <a:rPr lang="en-US" sz="2800" dirty="0" smtClean="0"/>
              <a:t>Make </a:t>
            </a:r>
            <a:r>
              <a:rPr lang="en-US" sz="2800" dirty="0"/>
              <a:t>a habit of regularly asking each of your grandchildren how you can be praying for them. If appropriate, seize the moment and pray for them there and then, either in person or over the phone. </a:t>
            </a:r>
            <a:endParaRPr lang="en-US" sz="2800" dirty="0" smtClean="0"/>
          </a:p>
          <a:p>
            <a:r>
              <a:rPr lang="en-US" sz="2800" dirty="0" smtClean="0"/>
              <a:t>If </a:t>
            </a:r>
            <a:r>
              <a:rPr lang="en-US" sz="2800" dirty="0"/>
              <a:t>you have grandchildren old enough to have their own phones, how about sharing prayer requests and answers to prayer via text messages</a:t>
            </a:r>
            <a:r>
              <a:rPr lang="en-US" sz="2800" dirty="0" smtClean="0"/>
              <a:t>?</a:t>
            </a:r>
            <a:endParaRPr lang="en-US" sz="2800" dirty="0"/>
          </a:p>
        </p:txBody>
      </p:sp>
    </p:spTree>
    <p:extLst>
      <p:ext uri="{BB962C8B-B14F-4D97-AF65-F5344CB8AC3E}">
        <p14:creationId xmlns:p14="http://schemas.microsoft.com/office/powerpoint/2010/main" val="1656044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a:t>
            </a:r>
            <a:endParaRPr lang="en-US" dirty="0"/>
          </a:p>
        </p:txBody>
      </p:sp>
      <p:sp>
        <p:nvSpPr>
          <p:cNvPr id="3" name="Content Placeholder 2"/>
          <p:cNvSpPr>
            <a:spLocks noGrp="1"/>
          </p:cNvSpPr>
          <p:nvPr>
            <p:ph idx="1"/>
          </p:nvPr>
        </p:nvSpPr>
        <p:spPr>
          <a:xfrm>
            <a:off x="3911600" y="290517"/>
            <a:ext cx="8991599" cy="1385883"/>
          </a:xfrm>
        </p:spPr>
        <p:txBody>
          <a:bodyPr/>
          <a:lstStyle/>
          <a:p>
            <a:r>
              <a:rPr lang="en-US" dirty="0" smtClean="0"/>
              <a:t>Bobby (8 </a:t>
            </a:r>
            <a:r>
              <a:rPr lang="en-US" dirty="0" err="1" smtClean="0"/>
              <a:t>yrs</a:t>
            </a:r>
            <a:r>
              <a:rPr lang="en-US" dirty="0" smtClean="0"/>
              <a:t>); Luke (3 </a:t>
            </a:r>
            <a:r>
              <a:rPr lang="en-US" dirty="0" err="1" smtClean="0"/>
              <a:t>yrs</a:t>
            </a:r>
            <a:r>
              <a:rPr lang="en-US" dirty="0" smtClean="0"/>
              <a:t>); Chase (18 </a:t>
            </a:r>
            <a:r>
              <a:rPr lang="en-US" dirty="0" err="1" smtClean="0"/>
              <a:t>mo</a:t>
            </a:r>
            <a:r>
              <a:rPr lang="en-US" dirty="0" smtClean="0"/>
              <a:t>); Kari Grace </a:t>
            </a:r>
            <a:endParaRPr lang="en-US" dirty="0"/>
          </a:p>
        </p:txBody>
      </p:sp>
      <p:sp>
        <p:nvSpPr>
          <p:cNvPr id="5" name="TextBox 4"/>
          <p:cNvSpPr txBox="1"/>
          <p:nvPr/>
        </p:nvSpPr>
        <p:spPr>
          <a:xfrm>
            <a:off x="482600" y="5780083"/>
            <a:ext cx="4445808" cy="1200329"/>
          </a:xfrm>
          <a:prstGeom prst="rect">
            <a:avLst/>
          </a:prstGeom>
          <a:noFill/>
        </p:spPr>
        <p:txBody>
          <a:bodyPr wrap="square" rtlCol="0">
            <a:spAutoFit/>
          </a:bodyPr>
          <a:lstStyle/>
          <a:p>
            <a:r>
              <a:rPr lang="en-US" sz="3600" dirty="0" smtClean="0">
                <a:solidFill>
                  <a:schemeClr val="accent1">
                    <a:lumMod val="60000"/>
                    <a:lumOff val="40000"/>
                  </a:schemeClr>
                </a:solidFill>
              </a:rPr>
              <a:t>Diane and Peter Sutton</a:t>
            </a:r>
            <a:endParaRPr lang="en-US" sz="3600" dirty="0">
              <a:solidFill>
                <a:schemeClr val="accent1">
                  <a:lumMod val="60000"/>
                  <a:lumOff val="40000"/>
                </a:schemeClr>
              </a:solidFill>
            </a:endParaRPr>
          </a:p>
        </p:txBody>
      </p:sp>
      <p:sp>
        <p:nvSpPr>
          <p:cNvPr id="8" name="Rectangle 4"/>
          <p:cNvSpPr>
            <a:spLocks noChangeArrowheads="1"/>
          </p:cNvSpPr>
          <p:nvPr/>
        </p:nvSpPr>
        <p:spPr bwMode="auto">
          <a:xfrm rot="5400000">
            <a:off x="0" y="0"/>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p:cNvSpPr>
            <a:spLocks noChangeArrowheads="1"/>
          </p:cNvSpPr>
          <p:nvPr/>
        </p:nvSpPr>
        <p:spPr bwMode="auto">
          <a:xfrm>
            <a:off x="0" y="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Winslow (5), Esther (3), Florence (almost 11 months), Zoe (10 months), Henry (10 months)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26" name="1FA1698B-8CD3-4894-9D96-2EBDA032275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400" y="1756570"/>
            <a:ext cx="5472598"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513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Big Idea</a:t>
            </a:r>
            <a:endParaRPr lang="en-US" sz="6600" dirty="0"/>
          </a:p>
        </p:txBody>
      </p:sp>
      <p:sp>
        <p:nvSpPr>
          <p:cNvPr id="3" name="Content Placeholder 2"/>
          <p:cNvSpPr>
            <a:spLocks noGrp="1"/>
          </p:cNvSpPr>
          <p:nvPr>
            <p:ph idx="1"/>
          </p:nvPr>
        </p:nvSpPr>
        <p:spPr>
          <a:xfrm>
            <a:off x="5085379" y="914400"/>
            <a:ext cx="7270044" cy="5619754"/>
          </a:xfrm>
        </p:spPr>
        <p:txBody>
          <a:bodyPr anchor="ctr"/>
          <a:lstStyle/>
          <a:p>
            <a:r>
              <a:rPr lang="en-US" sz="4800" dirty="0"/>
              <a:t>As grandparents, we want to </a:t>
            </a:r>
            <a:r>
              <a:rPr lang="en-US" sz="4800" dirty="0">
                <a:solidFill>
                  <a:srgbClr val="FFCC66"/>
                </a:solidFill>
              </a:rPr>
              <a:t>model</a:t>
            </a:r>
            <a:r>
              <a:rPr lang="en-US" sz="4800" dirty="0"/>
              <a:t> in very </a:t>
            </a:r>
            <a:r>
              <a:rPr lang="en-US" sz="4800" dirty="0">
                <a:solidFill>
                  <a:srgbClr val="FFCC66"/>
                </a:solidFill>
              </a:rPr>
              <a:t>tangible</a:t>
            </a:r>
            <a:r>
              <a:rPr lang="en-US" sz="4800" dirty="0"/>
              <a:t> ways that we live in the presence of a </a:t>
            </a:r>
            <a:r>
              <a:rPr lang="en-US" sz="4800" dirty="0">
                <a:solidFill>
                  <a:srgbClr val="FFCC66"/>
                </a:solidFill>
              </a:rPr>
              <a:t>sovereign</a:t>
            </a:r>
            <a:r>
              <a:rPr lang="en-US" sz="4800" dirty="0"/>
              <a:t>, </a:t>
            </a:r>
            <a:r>
              <a:rPr lang="en-US" sz="4800" dirty="0">
                <a:solidFill>
                  <a:srgbClr val="FFCC66"/>
                </a:solidFill>
              </a:rPr>
              <a:t>loving</a:t>
            </a:r>
            <a:r>
              <a:rPr lang="en-US" sz="4800" dirty="0"/>
              <a:t> God who wants us to talk to him</a:t>
            </a:r>
            <a:r>
              <a:rPr lang="en-US" sz="4800" dirty="0" smtClean="0"/>
              <a:t>. (</a:t>
            </a:r>
            <a:r>
              <a:rPr lang="en-US" sz="4800" dirty="0" err="1" smtClean="0"/>
              <a:t>pg</a:t>
            </a:r>
            <a:r>
              <a:rPr lang="en-US" sz="4800" dirty="0" smtClean="0"/>
              <a:t> 59)</a:t>
            </a:r>
            <a:endParaRPr lang="en-US" sz="48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4584"/>
          <a:stretch/>
        </p:blipFill>
        <p:spPr>
          <a:xfrm>
            <a:off x="939800" y="2362200"/>
            <a:ext cx="2871216" cy="2893802"/>
          </a:xfrm>
          <a:prstGeom prst="rect">
            <a:avLst/>
          </a:prstGeom>
        </p:spPr>
      </p:pic>
    </p:spTree>
    <p:extLst>
      <p:ext uri="{BB962C8B-B14F-4D97-AF65-F5344CB8AC3E}">
        <p14:creationId xmlns:p14="http://schemas.microsoft.com/office/powerpoint/2010/main" val="4011191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Family</a:t>
            </a:r>
            <a:endParaRPr lang="en-US" dirty="0"/>
          </a:p>
        </p:txBody>
      </p:sp>
      <p:sp>
        <p:nvSpPr>
          <p:cNvPr id="3" name="Content Placeholder 2"/>
          <p:cNvSpPr>
            <a:spLocks noGrp="1"/>
          </p:cNvSpPr>
          <p:nvPr>
            <p:ph idx="1"/>
          </p:nvPr>
        </p:nvSpPr>
        <p:spPr/>
        <p:txBody>
          <a:bodyPr/>
          <a:lstStyle/>
          <a:p>
            <a:r>
              <a:rPr lang="en-US" sz="2800" dirty="0"/>
              <a:t>The role of grandparents in the lives of grandchildren </a:t>
            </a:r>
            <a:r>
              <a:rPr lang="en-US" sz="2800" dirty="0">
                <a:solidFill>
                  <a:srgbClr val="FFCC66"/>
                </a:solidFill>
              </a:rPr>
              <a:t>can be especially meaningful at transition points</a:t>
            </a:r>
            <a:r>
              <a:rPr lang="en-US" sz="2800" dirty="0"/>
              <a:t>, such as leaving home, </a:t>
            </a:r>
            <a:r>
              <a:rPr lang="en-US" sz="2800" u="sng" dirty="0"/>
              <a:t>when the tensions between parents and child are at their highest</a:t>
            </a:r>
            <a:r>
              <a:rPr lang="en-US" sz="2800" dirty="0"/>
              <a:t>. Think of the advantage for a child of any age who can </a:t>
            </a:r>
            <a:r>
              <a:rPr lang="en-US" sz="2800" dirty="0">
                <a:solidFill>
                  <a:srgbClr val="FFCC66"/>
                </a:solidFill>
              </a:rPr>
              <a:t>draw on unconditional support and love </a:t>
            </a:r>
            <a:r>
              <a:rPr lang="en-US" sz="2800" dirty="0"/>
              <a:t>from both maternal and paternal grandparents. Grandparents who have intense relationships with grandchildren during their childhood promote continuation of the relationship into adulthood (</a:t>
            </a:r>
            <a:r>
              <a:rPr lang="en-US" sz="2800" dirty="0" err="1"/>
              <a:t>Geurts</a:t>
            </a:r>
            <a:r>
              <a:rPr lang="en-US" sz="2800" dirty="0"/>
              <a:t>, Van Tilburg, and </a:t>
            </a:r>
            <a:r>
              <a:rPr lang="en-US" sz="2800" dirty="0" err="1"/>
              <a:t>Poortman</a:t>
            </a:r>
            <a:r>
              <a:rPr lang="en-US" sz="2800" dirty="0"/>
              <a:t> 2012a</a:t>
            </a:r>
            <a:r>
              <a:rPr lang="en-US" sz="2800" dirty="0" smtClean="0"/>
              <a:t>).</a:t>
            </a:r>
            <a:endParaRPr lang="en-US" sz="2800" dirty="0"/>
          </a:p>
        </p:txBody>
      </p:sp>
      <p:sp>
        <p:nvSpPr>
          <p:cNvPr id="4" name="Text Placeholder 3"/>
          <p:cNvSpPr>
            <a:spLocks noGrp="1"/>
          </p:cNvSpPr>
          <p:nvPr>
            <p:ph type="body" sz="half" idx="2"/>
          </p:nvPr>
        </p:nvSpPr>
        <p:spPr/>
        <p:txBody>
          <a:bodyPr/>
          <a:lstStyle/>
          <a:p>
            <a:r>
              <a:rPr lang="en-US" sz="1600" dirty="0" err="1"/>
              <a:t>Balswick</a:t>
            </a:r>
            <a:r>
              <a:rPr lang="en-US" sz="1600" dirty="0"/>
              <a:t>, Jack O.; </a:t>
            </a:r>
            <a:r>
              <a:rPr lang="en-US" sz="1600" dirty="0" err="1"/>
              <a:t>Balswick</a:t>
            </a:r>
            <a:r>
              <a:rPr lang="en-US" sz="1600" dirty="0"/>
              <a:t>, Judith K.. The Family (p. 179). Baker Publishing Group.</a:t>
            </a:r>
            <a:endParaRPr lang="en-US" dirty="0"/>
          </a:p>
        </p:txBody>
      </p:sp>
      <p:pic>
        <p:nvPicPr>
          <p:cNvPr id="5" name="Picture 4"/>
          <p:cNvPicPr>
            <a:picLocks noChangeAspect="1"/>
          </p:cNvPicPr>
          <p:nvPr/>
        </p:nvPicPr>
        <p:blipFill>
          <a:blip r:embed="rId2"/>
          <a:stretch>
            <a:fillRect/>
          </a:stretch>
        </p:blipFill>
        <p:spPr>
          <a:xfrm>
            <a:off x="1473200" y="2770187"/>
            <a:ext cx="2472543" cy="3694981"/>
          </a:xfrm>
          <a:prstGeom prst="rect">
            <a:avLst/>
          </a:prstGeom>
        </p:spPr>
      </p:pic>
    </p:spTree>
    <p:extLst>
      <p:ext uri="{BB962C8B-B14F-4D97-AF65-F5344CB8AC3E}">
        <p14:creationId xmlns:p14="http://schemas.microsoft.com/office/powerpoint/2010/main" val="115972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381" y="290517"/>
            <a:ext cx="4279027" cy="1919283"/>
          </a:xfrm>
        </p:spPr>
        <p:txBody>
          <a:bodyPr/>
          <a:lstStyle/>
          <a:p>
            <a:r>
              <a:rPr lang="en-US" dirty="0" smtClean="0"/>
              <a:t>The Power of a Praying Grandparent</a:t>
            </a:r>
            <a:endParaRPr lang="en-US" dirty="0"/>
          </a:p>
        </p:txBody>
      </p:sp>
      <p:sp>
        <p:nvSpPr>
          <p:cNvPr id="3" name="Content Placeholder 2"/>
          <p:cNvSpPr>
            <a:spLocks noGrp="1"/>
          </p:cNvSpPr>
          <p:nvPr>
            <p:ph idx="1"/>
          </p:nvPr>
        </p:nvSpPr>
        <p:spPr/>
        <p:txBody>
          <a:bodyPr/>
          <a:lstStyle/>
          <a:p>
            <a:r>
              <a:rPr lang="en-US" dirty="0" smtClean="0"/>
              <a:t>Praying for ourselves as grandparents</a:t>
            </a:r>
          </a:p>
          <a:p>
            <a:r>
              <a:rPr lang="en-US" dirty="0" smtClean="0"/>
              <a:t>Praying for our grandchildren’s parents</a:t>
            </a:r>
          </a:p>
          <a:p>
            <a:r>
              <a:rPr lang="en-US" dirty="0" smtClean="0"/>
              <a:t>Praying for our grandchildren</a:t>
            </a:r>
          </a:p>
          <a:p>
            <a:r>
              <a:rPr lang="en-US" dirty="0" smtClean="0"/>
              <a:t>Praying with our grandchildren</a:t>
            </a:r>
            <a:endParaRPr lang="en-US" dirty="0"/>
          </a:p>
        </p:txBody>
      </p:sp>
    </p:spTree>
    <p:extLst>
      <p:ext uri="{BB962C8B-B14F-4D97-AF65-F5344CB8AC3E}">
        <p14:creationId xmlns:p14="http://schemas.microsoft.com/office/powerpoint/2010/main" val="2679065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Larry McCall</a:t>
            </a:r>
            <a:endParaRPr lang="en-US" dirty="0"/>
          </a:p>
        </p:txBody>
      </p:sp>
      <p:sp>
        <p:nvSpPr>
          <p:cNvPr id="3" name="Content Placeholder 2"/>
          <p:cNvSpPr>
            <a:spLocks noGrp="1"/>
          </p:cNvSpPr>
          <p:nvPr>
            <p:ph idx="1"/>
          </p:nvPr>
        </p:nvSpPr>
        <p:spPr>
          <a:xfrm>
            <a:off x="5085379" y="5867400"/>
            <a:ext cx="7270044" cy="666754"/>
          </a:xfrm>
        </p:spPr>
        <p:txBody>
          <a:bodyPr/>
          <a:lstStyle/>
          <a:p>
            <a:r>
              <a:rPr lang="en-US" dirty="0">
                <a:hlinkClick r:id="rId2"/>
              </a:rPr>
              <a:t>https://</a:t>
            </a:r>
            <a:r>
              <a:rPr lang="en-US" dirty="0" smtClean="0">
                <a:hlinkClick r:id="rId2"/>
              </a:rPr>
              <a:t>vimeo.com/454089599</a:t>
            </a:r>
            <a:endParaRPr lang="en-US" dirty="0" smtClean="0"/>
          </a:p>
          <a:p>
            <a:endParaRPr lang="en-US" dirty="0" smtClean="0"/>
          </a:p>
          <a:p>
            <a:endParaRPr lang="en-US" dirty="0"/>
          </a:p>
        </p:txBody>
      </p:sp>
      <p:sp>
        <p:nvSpPr>
          <p:cNvPr id="4" name="Text Placeholder 3"/>
          <p:cNvSpPr>
            <a:spLocks noGrp="1"/>
          </p:cNvSpPr>
          <p:nvPr>
            <p:ph type="body" sz="half" idx="2"/>
          </p:nvPr>
        </p:nvSpPr>
        <p:spPr/>
        <p:txBody>
          <a:bodyPr/>
          <a:lstStyle/>
          <a:p>
            <a:r>
              <a:rPr lang="en-US" sz="3200" dirty="0" smtClean="0"/>
              <a:t>Lord, please give my grandchildren, by your grace, such a high estimation of Jesus Christ that they want Him more than anything this world has to offer, more than everything this world has to offer.  </a:t>
            </a:r>
            <a:endParaRPr lang="en-US" sz="3200" dirty="0"/>
          </a:p>
        </p:txBody>
      </p:sp>
      <p:pic>
        <p:nvPicPr>
          <p:cNvPr id="5" name="Picture 4"/>
          <p:cNvPicPr>
            <a:picLocks noChangeAspect="1"/>
          </p:cNvPicPr>
          <p:nvPr/>
        </p:nvPicPr>
        <p:blipFill>
          <a:blip r:embed="rId3"/>
          <a:stretch>
            <a:fillRect/>
          </a:stretch>
        </p:blipFill>
        <p:spPr>
          <a:xfrm>
            <a:off x="5359400" y="990600"/>
            <a:ext cx="7119476" cy="3676674"/>
          </a:xfrm>
          <a:prstGeom prst="rect">
            <a:avLst/>
          </a:prstGeom>
        </p:spPr>
      </p:pic>
    </p:spTree>
    <p:extLst>
      <p:ext uri="{BB962C8B-B14F-4D97-AF65-F5344CB8AC3E}">
        <p14:creationId xmlns:p14="http://schemas.microsoft.com/office/powerpoint/2010/main" val="1243603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Kirk’s typical “undisciplined” prayer</a:t>
            </a:r>
            <a:endParaRPr lang="en-US" dirty="0"/>
          </a:p>
        </p:txBody>
      </p:sp>
      <p:sp>
        <p:nvSpPr>
          <p:cNvPr id="6" name="Content Placeholder 5"/>
          <p:cNvSpPr>
            <a:spLocks noGrp="1"/>
          </p:cNvSpPr>
          <p:nvPr>
            <p:ph idx="1"/>
          </p:nvPr>
        </p:nvSpPr>
        <p:spPr/>
        <p:txBody>
          <a:bodyPr/>
          <a:lstStyle/>
          <a:p>
            <a:r>
              <a:rPr lang="en-US" i="1" dirty="0" smtClean="0"/>
              <a:t>Lord, I thank you for this day that I may be serve you and others to Your glory.  Lord as the tasks of today…like </a:t>
            </a:r>
            <a:r>
              <a:rPr lang="en-US" dirty="0" smtClean="0"/>
              <a:t>the report and two call backs, not to mention the flight next week that still needs to be ticketed…did my frequent flyer number get added?...that’s right, numbers!  I forgot to return the attendance list—and not just the list, </a:t>
            </a:r>
            <a:endParaRPr lang="en-US" dirty="0"/>
          </a:p>
        </p:txBody>
      </p:sp>
      <p:sp>
        <p:nvSpPr>
          <p:cNvPr id="7" name="TextBox 6"/>
          <p:cNvSpPr txBox="1"/>
          <p:nvPr/>
        </p:nvSpPr>
        <p:spPr>
          <a:xfrm rot="2185796">
            <a:off x="9766207" y="5907716"/>
            <a:ext cx="2210518" cy="511452"/>
          </a:xfrm>
          <a:prstGeom prst="rect">
            <a:avLst/>
          </a:prstGeom>
          <a:noFill/>
        </p:spPr>
        <p:txBody>
          <a:bodyPr wrap="square" rtlCol="0">
            <a:prstTxWarp prst="textArchUp">
              <a:avLst>
                <a:gd name="adj" fmla="val 10305777"/>
              </a:avLst>
            </a:prstTxWarp>
            <a:spAutoFit/>
          </a:bodyPr>
          <a:lstStyle/>
          <a:p>
            <a:r>
              <a:rPr lang="en-US" sz="4000" dirty="0">
                <a:solidFill>
                  <a:schemeClr val="bg1"/>
                </a:solidFill>
                <a:latin typeface="Cambria" panose="02040503050406030204" pitchFamily="18" charset="0"/>
                <a:ea typeface="Cambria" panose="02040503050406030204" pitchFamily="18" charset="0"/>
              </a:rPr>
              <a:t>b</a:t>
            </a:r>
            <a:r>
              <a:rPr lang="en-US" sz="4000" dirty="0" smtClean="0">
                <a:solidFill>
                  <a:schemeClr val="bg1"/>
                </a:solidFill>
                <a:latin typeface="Cambria" panose="02040503050406030204" pitchFamily="18" charset="0"/>
                <a:ea typeface="Cambria" panose="02040503050406030204" pitchFamily="18" charset="0"/>
              </a:rPr>
              <a:t>ut the…</a:t>
            </a:r>
            <a:endParaRPr lang="en-US" sz="4000" dirty="0">
              <a:solidFill>
                <a:schemeClr val="bg1"/>
              </a:solidFill>
              <a:latin typeface="Cambria" panose="02040503050406030204" pitchFamily="18" charset="0"/>
              <a:ea typeface="Cambria" panose="02040503050406030204" pitchFamily="18" charset="0"/>
            </a:endParaRPr>
          </a:p>
        </p:txBody>
      </p:sp>
      <p:sp>
        <p:nvSpPr>
          <p:cNvPr id="8" name="TextBox 7"/>
          <p:cNvSpPr txBox="1"/>
          <p:nvPr/>
        </p:nvSpPr>
        <p:spPr>
          <a:xfrm>
            <a:off x="1320800" y="6096000"/>
            <a:ext cx="9278461" cy="523220"/>
          </a:xfrm>
          <a:prstGeom prst="rect">
            <a:avLst/>
          </a:prstGeom>
          <a:noFill/>
        </p:spPr>
        <p:txBody>
          <a:bodyPr wrap="square" rtlCol="0">
            <a:spAutoFit/>
          </a:bodyPr>
          <a:lstStyle/>
          <a:p>
            <a:r>
              <a:rPr lang="en-US" sz="2800" i="1" dirty="0" smtClean="0">
                <a:solidFill>
                  <a:srgbClr val="FFCC66"/>
                </a:solidFill>
              </a:rPr>
              <a:t>It’s starts out strong…and then kind of tails off</a:t>
            </a:r>
            <a:endParaRPr lang="en-US" sz="2800" i="1" dirty="0">
              <a:solidFill>
                <a:srgbClr val="FFCC66"/>
              </a:solidFill>
            </a:endParaRPr>
          </a:p>
        </p:txBody>
      </p:sp>
    </p:spTree>
    <p:extLst>
      <p:ext uri="{BB962C8B-B14F-4D97-AF65-F5344CB8AC3E}">
        <p14:creationId xmlns:p14="http://schemas.microsoft.com/office/powerpoint/2010/main" val="1684134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Praying for ourselves</a:t>
            </a:r>
          </a:p>
        </p:txBody>
      </p:sp>
      <p:sp>
        <p:nvSpPr>
          <p:cNvPr id="5" name="Content Placeholder 4"/>
          <p:cNvSpPr>
            <a:spLocks noGrp="1"/>
          </p:cNvSpPr>
          <p:nvPr>
            <p:ph idx="1"/>
          </p:nvPr>
        </p:nvSpPr>
        <p:spPr/>
        <p:txBody>
          <a:bodyPr/>
          <a:lstStyle/>
          <a:p>
            <a:r>
              <a:rPr lang="en-US" dirty="0" smtClean="0"/>
              <a:t>Structure</a:t>
            </a:r>
          </a:p>
          <a:p>
            <a:pPr lvl="1"/>
            <a:r>
              <a:rPr lang="en-US" dirty="0" smtClean="0"/>
              <a:t>A specific time and place</a:t>
            </a:r>
          </a:p>
          <a:p>
            <a:pPr lvl="1"/>
            <a:r>
              <a:rPr lang="en-US" dirty="0" smtClean="0"/>
              <a:t>Using a journal or log book</a:t>
            </a:r>
          </a:p>
          <a:p>
            <a:pPr lvl="1"/>
            <a:r>
              <a:rPr lang="en-US" dirty="0" smtClean="0"/>
              <a:t>Build out a list</a:t>
            </a:r>
          </a:p>
          <a:p>
            <a:endParaRPr lang="en-US" dirty="0"/>
          </a:p>
          <a:p>
            <a:r>
              <a:rPr lang="en-US" dirty="0"/>
              <a:t>Puritan Prayer Books</a:t>
            </a:r>
          </a:p>
          <a:p>
            <a:r>
              <a:rPr lang="en-US" dirty="0"/>
              <a:t>Daily Devotionals</a:t>
            </a:r>
          </a:p>
          <a:p>
            <a:r>
              <a:rPr lang="en-US" dirty="0"/>
              <a:t>Reading </a:t>
            </a:r>
            <a:r>
              <a:rPr lang="en-US" dirty="0" smtClean="0"/>
              <a:t>Programs</a:t>
            </a:r>
          </a:p>
          <a:p>
            <a:endParaRPr lang="en-US" dirty="0"/>
          </a:p>
        </p:txBody>
      </p:sp>
      <p:sp>
        <p:nvSpPr>
          <p:cNvPr id="6" name="Text Placeholder 5"/>
          <p:cNvSpPr>
            <a:spLocks noGrp="1"/>
          </p:cNvSpPr>
          <p:nvPr>
            <p:ph type="body" sz="half" idx="2"/>
          </p:nvPr>
        </p:nvSpPr>
        <p:spPr/>
        <p:txBody>
          <a:bodyPr/>
          <a:lstStyle/>
          <a:p>
            <a:r>
              <a:rPr lang="en-US" sz="2000" i="1" dirty="0"/>
              <a:t>For this reason I bow my knees before the Father, from whom every family in heaven and on earth is named, that according to the riches of his glory he may grant you to be strengthened with power through his Spirit in your inner being, so that Christ may dwell in your hearts through faith—that you, being rooted and grounded in love, may have strength to comprehend with all the saints what is the breadth and length and height and depth, and to know the love of Christ that surpasses knowledge, that you may be filled with all the fullness of God. (Ephesians 3:14–19</a:t>
            </a:r>
            <a:r>
              <a:rPr lang="en-US" sz="2000" i="1" dirty="0" smtClean="0"/>
              <a:t>)</a:t>
            </a:r>
            <a:endParaRPr lang="en-US" sz="2000" i="1" dirty="0"/>
          </a:p>
        </p:txBody>
      </p:sp>
      <p:pic>
        <p:nvPicPr>
          <p:cNvPr id="7" name="Picture 6"/>
          <p:cNvPicPr>
            <a:picLocks noChangeAspect="1"/>
          </p:cNvPicPr>
          <p:nvPr/>
        </p:nvPicPr>
        <p:blipFill rotWithShape="1">
          <a:blip r:embed="rId2"/>
          <a:srcRect t="796"/>
          <a:stretch/>
        </p:blipFill>
        <p:spPr>
          <a:xfrm rot="21353220">
            <a:off x="9342274" y="3563857"/>
            <a:ext cx="1734668" cy="275800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rot="21353220">
            <a:off x="10775037" y="4248041"/>
            <a:ext cx="1722345" cy="2711911"/>
          </a:xfrm>
          <a:prstGeom prst="rect">
            <a:avLst/>
          </a:prstGeom>
        </p:spPr>
      </p:pic>
    </p:spTree>
    <p:extLst>
      <p:ext uri="{BB962C8B-B14F-4D97-AF65-F5344CB8AC3E}">
        <p14:creationId xmlns:p14="http://schemas.microsoft.com/office/powerpoint/2010/main" val="1485636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Handbook </a:t>
            </a:r>
            <a:r>
              <a:rPr lang="en-US" sz="3600" dirty="0"/>
              <a:t>to Prayer: </a:t>
            </a:r>
            <a:r>
              <a:rPr lang="en-US" sz="2400" dirty="0" smtClean="0"/>
              <a:t/>
            </a:r>
            <a:br>
              <a:rPr lang="en-US" sz="2400" dirty="0" smtClean="0"/>
            </a:br>
            <a:r>
              <a:rPr lang="en-US" sz="2400" dirty="0" smtClean="0"/>
              <a:t>Praying </a:t>
            </a:r>
            <a:r>
              <a:rPr lang="en-US" sz="2400" dirty="0"/>
              <a:t>Scripture back to </a:t>
            </a:r>
            <a:r>
              <a:rPr lang="en-US" sz="2400" dirty="0" smtClean="0"/>
              <a:t>God</a:t>
            </a:r>
            <a:endParaRPr lang="en-US" sz="2400" dirty="0"/>
          </a:p>
        </p:txBody>
      </p:sp>
      <p:sp>
        <p:nvSpPr>
          <p:cNvPr id="3" name="Content Placeholder 2"/>
          <p:cNvSpPr>
            <a:spLocks noGrp="1"/>
          </p:cNvSpPr>
          <p:nvPr>
            <p:ph idx="1"/>
          </p:nvPr>
        </p:nvSpPr>
        <p:spPr/>
        <p:txBody>
          <a:bodyPr>
            <a:noAutofit/>
          </a:bodyPr>
          <a:lstStyle/>
          <a:p>
            <a:r>
              <a:rPr lang="en-US" sz="2800" dirty="0" smtClean="0"/>
              <a:t>“The </a:t>
            </a:r>
            <a:r>
              <a:rPr lang="en-US" sz="2800" dirty="0"/>
              <a:t>problem with prayer is heightened by the fact that people often succumb either to the extreme of </a:t>
            </a:r>
            <a:r>
              <a:rPr lang="en-US" sz="2800" dirty="0">
                <a:solidFill>
                  <a:srgbClr val="FFCC66"/>
                </a:solidFill>
              </a:rPr>
              <a:t>all form and no freedom</a:t>
            </a:r>
            <a:r>
              <a:rPr lang="en-US" sz="2800" dirty="0"/>
              <a:t>, or the opposite extreme of </a:t>
            </a:r>
            <a:r>
              <a:rPr lang="en-US" sz="2800" dirty="0">
                <a:solidFill>
                  <a:srgbClr val="FFCC66"/>
                </a:solidFill>
              </a:rPr>
              <a:t>all freedom and no form</a:t>
            </a:r>
            <a:r>
              <a:rPr lang="en-US" sz="2800" dirty="0"/>
              <a:t>. The first extreme leads to a rote or impersonal approach to prayer, while the second produces an unbalanced and undisciplined prayer life that can degenerate into a litany of one “</a:t>
            </a:r>
            <a:r>
              <a:rPr lang="en-US" sz="2800" dirty="0" err="1"/>
              <a:t>gimme</a:t>
            </a:r>
            <a:r>
              <a:rPr lang="en-US" sz="2800" dirty="0"/>
              <a:t>” after another. </a:t>
            </a:r>
            <a:r>
              <a:rPr lang="en-US" sz="2800" i="1" dirty="0"/>
              <a:t>Handbook to Prayer was designed to make prayer a more enriching and satisfying experience by providing both form and freedom in the practice of prayer</a:t>
            </a:r>
            <a:r>
              <a:rPr lang="en-US" sz="2800" i="1" dirty="0" smtClean="0"/>
              <a:t>.”</a:t>
            </a:r>
            <a:endParaRPr lang="en-US" sz="2800" i="1" dirty="0"/>
          </a:p>
        </p:txBody>
      </p:sp>
      <p:sp>
        <p:nvSpPr>
          <p:cNvPr id="5" name="TextBox 4"/>
          <p:cNvSpPr txBox="1"/>
          <p:nvPr/>
        </p:nvSpPr>
        <p:spPr>
          <a:xfrm>
            <a:off x="7035800" y="6477000"/>
            <a:ext cx="4114800" cy="685800"/>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2"/>
          <a:stretch>
            <a:fillRect/>
          </a:stretch>
        </p:blipFill>
        <p:spPr>
          <a:xfrm rot="21259505">
            <a:off x="1244600" y="1902603"/>
            <a:ext cx="2964649" cy="4614901"/>
          </a:xfrm>
          <a:prstGeom prst="rect">
            <a:avLst/>
          </a:prstGeom>
        </p:spPr>
      </p:pic>
    </p:spTree>
    <p:extLst>
      <p:ext uri="{BB962C8B-B14F-4D97-AF65-F5344CB8AC3E}">
        <p14:creationId xmlns:p14="http://schemas.microsoft.com/office/powerpoint/2010/main" val="2594412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34634</TotalTime>
  <Words>1161</Words>
  <Application>Microsoft Office PowerPoint</Application>
  <PresentationFormat>Custom</PresentationFormat>
  <Paragraphs>81</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Cambria</vt:lpstr>
      <vt:lpstr>Courier New</vt:lpstr>
      <vt:lpstr>Garamond</vt:lpstr>
      <vt:lpstr>Times New Roman</vt:lpstr>
      <vt:lpstr>Wingdings</vt:lpstr>
      <vt:lpstr>Edge</vt:lpstr>
      <vt:lpstr>Grandparent Ministry</vt:lpstr>
      <vt:lpstr>Introducing</vt:lpstr>
      <vt:lpstr>Big Idea</vt:lpstr>
      <vt:lpstr>The Family</vt:lpstr>
      <vt:lpstr>The Power of a Praying Grandparent</vt:lpstr>
      <vt:lpstr>Larry McCall</vt:lpstr>
      <vt:lpstr>Kirk’s typical “undisciplined” prayer</vt:lpstr>
      <vt:lpstr>Praying for ourselves</vt:lpstr>
      <vt:lpstr>Handbook to Prayer:  Praying Scripture back to God</vt:lpstr>
      <vt:lpstr>Praying for the Parents</vt:lpstr>
      <vt:lpstr>The Mighty Influence of a Praying Mom: Rhonwyn Kendrick’s Story</vt:lpstr>
      <vt:lpstr>Praying for our grandchildren</vt:lpstr>
      <vt:lpstr>Prayer Ministry</vt:lpstr>
      <vt:lpstr>Resources</vt:lpstr>
      <vt:lpstr>Praying with our grandchildren</vt:lpstr>
      <vt:lpstr>Discussion Questions:</vt:lpstr>
      <vt:lpstr>Action Steps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 Streitmater</dc:creator>
  <cp:lastModifiedBy>streitmaterk</cp:lastModifiedBy>
  <cp:revision>402</cp:revision>
  <cp:lastPrinted>2020-11-03T02:36:47Z</cp:lastPrinted>
  <dcterms:created xsi:type="dcterms:W3CDTF">2006-08-27T02:03:17Z</dcterms:created>
  <dcterms:modified xsi:type="dcterms:W3CDTF">2022-10-24T02:33:58Z</dcterms:modified>
</cp:coreProperties>
</file>