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330" r:id="rId2"/>
    <p:sldId id="453" r:id="rId3"/>
    <p:sldId id="434" r:id="rId4"/>
    <p:sldId id="436" r:id="rId5"/>
    <p:sldId id="456" r:id="rId6"/>
    <p:sldId id="458" r:id="rId7"/>
    <p:sldId id="447" r:id="rId8"/>
    <p:sldId id="448" r:id="rId9"/>
    <p:sldId id="462" r:id="rId10"/>
    <p:sldId id="461" r:id="rId11"/>
    <p:sldId id="452" r:id="rId12"/>
    <p:sldId id="457" r:id="rId13"/>
    <p:sldId id="441" r:id="rId14"/>
    <p:sldId id="455" r:id="rId15"/>
    <p:sldId id="443" r:id="rId16"/>
    <p:sldId id="464" r:id="rId17"/>
    <p:sldId id="463" r:id="rId18"/>
    <p:sldId id="454" r:id="rId19"/>
    <p:sldId id="451" r:id="rId20"/>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5050"/>
    <a:srgbClr val="FF9966"/>
    <a:srgbClr val="CCECFF"/>
    <a:srgbClr val="00CC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2530" autoAdjust="0"/>
  </p:normalViewPr>
  <p:slideViewPr>
    <p:cSldViewPr>
      <p:cViewPr varScale="1">
        <p:scale>
          <a:sx n="52" d="100"/>
          <a:sy n="52" d="100"/>
        </p:scale>
        <p:origin x="42" y="756"/>
      </p:cViewPr>
      <p:guideLst>
        <p:guide orient="horz" pos="2304"/>
        <p:guide pos="4096"/>
      </p:guideLst>
    </p:cSldViewPr>
  </p:slideViewPr>
  <p:notesTextViewPr>
    <p:cViewPr>
      <p:scale>
        <a:sx n="3" d="2"/>
        <a:sy n="3" d="2"/>
      </p:scale>
      <p:origin x="0" y="0"/>
    </p:cViewPr>
  </p:notesTextViewPr>
  <p:sorterViewPr>
    <p:cViewPr varScale="1">
      <p:scale>
        <a:sx n="1" d="1"/>
        <a:sy n="1" d="1"/>
      </p:scale>
      <p:origin x="0" y="-8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308365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1">
                    <a:lumMod val="60000"/>
                    <a:lumOff val="40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2461" y="296867"/>
            <a:ext cx="2932961" cy="6288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9279" y="296867"/>
            <a:ext cx="8596757" cy="6288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410BC9-97AA-4083-8B1A-EFDF6D83FA0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70" y="296867"/>
            <a:ext cx="10187953" cy="846137"/>
          </a:xfrm>
        </p:spPr>
        <p:txBody>
          <a:bodyPr/>
          <a:lstStyle>
            <a:lvl1pPr>
              <a:defRPr sz="4800">
                <a:solidFill>
                  <a:schemeClr val="accent1">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371600"/>
            <a:ext cx="11706040" cy="4832350"/>
          </a:xfrm>
        </p:spPr>
        <p:txBody>
          <a:bodyPr/>
          <a:lstStyle>
            <a:lvl1pPr>
              <a:defRPr sz="4000">
                <a:solidFill>
                  <a:schemeClr val="bg1"/>
                </a:solidFill>
                <a:latin typeface="Cambria" panose="02040503050406030204" pitchFamily="18" charset="0"/>
                <a:ea typeface="Cambria" panose="02040503050406030204" pitchFamily="18" charset="0"/>
              </a:defRPr>
            </a:lvl1pPr>
            <a:lvl2pPr>
              <a:buClr>
                <a:srgbClr val="FFCC66"/>
              </a:buClr>
              <a:defRPr sz="3200">
                <a:solidFill>
                  <a:schemeClr val="bg1"/>
                </a:solidFill>
                <a:latin typeface="Cambria" panose="02040503050406030204" pitchFamily="18" charset="0"/>
                <a:ea typeface="Cambria" panose="02040503050406030204" pitchFamily="18" charset="0"/>
              </a:defRPr>
            </a:lvl2pPr>
            <a:lvl3pPr marL="1098250" indent="-377372">
              <a:buFont typeface="Courier New" panose="02070309020205020404" pitchFamily="49" charset="0"/>
              <a:buChar char="o"/>
              <a:defRPr sz="2800">
                <a:solidFill>
                  <a:schemeClr val="bg1"/>
                </a:solidFill>
                <a:latin typeface="Cambria" panose="02040503050406030204" pitchFamily="18" charset="0"/>
                <a:ea typeface="Cambria" panose="02040503050406030204" pitchFamily="18" charset="0"/>
              </a:defRPr>
            </a:lvl3pPr>
            <a:lvl4pPr marL="1438529" indent="-338668">
              <a:buClr>
                <a:srgbClr val="FFCC66"/>
              </a:buClr>
              <a:buFont typeface="Wingdings" panose="05000000000000000000" pitchFamily="2" charset="2"/>
              <a:buChar char="Ø"/>
              <a:defRPr sz="2800">
                <a:solidFill>
                  <a:schemeClr val="bg1"/>
                </a:solidFill>
                <a:latin typeface="Cambria" panose="02040503050406030204" pitchFamily="18" charset="0"/>
                <a:ea typeface="Cambria" panose="02040503050406030204" pitchFamily="18" charset="0"/>
              </a:defRPr>
            </a:lvl4pPr>
            <a:lvl5pPr>
              <a:defRPr sz="2800">
                <a:solidFill>
                  <a:schemeClr val="bg1"/>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296989"/>
            <a:ext cx="937240" cy="84601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rgbClr val="FFCC6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70" y="296867"/>
            <a:ext cx="10187953" cy="1216025"/>
          </a:xfrm>
        </p:spPr>
        <p:txBody>
          <a:bodyPr/>
          <a:lstStyle>
            <a:lvl1pPr>
              <a:defRPr>
                <a:solidFill>
                  <a:srgbClr val="FFCC6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9" name="Picture 8"/>
          <p:cNvPicPr>
            <a:picLocks noChangeAspect="1"/>
          </p:cNvPicPr>
          <p:nvPr userDrawn="1"/>
        </p:nvPicPr>
        <p:blipFill>
          <a:blip r:embed="rId2"/>
          <a:stretch>
            <a:fillRect/>
          </a:stretch>
        </p:blipFill>
        <p:spPr>
          <a:xfrm>
            <a:off x="649382" y="329830"/>
            <a:ext cx="1263559" cy="7664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5EE2D21-97A3-45A3-B1CA-17A52A7241AB}" type="slidenum">
              <a:rPr lang="en-US" altLang="en-US"/>
              <a:pPr/>
              <a:t>‹#›</a:t>
            </a:fld>
            <a:endParaRPr lang="en-US" altLang="en-US"/>
          </a:p>
        </p:txBody>
      </p:sp>
      <p:grpSp>
        <p:nvGrpSpPr>
          <p:cNvPr id="21" name="Group 20"/>
          <p:cNvGrpSpPr/>
          <p:nvPr userDrawn="1"/>
        </p:nvGrpSpPr>
        <p:grpSpPr>
          <a:xfrm>
            <a:off x="3345814" y="1687515"/>
            <a:ext cx="5384263" cy="3239298"/>
            <a:chOff x="2470150" y="1687515"/>
            <a:chExt cx="3975100" cy="3239298"/>
          </a:xfrm>
        </p:grpSpPr>
        <p:sp>
          <p:nvSpPr>
            <p:cNvPr id="8" name="Oval 7"/>
            <p:cNvSpPr/>
            <p:nvPr userDrawn="1"/>
          </p:nvSpPr>
          <p:spPr>
            <a:xfrm>
              <a:off x="3390900" y="4150526"/>
              <a:ext cx="21717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124200" y="4393413"/>
              <a:ext cx="28956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470150" y="3479013"/>
              <a:ext cx="1143000" cy="533400"/>
              <a:chOff x="2286000" y="3479013"/>
              <a:chExt cx="1143000" cy="533400"/>
            </a:xfrm>
          </p:grpSpPr>
          <p:sp>
            <p:nvSpPr>
              <p:cNvPr id="7" name="Oval 6"/>
              <p:cNvSpPr/>
              <p:nvPr userDrawn="1"/>
            </p:nvSpPr>
            <p:spPr>
              <a:xfrm>
                <a:off x="2286000" y="3479013"/>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286000" y="3479013"/>
                <a:ext cx="1143000" cy="3309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5302250" y="3479013"/>
              <a:ext cx="1143000" cy="533400"/>
              <a:chOff x="2286000" y="3479013"/>
              <a:chExt cx="1143000" cy="533400"/>
            </a:xfrm>
          </p:grpSpPr>
          <p:sp>
            <p:nvSpPr>
              <p:cNvPr id="13" name="Oval 12"/>
              <p:cNvSpPr/>
              <p:nvPr userDrawn="1"/>
            </p:nvSpPr>
            <p:spPr>
              <a:xfrm>
                <a:off x="2286000" y="3479013"/>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286000" y="3479013"/>
                <a:ext cx="1143000" cy="3309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ouble Brace 15"/>
            <p:cNvSpPr/>
            <p:nvPr userDrawn="1"/>
          </p:nvSpPr>
          <p:spPr>
            <a:xfrm rot="5400000">
              <a:off x="3998912" y="736603"/>
              <a:ext cx="917575" cy="2819400"/>
            </a:xfrm>
            <a:prstGeom prst="bracePair">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Rectangle 16"/>
            <p:cNvSpPr/>
            <p:nvPr userDrawn="1"/>
          </p:nvSpPr>
          <p:spPr>
            <a:xfrm>
              <a:off x="2590801" y="2146301"/>
              <a:ext cx="373062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419600" y="1828800"/>
              <a:ext cx="76200" cy="2321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userDrawn="1"/>
          </p:nvSpPr>
          <p:spPr>
            <a:xfrm>
              <a:off x="2540001" y="1836739"/>
              <a:ext cx="990600" cy="198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a:off x="5365750" y="1828800"/>
              <a:ext cx="990600" cy="198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4287837" y="1808959"/>
              <a:ext cx="341313"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1239837"/>
          </a:xfrm>
        </p:spPr>
        <p:txBody>
          <a:bodyPr anchor="b"/>
          <a:lstStyle>
            <a:lvl1pPr algn="l">
              <a:defRPr sz="4000" b="1"/>
            </a:lvl1pPr>
          </a:lstStyle>
          <a:p>
            <a:r>
              <a:rPr lang="en-US" smtClean="0"/>
              <a:t>Click to edit Master title style</a:t>
            </a:r>
            <a:endParaRPr lang="en-US"/>
          </a:p>
        </p:txBody>
      </p:sp>
      <p:sp>
        <p:nvSpPr>
          <p:cNvPr id="3" name="Content Placeholder 2"/>
          <p:cNvSpPr>
            <a:spLocks noGrp="1"/>
          </p:cNvSpPr>
          <p:nvPr>
            <p:ph idx="1"/>
          </p:nvPr>
        </p:nvSpPr>
        <p:spPr>
          <a:xfrm>
            <a:off x="5085379" y="290517"/>
            <a:ext cx="7270044" cy="6243637"/>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9381" y="1530350"/>
            <a:ext cx="4279027" cy="500380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067" y="5121275"/>
            <a:ext cx="7803309" cy="603250"/>
          </a:xfrm>
        </p:spPr>
        <p:txBody>
          <a:bodyPr anchor="b"/>
          <a:lstStyle>
            <a:lvl1pPr algn="l">
              <a:defRPr sz="2032" b="1"/>
            </a:lvl1pPr>
          </a:lstStyle>
          <a:p>
            <a:r>
              <a:rPr lang="en-US" smtClean="0"/>
              <a:t>Click to edit Master title style</a:t>
            </a:r>
            <a:endParaRPr lang="en-US"/>
          </a:p>
        </p:txBody>
      </p:sp>
      <p:sp>
        <p:nvSpPr>
          <p:cNvPr id="3" name="Picture Placeholder 2"/>
          <p:cNvSpPr>
            <a:spLocks noGrp="1"/>
          </p:cNvSpPr>
          <p:nvPr>
            <p:ph type="pic" idx="1"/>
          </p:nvPr>
        </p:nvSpPr>
        <p:spPr>
          <a:xfrm>
            <a:off x="2548067" y="654050"/>
            <a:ext cx="7803309" cy="4389438"/>
          </a:xfrm>
        </p:spPr>
        <p:txBody>
          <a:bodyPr/>
          <a:lstStyle>
            <a:lvl1pPr marL="0" indent="0">
              <a:buNone/>
              <a:defRPr sz="3251"/>
            </a:lvl1pPr>
            <a:lvl2pPr marL="464458" indent="0">
              <a:buNone/>
              <a:defRPr sz="2845"/>
            </a:lvl2pPr>
            <a:lvl3pPr marL="928916" indent="0">
              <a:buNone/>
              <a:defRPr sz="2438"/>
            </a:lvl3pPr>
            <a:lvl4pPr marL="1393373" indent="0">
              <a:buNone/>
              <a:defRPr sz="2032"/>
            </a:lvl4pPr>
            <a:lvl5pPr marL="1857832" indent="0">
              <a:buNone/>
              <a:defRPr sz="2032"/>
            </a:lvl5pPr>
            <a:lvl6pPr marL="2322289" indent="0">
              <a:buNone/>
              <a:defRPr sz="2032"/>
            </a:lvl6pPr>
            <a:lvl7pPr marL="2786747" indent="0">
              <a:buNone/>
              <a:defRPr sz="2032"/>
            </a:lvl7pPr>
            <a:lvl8pPr marL="3251205" indent="0">
              <a:buNone/>
              <a:defRPr sz="2032"/>
            </a:lvl8pPr>
            <a:lvl9pPr marL="3715663" indent="0">
              <a:buNone/>
              <a:defRPr sz="2032"/>
            </a:lvl9pPr>
          </a:lstStyle>
          <a:p>
            <a:endParaRPr lang="en-US"/>
          </a:p>
        </p:txBody>
      </p:sp>
      <p:sp>
        <p:nvSpPr>
          <p:cNvPr id="4" name="Text Placeholder 3"/>
          <p:cNvSpPr>
            <a:spLocks noGrp="1"/>
          </p:cNvSpPr>
          <p:nvPr>
            <p:ph type="body" sz="half" idx="2"/>
          </p:nvPr>
        </p:nvSpPr>
        <p:spPr>
          <a:xfrm>
            <a:off x="2548067" y="5724525"/>
            <a:ext cx="7803309" cy="858838"/>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B21E5A-A755-4463-A4BD-4321D377690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CC39F4-4F17-4AEB-9DA2-B93E40DF9AF4}"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857829"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Lst>
  <p:timing>
    <p:tnLst>
      <p:par>
        <p:cTn id="1" dur="indefinite" restart="never" nodeType="tmRoot"/>
      </p:par>
    </p:tnLst>
  </p:timing>
  <p:txStyles>
    <p:titleStyle>
      <a:lvl1pPr algn="l" defTabSz="982136" rtl="0" fontAlgn="base">
        <a:spcBef>
          <a:spcPct val="0"/>
        </a:spcBef>
        <a:spcAft>
          <a:spcPct val="0"/>
        </a:spcAft>
        <a:defRPr sz="4470">
          <a:solidFill>
            <a:srgbClr val="FFCC66"/>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accent1"/>
        </a:buClr>
        <a:buSzPct val="65000"/>
        <a:buFont typeface="Wingdings" pitchFamily="2" charset="2"/>
        <a:buChar char="n"/>
        <a:defRPr sz="3251">
          <a:solidFill>
            <a:schemeClr val="bg1"/>
          </a:solidFill>
          <a:latin typeface="+mn-lt"/>
          <a:ea typeface="+mn-ea"/>
          <a:cs typeface="+mn-cs"/>
        </a:defRPr>
      </a:lvl1pPr>
      <a:lvl2pPr marL="719265" indent="-349956" algn="l" defTabSz="982136" rtl="0" fontAlgn="base">
        <a:spcBef>
          <a:spcPct val="20000"/>
        </a:spcBef>
        <a:spcAft>
          <a:spcPct val="0"/>
        </a:spcAft>
        <a:buClr>
          <a:schemeClr val="accent2"/>
        </a:buClr>
        <a:buSzPct val="60000"/>
        <a:buFont typeface="Wingdings" pitchFamily="2" charset="2"/>
        <a:buChar char="q"/>
        <a:defRPr sz="2743">
          <a:solidFill>
            <a:schemeClr val="bg1"/>
          </a:solidFill>
          <a:latin typeface="+mn-lt"/>
          <a:cs typeface="+mn-cs"/>
        </a:defRPr>
      </a:lvl2pPr>
      <a:lvl3pPr marL="1098250" indent="-377372" algn="l" defTabSz="982136" rtl="0" fontAlgn="base">
        <a:spcBef>
          <a:spcPct val="20000"/>
        </a:spcBef>
        <a:spcAft>
          <a:spcPct val="0"/>
        </a:spcAft>
        <a:buClr>
          <a:schemeClr val="accent1"/>
        </a:buClr>
        <a:buSzPct val="65000"/>
        <a:buFont typeface="Wingdings" pitchFamily="2" charset="2"/>
        <a:buChar char="n"/>
        <a:defRPr sz="2337">
          <a:solidFill>
            <a:schemeClr val="bg1"/>
          </a:solidFill>
          <a:latin typeface="+mn-lt"/>
          <a:cs typeface="+mn-cs"/>
        </a:defRPr>
      </a:lvl3pPr>
      <a:lvl4pPr marL="1438529" indent="-338668" algn="l" defTabSz="982136" rtl="0" fontAlgn="base">
        <a:spcBef>
          <a:spcPct val="20000"/>
        </a:spcBef>
        <a:spcAft>
          <a:spcPct val="0"/>
        </a:spcAft>
        <a:buClr>
          <a:schemeClr val="accent2"/>
        </a:buClr>
        <a:buSzPct val="70000"/>
        <a:buFont typeface="Wingdings" pitchFamily="2" charset="2"/>
        <a:buChar char="q"/>
        <a:defRPr sz="2133">
          <a:solidFill>
            <a:schemeClr val="bg1"/>
          </a:solidFill>
          <a:latin typeface="+mn-lt"/>
          <a:cs typeface="+mn-cs"/>
        </a:defRPr>
      </a:lvl4pPr>
      <a:lvl5pPr marL="1803000" indent="-362858" algn="l" defTabSz="982136" rtl="0" fontAlgn="base">
        <a:spcBef>
          <a:spcPct val="20000"/>
        </a:spcBef>
        <a:spcAft>
          <a:spcPct val="0"/>
        </a:spcAft>
        <a:buClr>
          <a:schemeClr val="accent1"/>
        </a:buClr>
        <a:buSzPct val="75000"/>
        <a:buFont typeface="Wingdings" pitchFamily="2" charset="2"/>
        <a:buChar char="§"/>
        <a:defRPr sz="2133">
          <a:solidFill>
            <a:schemeClr val="bg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8-zhN1xGseM&amp;t=13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ensus.gov/library/publications/2014/demo/p20-576.html" TargetMode="External"/><Relationship Id="rId2" Type="http://schemas.openxmlformats.org/officeDocument/2006/relationships/hyperlink" Target="https://www.pewresearch.org/fact-tank/2015/09/13/5-facts-about-american-grandparents/"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Grandparenting (with Grace)</a:t>
            </a:r>
            <a:endParaRPr lang="en-US" dirty="0"/>
          </a:p>
        </p:txBody>
      </p:sp>
      <p:sp>
        <p:nvSpPr>
          <p:cNvPr id="3" name="Subtitle 2"/>
          <p:cNvSpPr>
            <a:spLocks noGrp="1"/>
          </p:cNvSpPr>
          <p:nvPr>
            <p:ph type="subTitle" idx="1"/>
          </p:nvPr>
        </p:nvSpPr>
        <p:spPr>
          <a:xfrm>
            <a:off x="5443624" y="3495678"/>
            <a:ext cx="6991048" cy="949879"/>
          </a:xfrm>
        </p:spPr>
        <p:txBody>
          <a:bodyPr>
            <a:noAutofit/>
          </a:bodyPr>
          <a:lstStyle/>
          <a:p>
            <a:r>
              <a:rPr lang="en-US" sz="3600" dirty="0" smtClean="0"/>
              <a:t>An Introduction</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2560641"/>
            <a:ext cx="4078374" cy="3681412"/>
          </a:xfrm>
          <a:prstGeom prst="rect">
            <a:avLst/>
          </a:prstGeom>
        </p:spPr>
      </p:pic>
    </p:spTree>
    <p:extLst>
      <p:ext uri="{BB962C8B-B14F-4D97-AF65-F5344CB8AC3E}">
        <p14:creationId xmlns:p14="http://schemas.microsoft.com/office/powerpoint/2010/main" val="136066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Grandparenting with Grace</a:t>
            </a:r>
            <a:endParaRPr lang="en-US" dirty="0"/>
          </a:p>
        </p:txBody>
      </p:sp>
      <p:sp>
        <p:nvSpPr>
          <p:cNvPr id="6" name="Content Placeholder 5"/>
          <p:cNvSpPr>
            <a:spLocks noGrp="1"/>
          </p:cNvSpPr>
          <p:nvPr>
            <p:ph idx="1"/>
          </p:nvPr>
        </p:nvSpPr>
        <p:spPr/>
        <p:txBody>
          <a:bodyPr/>
          <a:lstStyle/>
          <a:p>
            <a:r>
              <a:rPr lang="en-US" dirty="0">
                <a:hlinkClick r:id="rId2"/>
              </a:rPr>
              <a:t>(1208) Grandparenting Course - Introduction - YouTube</a:t>
            </a:r>
            <a:endParaRPr lang="en-US" dirty="0"/>
          </a:p>
        </p:txBody>
      </p:sp>
      <p:pic>
        <p:nvPicPr>
          <p:cNvPr id="7" name="Picture 6"/>
          <p:cNvPicPr>
            <a:picLocks noChangeAspect="1"/>
          </p:cNvPicPr>
          <p:nvPr/>
        </p:nvPicPr>
        <p:blipFill>
          <a:blip r:embed="rId3"/>
          <a:stretch>
            <a:fillRect/>
          </a:stretch>
        </p:blipFill>
        <p:spPr>
          <a:xfrm>
            <a:off x="1701800" y="1905000"/>
            <a:ext cx="9550983" cy="4890943"/>
          </a:xfrm>
          <a:prstGeom prst="rect">
            <a:avLst/>
          </a:prstGeom>
        </p:spPr>
      </p:pic>
    </p:spTree>
    <p:extLst>
      <p:ext uri="{BB962C8B-B14F-4D97-AF65-F5344CB8AC3E}">
        <p14:creationId xmlns:p14="http://schemas.microsoft.com/office/powerpoint/2010/main" val="1581385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5776819" cy="1239837"/>
          </a:xfrm>
        </p:spPr>
        <p:txBody>
          <a:bodyPr/>
          <a:lstStyle/>
          <a:p>
            <a:r>
              <a:rPr lang="en-US" sz="6600" dirty="0" smtClean="0"/>
              <a:t>Our Approach</a:t>
            </a:r>
            <a:endParaRPr lang="en-US" sz="6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00" y="1981200"/>
            <a:ext cx="3505200" cy="5175430"/>
          </a:xfrm>
        </p:spPr>
      </p:pic>
      <p:sp>
        <p:nvSpPr>
          <p:cNvPr id="6" name="Text Placeholder 3"/>
          <p:cNvSpPr>
            <a:spLocks noGrp="1"/>
          </p:cNvSpPr>
          <p:nvPr>
            <p:ph type="body" sz="half" idx="2"/>
          </p:nvPr>
        </p:nvSpPr>
        <p:spPr>
          <a:xfrm>
            <a:off x="5769358" y="1447800"/>
            <a:ext cx="6858000" cy="3886200"/>
          </a:xfrm>
          <a:noFill/>
        </p:spPr>
        <p:txBody>
          <a:bodyPr/>
          <a:lstStyle/>
          <a:p>
            <a:pPr marL="514350" indent="-514350">
              <a:lnSpc>
                <a:spcPct val="150000"/>
              </a:lnSpc>
              <a:buSzPct val="90000"/>
              <a:buAutoNum type="arabicPeriod"/>
            </a:pPr>
            <a:r>
              <a:rPr lang="en-US" sz="3600" i="1" dirty="0" smtClean="0"/>
              <a:t>Cover a key topic/chapter</a:t>
            </a:r>
          </a:p>
          <a:p>
            <a:pPr marL="514350" indent="-514350">
              <a:lnSpc>
                <a:spcPct val="150000"/>
              </a:lnSpc>
              <a:buSzPct val="90000"/>
              <a:buAutoNum type="arabicPeriod"/>
            </a:pPr>
            <a:r>
              <a:rPr lang="en-US" sz="3600" i="1" dirty="0" smtClean="0"/>
              <a:t>Introduce One Big Idea</a:t>
            </a:r>
          </a:p>
          <a:p>
            <a:pPr marL="514350" indent="-514350">
              <a:lnSpc>
                <a:spcPct val="150000"/>
              </a:lnSpc>
              <a:buSzPct val="90000"/>
              <a:buAutoNum type="arabicPeriod"/>
            </a:pPr>
            <a:r>
              <a:rPr lang="en-US" sz="3600" i="1" dirty="0" smtClean="0"/>
              <a:t>Identify Available Resources</a:t>
            </a:r>
          </a:p>
          <a:p>
            <a:pPr marL="514350" indent="-514350">
              <a:lnSpc>
                <a:spcPct val="150000"/>
              </a:lnSpc>
              <a:buSzPct val="90000"/>
              <a:buAutoNum type="arabicPeriod"/>
            </a:pPr>
            <a:r>
              <a:rPr lang="en-US" sz="3600" i="1" dirty="0" smtClean="0"/>
              <a:t>Encourage Intentional Action</a:t>
            </a:r>
            <a:endParaRPr lang="en-US" sz="3600" i="1" dirty="0"/>
          </a:p>
        </p:txBody>
      </p:sp>
      <p:sp>
        <p:nvSpPr>
          <p:cNvPr id="7" name="Text Placeholder 3"/>
          <p:cNvSpPr txBox="1">
            <a:spLocks/>
          </p:cNvSpPr>
          <p:nvPr/>
        </p:nvSpPr>
        <p:spPr bwMode="auto">
          <a:xfrm>
            <a:off x="5435600" y="5791200"/>
            <a:ext cx="7182834" cy="825590"/>
          </a:xfrm>
          <a:prstGeom prst="rect">
            <a:avLst/>
          </a:prstGeom>
          <a:solidFill>
            <a:schemeClr val="accent1">
              <a:lumMod val="20000"/>
              <a:lumOff val="80000"/>
              <a:alpha val="2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0" indent="0" algn="l" defTabSz="982136" rtl="0" fontAlgn="base">
              <a:spcBef>
                <a:spcPct val="20000"/>
              </a:spcBef>
              <a:spcAft>
                <a:spcPct val="0"/>
              </a:spcAft>
              <a:buClr>
                <a:schemeClr val="accent1"/>
              </a:buClr>
              <a:buSzPct val="65000"/>
              <a:buFont typeface="Wingdings" pitchFamily="2" charset="2"/>
              <a:buNone/>
              <a:defRPr sz="1422">
                <a:solidFill>
                  <a:schemeClr val="bg1"/>
                </a:solidFill>
                <a:latin typeface="+mn-lt"/>
                <a:ea typeface="+mn-ea"/>
                <a:cs typeface="+mn-cs"/>
              </a:defRPr>
            </a:lvl1pPr>
            <a:lvl2pPr marL="464458" indent="0" algn="l" defTabSz="982136" rtl="0" fontAlgn="base">
              <a:spcBef>
                <a:spcPct val="20000"/>
              </a:spcBef>
              <a:spcAft>
                <a:spcPct val="0"/>
              </a:spcAft>
              <a:buClr>
                <a:schemeClr val="accent2"/>
              </a:buClr>
              <a:buSzPct val="60000"/>
              <a:buFont typeface="Wingdings" pitchFamily="2" charset="2"/>
              <a:buNone/>
              <a:defRPr sz="1219">
                <a:solidFill>
                  <a:schemeClr val="bg1"/>
                </a:solidFill>
                <a:latin typeface="+mn-lt"/>
                <a:cs typeface="+mn-cs"/>
              </a:defRPr>
            </a:lvl2pPr>
            <a:lvl3pPr marL="928916" indent="0" algn="l" defTabSz="982136" rtl="0" fontAlgn="base">
              <a:spcBef>
                <a:spcPct val="20000"/>
              </a:spcBef>
              <a:spcAft>
                <a:spcPct val="0"/>
              </a:spcAft>
              <a:buClr>
                <a:schemeClr val="accent1"/>
              </a:buClr>
              <a:buSzPct val="65000"/>
              <a:buFont typeface="Wingdings" pitchFamily="2" charset="2"/>
              <a:buNone/>
              <a:defRPr sz="1016">
                <a:solidFill>
                  <a:schemeClr val="bg1"/>
                </a:solidFill>
                <a:latin typeface="+mn-lt"/>
                <a:cs typeface="+mn-cs"/>
              </a:defRPr>
            </a:lvl3pPr>
            <a:lvl4pPr marL="1393373" indent="0" algn="l" defTabSz="982136" rtl="0" fontAlgn="base">
              <a:spcBef>
                <a:spcPct val="20000"/>
              </a:spcBef>
              <a:spcAft>
                <a:spcPct val="0"/>
              </a:spcAft>
              <a:buClr>
                <a:schemeClr val="accent2"/>
              </a:buClr>
              <a:buSzPct val="70000"/>
              <a:buFont typeface="Wingdings" pitchFamily="2" charset="2"/>
              <a:buNone/>
              <a:defRPr sz="914">
                <a:solidFill>
                  <a:schemeClr val="bg1"/>
                </a:solidFill>
                <a:latin typeface="+mn-lt"/>
                <a:cs typeface="+mn-cs"/>
              </a:defRPr>
            </a:lvl4pPr>
            <a:lvl5pPr marL="1857832" indent="0" algn="l" defTabSz="982136" rtl="0" fontAlgn="base">
              <a:spcBef>
                <a:spcPct val="20000"/>
              </a:spcBef>
              <a:spcAft>
                <a:spcPct val="0"/>
              </a:spcAft>
              <a:buClr>
                <a:schemeClr val="accent1"/>
              </a:buClr>
              <a:buSzPct val="75000"/>
              <a:buFont typeface="Wingdings" pitchFamily="2" charset="2"/>
              <a:buNone/>
              <a:defRPr sz="914">
                <a:solidFill>
                  <a:schemeClr val="bg1"/>
                </a:solidFill>
                <a:latin typeface="+mn-lt"/>
                <a:cs typeface="+mn-cs"/>
              </a:defRPr>
            </a:lvl5pPr>
            <a:lvl6pPr marL="2322289"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6pPr>
            <a:lvl7pPr marL="2786747"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7pPr>
            <a:lvl8pPr marL="3251205"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8pPr>
            <a:lvl9pPr marL="3715663"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9pPr>
          </a:lstStyle>
          <a:p>
            <a:pPr algn="ctr">
              <a:buSzPct val="90000"/>
            </a:pPr>
            <a:r>
              <a:rPr lang="en-US" sz="4000" i="1" kern="0" dirty="0" smtClean="0">
                <a:solidFill>
                  <a:srgbClr val="FFCC66"/>
                </a:solidFill>
              </a:rPr>
              <a:t>We will all have unique goals!</a:t>
            </a:r>
          </a:p>
          <a:p>
            <a:pPr algn="ctr"/>
            <a:endParaRPr lang="en-US" sz="3600" i="1" kern="0" dirty="0">
              <a:solidFill>
                <a:srgbClr val="FFCC66"/>
              </a:solidFill>
            </a:endParaRPr>
          </a:p>
        </p:txBody>
      </p:sp>
    </p:spTree>
    <p:extLst>
      <p:ext uri="{BB962C8B-B14F-4D97-AF65-F5344CB8AC3E}">
        <p14:creationId xmlns:p14="http://schemas.microsoft.com/office/powerpoint/2010/main" val="39591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623883"/>
          </a:xfrm>
        </p:spPr>
        <p:txBody>
          <a:bodyPr/>
          <a:lstStyle/>
          <a:p>
            <a:r>
              <a:rPr lang="en-US" dirty="0" smtClean="0"/>
              <a:t>Handouts</a:t>
            </a:r>
            <a:endParaRPr lang="en-US" dirty="0"/>
          </a:p>
        </p:txBody>
      </p:sp>
      <p:pic>
        <p:nvPicPr>
          <p:cNvPr id="5" name="Picture 4"/>
          <p:cNvPicPr>
            <a:picLocks noChangeAspect="1"/>
          </p:cNvPicPr>
          <p:nvPr/>
        </p:nvPicPr>
        <p:blipFill>
          <a:blip r:embed="rId2"/>
          <a:stretch>
            <a:fillRect/>
          </a:stretch>
        </p:blipFill>
        <p:spPr>
          <a:xfrm>
            <a:off x="1016000" y="1143000"/>
            <a:ext cx="4043257" cy="5413066"/>
          </a:xfrm>
          <a:prstGeom prst="rect">
            <a:avLst/>
          </a:prstGeom>
        </p:spPr>
      </p:pic>
      <p:sp>
        <p:nvSpPr>
          <p:cNvPr id="4" name="Title 1"/>
          <p:cNvSpPr txBox="1">
            <a:spLocks/>
          </p:cNvSpPr>
          <p:nvPr/>
        </p:nvSpPr>
        <p:spPr bwMode="auto">
          <a:xfrm>
            <a:off x="6502400" y="290517"/>
            <a:ext cx="4279027" cy="623883"/>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l" defTabSz="982136" rtl="0" fontAlgn="base">
              <a:spcBef>
                <a:spcPct val="0"/>
              </a:spcBef>
              <a:spcAft>
                <a:spcPct val="0"/>
              </a:spcAft>
              <a:defRPr sz="4000" b="1">
                <a:solidFill>
                  <a:srgbClr val="FFCC66"/>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r>
              <a:rPr lang="en-US" kern="0" dirty="0" smtClean="0"/>
              <a:t>Online Material</a:t>
            </a:r>
            <a:endParaRPr lang="en-US" kern="0" dirty="0"/>
          </a:p>
        </p:txBody>
      </p:sp>
      <p:pic>
        <p:nvPicPr>
          <p:cNvPr id="3" name="Picture 2"/>
          <p:cNvPicPr>
            <a:picLocks noChangeAspect="1"/>
          </p:cNvPicPr>
          <p:nvPr/>
        </p:nvPicPr>
        <p:blipFill>
          <a:blip r:embed="rId3"/>
          <a:stretch>
            <a:fillRect/>
          </a:stretch>
        </p:blipFill>
        <p:spPr>
          <a:xfrm>
            <a:off x="6578600" y="1066800"/>
            <a:ext cx="6027628" cy="35214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800" y="2362200"/>
            <a:ext cx="2944901" cy="4548110"/>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bwMode="auto">
          <a:xfrm>
            <a:off x="7950200" y="6293684"/>
            <a:ext cx="4023528" cy="623883"/>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l" defTabSz="982136" rtl="0" fontAlgn="base">
              <a:spcBef>
                <a:spcPct val="0"/>
              </a:spcBef>
              <a:spcAft>
                <a:spcPct val="0"/>
              </a:spcAft>
              <a:defRPr sz="4000" b="1">
                <a:solidFill>
                  <a:srgbClr val="FFCC66"/>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r>
              <a:rPr lang="en-US" kern="0" dirty="0" smtClean="0"/>
              <a:t>Primary Text</a:t>
            </a:r>
            <a:endParaRPr lang="en-US" kern="0" dirty="0"/>
          </a:p>
        </p:txBody>
      </p:sp>
    </p:spTree>
    <p:extLst>
      <p:ext uri="{BB962C8B-B14F-4D97-AF65-F5344CB8AC3E}">
        <p14:creationId xmlns:p14="http://schemas.microsoft.com/office/powerpoint/2010/main" val="783756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81000"/>
            <a:ext cx="4279027" cy="692154"/>
          </a:xfrm>
        </p:spPr>
        <p:txBody>
          <a:bodyPr/>
          <a:lstStyle/>
          <a:p>
            <a:r>
              <a:rPr lang="en-US" dirty="0" smtClean="0"/>
              <a:t>Course Outline</a:t>
            </a:r>
            <a:endParaRPr lang="en-US" dirty="0"/>
          </a:p>
        </p:txBody>
      </p:sp>
      <p:sp>
        <p:nvSpPr>
          <p:cNvPr id="3" name="Content Placeholder 2"/>
          <p:cNvSpPr>
            <a:spLocks noGrp="1"/>
          </p:cNvSpPr>
          <p:nvPr>
            <p:ph idx="1"/>
          </p:nvPr>
        </p:nvSpPr>
        <p:spPr>
          <a:xfrm>
            <a:off x="4216400" y="457200"/>
            <a:ext cx="8610600" cy="6243637"/>
          </a:xfrm>
        </p:spPr>
        <p:txBody>
          <a:bodyPr/>
          <a:lstStyle/>
          <a:p>
            <a:r>
              <a:rPr lang="en-US" sz="2600" dirty="0" smtClean="0"/>
              <a:t>Grandparenting Today – </a:t>
            </a:r>
            <a:r>
              <a:rPr lang="en-US" sz="2600" dirty="0"/>
              <a:t>The Current State of Affairs</a:t>
            </a:r>
          </a:p>
          <a:p>
            <a:r>
              <a:rPr lang="en-US" sz="2600" dirty="0" smtClean="0"/>
              <a:t>What </a:t>
            </a:r>
            <a:r>
              <a:rPr lang="en-US" sz="2600" dirty="0"/>
              <a:t>do I believe and how do I teach it? Articulating and Teaching a Christian Worldview</a:t>
            </a:r>
          </a:p>
          <a:p>
            <a:r>
              <a:rPr lang="en-US" sz="2600" dirty="0" smtClean="0"/>
              <a:t>Learning </a:t>
            </a:r>
            <a:r>
              <a:rPr lang="en-US" sz="2600" dirty="0"/>
              <a:t>about Grandchildren from God (</a:t>
            </a:r>
            <a:r>
              <a:rPr lang="en-US" sz="2600" dirty="0" err="1"/>
              <a:t>GwG</a:t>
            </a:r>
            <a:r>
              <a:rPr lang="en-US" sz="2600" dirty="0"/>
              <a:t> </a:t>
            </a:r>
            <a:r>
              <a:rPr lang="en-US" sz="2600" dirty="0" err="1"/>
              <a:t>Ch</a:t>
            </a:r>
            <a:r>
              <a:rPr lang="en-US" sz="2600" dirty="0"/>
              <a:t> 1)</a:t>
            </a:r>
          </a:p>
          <a:p>
            <a:r>
              <a:rPr lang="en-US" sz="2600" dirty="0" smtClean="0"/>
              <a:t>My </a:t>
            </a:r>
            <a:r>
              <a:rPr lang="en-US" sz="2600" dirty="0"/>
              <a:t>Grandchild Needs a Savior (</a:t>
            </a:r>
            <a:r>
              <a:rPr lang="en-US" sz="2600" dirty="0" err="1"/>
              <a:t>GwG</a:t>
            </a:r>
            <a:r>
              <a:rPr lang="en-US" sz="2600" dirty="0"/>
              <a:t> </a:t>
            </a:r>
            <a:r>
              <a:rPr lang="en-US" sz="2600" dirty="0" err="1"/>
              <a:t>Ch</a:t>
            </a:r>
            <a:r>
              <a:rPr lang="en-US" sz="2600" dirty="0"/>
              <a:t> 2)</a:t>
            </a:r>
          </a:p>
          <a:p>
            <a:r>
              <a:rPr lang="en-US" sz="2600" dirty="0" smtClean="0"/>
              <a:t>Developing </a:t>
            </a:r>
            <a:r>
              <a:rPr lang="en-US" sz="2600" dirty="0"/>
              <a:t>God-Honoring Relationships with My Grandchildren’s Parents (</a:t>
            </a:r>
            <a:r>
              <a:rPr lang="en-US" sz="2600" dirty="0" err="1"/>
              <a:t>GwG</a:t>
            </a:r>
            <a:r>
              <a:rPr lang="en-US" sz="2600" dirty="0"/>
              <a:t> </a:t>
            </a:r>
            <a:r>
              <a:rPr lang="en-US" sz="2600" dirty="0" err="1"/>
              <a:t>Ch</a:t>
            </a:r>
            <a:r>
              <a:rPr lang="en-US" sz="2600" dirty="0"/>
              <a:t> 3)</a:t>
            </a:r>
          </a:p>
          <a:p>
            <a:r>
              <a:rPr lang="en-US" sz="2600" dirty="0" smtClean="0"/>
              <a:t>Intentional </a:t>
            </a:r>
            <a:r>
              <a:rPr lang="en-US" sz="2600" dirty="0"/>
              <a:t>Grandparenting (</a:t>
            </a:r>
            <a:r>
              <a:rPr lang="en-US" sz="2600" dirty="0" err="1"/>
              <a:t>GwG</a:t>
            </a:r>
            <a:r>
              <a:rPr lang="en-US" sz="2600" dirty="0"/>
              <a:t> </a:t>
            </a:r>
            <a:r>
              <a:rPr lang="en-US" sz="2600" dirty="0" err="1"/>
              <a:t>Ch</a:t>
            </a:r>
            <a:r>
              <a:rPr lang="en-US" sz="2600" dirty="0"/>
              <a:t> 4)</a:t>
            </a:r>
          </a:p>
          <a:p>
            <a:r>
              <a:rPr lang="en-US" sz="2600" dirty="0" smtClean="0"/>
              <a:t>The </a:t>
            </a:r>
            <a:r>
              <a:rPr lang="en-US" sz="2600" dirty="0"/>
              <a:t>Power of a Praying Grandparent (</a:t>
            </a:r>
            <a:r>
              <a:rPr lang="en-US" sz="2600" dirty="0" err="1"/>
              <a:t>GwG</a:t>
            </a:r>
            <a:r>
              <a:rPr lang="en-US" sz="2600" dirty="0"/>
              <a:t> </a:t>
            </a:r>
            <a:r>
              <a:rPr lang="en-US" sz="2600" dirty="0" err="1"/>
              <a:t>Ch</a:t>
            </a:r>
            <a:r>
              <a:rPr lang="en-US" sz="2600" dirty="0"/>
              <a:t> 5)</a:t>
            </a:r>
          </a:p>
          <a:p>
            <a:r>
              <a:rPr lang="en-US" sz="2600" dirty="0" smtClean="0"/>
              <a:t>Gospel </a:t>
            </a:r>
            <a:r>
              <a:rPr lang="en-US" sz="2600" dirty="0"/>
              <a:t>Grandparenting in Today’s Culture (</a:t>
            </a:r>
            <a:r>
              <a:rPr lang="en-US" sz="2600" dirty="0" err="1"/>
              <a:t>GwG</a:t>
            </a:r>
            <a:r>
              <a:rPr lang="en-US" sz="2600" dirty="0"/>
              <a:t> </a:t>
            </a:r>
            <a:r>
              <a:rPr lang="en-US" sz="2600" dirty="0" err="1"/>
              <a:t>Ch</a:t>
            </a:r>
            <a:r>
              <a:rPr lang="en-US" sz="2600" dirty="0"/>
              <a:t> 6)</a:t>
            </a:r>
          </a:p>
          <a:p>
            <a:r>
              <a:rPr lang="en-US" sz="2600" dirty="0" smtClean="0"/>
              <a:t>How </a:t>
            </a:r>
            <a:r>
              <a:rPr lang="en-US" sz="2600" dirty="0"/>
              <a:t>Do I leave a Godly Legacy? (</a:t>
            </a:r>
            <a:r>
              <a:rPr lang="en-US" sz="2600" dirty="0" err="1"/>
              <a:t>GwG</a:t>
            </a:r>
            <a:r>
              <a:rPr lang="en-US" sz="2600" dirty="0"/>
              <a:t> </a:t>
            </a:r>
            <a:r>
              <a:rPr lang="en-US" sz="2600" dirty="0" err="1"/>
              <a:t>Ch</a:t>
            </a:r>
            <a:r>
              <a:rPr lang="en-US" sz="2600" dirty="0"/>
              <a:t> 7)</a:t>
            </a:r>
          </a:p>
          <a:p>
            <a:r>
              <a:rPr lang="en-US" sz="2600" dirty="0" smtClean="0"/>
              <a:t>A </a:t>
            </a:r>
            <a:r>
              <a:rPr lang="en-US" sz="2600" dirty="0"/>
              <a:t>Call to Action - Commitments and Plans going Forward</a:t>
            </a:r>
          </a:p>
          <a:p>
            <a:endParaRPr lang="en-US"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789" y="3659124"/>
            <a:ext cx="1394210" cy="20939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62" y="1833025"/>
            <a:ext cx="1845444" cy="2850107"/>
          </a:xfrm>
          <a:prstGeom prst="rect">
            <a:avLst/>
          </a:prstGeom>
        </p:spPr>
      </p:pic>
      <p:sp>
        <p:nvSpPr>
          <p:cNvPr id="10" name="Text Placeholder 3"/>
          <p:cNvSpPr txBox="1">
            <a:spLocks/>
          </p:cNvSpPr>
          <p:nvPr/>
        </p:nvSpPr>
        <p:spPr bwMode="auto">
          <a:xfrm>
            <a:off x="5948966" y="5927135"/>
            <a:ext cx="4515834" cy="573077"/>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0" indent="0" algn="l" defTabSz="982136" rtl="0" fontAlgn="base">
              <a:spcBef>
                <a:spcPct val="20000"/>
              </a:spcBef>
              <a:spcAft>
                <a:spcPct val="0"/>
              </a:spcAft>
              <a:buClr>
                <a:schemeClr val="accent1"/>
              </a:buClr>
              <a:buSzPct val="65000"/>
              <a:buFont typeface="Wingdings" pitchFamily="2" charset="2"/>
              <a:buNone/>
              <a:defRPr sz="1422">
                <a:solidFill>
                  <a:schemeClr val="bg1"/>
                </a:solidFill>
                <a:latin typeface="+mn-lt"/>
                <a:ea typeface="+mn-ea"/>
                <a:cs typeface="+mn-cs"/>
              </a:defRPr>
            </a:lvl1pPr>
            <a:lvl2pPr marL="464458" indent="0" algn="l" defTabSz="982136" rtl="0" fontAlgn="base">
              <a:spcBef>
                <a:spcPct val="20000"/>
              </a:spcBef>
              <a:spcAft>
                <a:spcPct val="0"/>
              </a:spcAft>
              <a:buClr>
                <a:schemeClr val="accent2"/>
              </a:buClr>
              <a:buSzPct val="60000"/>
              <a:buFont typeface="Wingdings" pitchFamily="2" charset="2"/>
              <a:buNone/>
              <a:defRPr sz="1219">
                <a:solidFill>
                  <a:schemeClr val="bg1"/>
                </a:solidFill>
                <a:latin typeface="+mn-lt"/>
                <a:cs typeface="+mn-cs"/>
              </a:defRPr>
            </a:lvl2pPr>
            <a:lvl3pPr marL="928916" indent="0" algn="l" defTabSz="982136" rtl="0" fontAlgn="base">
              <a:spcBef>
                <a:spcPct val="20000"/>
              </a:spcBef>
              <a:spcAft>
                <a:spcPct val="0"/>
              </a:spcAft>
              <a:buClr>
                <a:schemeClr val="accent1"/>
              </a:buClr>
              <a:buSzPct val="65000"/>
              <a:buFont typeface="Wingdings" pitchFamily="2" charset="2"/>
              <a:buNone/>
              <a:defRPr sz="1016">
                <a:solidFill>
                  <a:schemeClr val="bg1"/>
                </a:solidFill>
                <a:latin typeface="+mn-lt"/>
                <a:cs typeface="+mn-cs"/>
              </a:defRPr>
            </a:lvl3pPr>
            <a:lvl4pPr marL="1393373" indent="0" algn="l" defTabSz="982136" rtl="0" fontAlgn="base">
              <a:spcBef>
                <a:spcPct val="20000"/>
              </a:spcBef>
              <a:spcAft>
                <a:spcPct val="0"/>
              </a:spcAft>
              <a:buClr>
                <a:schemeClr val="accent2"/>
              </a:buClr>
              <a:buSzPct val="70000"/>
              <a:buFont typeface="Wingdings" pitchFamily="2" charset="2"/>
              <a:buNone/>
              <a:defRPr sz="914">
                <a:solidFill>
                  <a:schemeClr val="bg1"/>
                </a:solidFill>
                <a:latin typeface="+mn-lt"/>
                <a:cs typeface="+mn-cs"/>
              </a:defRPr>
            </a:lvl4pPr>
            <a:lvl5pPr marL="1857832" indent="0" algn="l" defTabSz="982136" rtl="0" fontAlgn="base">
              <a:spcBef>
                <a:spcPct val="20000"/>
              </a:spcBef>
              <a:spcAft>
                <a:spcPct val="0"/>
              </a:spcAft>
              <a:buClr>
                <a:schemeClr val="accent1"/>
              </a:buClr>
              <a:buSzPct val="75000"/>
              <a:buFont typeface="Wingdings" pitchFamily="2" charset="2"/>
              <a:buNone/>
              <a:defRPr sz="914">
                <a:solidFill>
                  <a:schemeClr val="bg1"/>
                </a:solidFill>
                <a:latin typeface="+mn-lt"/>
                <a:cs typeface="+mn-cs"/>
              </a:defRPr>
            </a:lvl5pPr>
            <a:lvl6pPr marL="2322289"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6pPr>
            <a:lvl7pPr marL="2786747"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7pPr>
            <a:lvl8pPr marL="3251205"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8pPr>
            <a:lvl9pPr marL="3715663"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9pPr>
          </a:lstStyle>
          <a:p>
            <a:pPr algn="ctr">
              <a:buSzPct val="90000"/>
            </a:pPr>
            <a:r>
              <a:rPr lang="en-US" sz="2600" i="1" kern="0" dirty="0" smtClean="0">
                <a:solidFill>
                  <a:srgbClr val="FFCC66"/>
                </a:solidFill>
              </a:rPr>
              <a:t>+ and perhaps an online visit with Larry!</a:t>
            </a:r>
          </a:p>
        </p:txBody>
      </p:sp>
    </p:spTree>
    <p:extLst>
      <p:ext uri="{BB962C8B-B14F-4D97-AF65-F5344CB8AC3E}">
        <p14:creationId xmlns:p14="http://schemas.microsoft.com/office/powerpoint/2010/main" val="15168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Praying for you</a:t>
            </a:r>
            <a:endParaRPr lang="en-US" dirty="0"/>
          </a:p>
        </p:txBody>
      </p:sp>
      <p:sp>
        <p:nvSpPr>
          <p:cNvPr id="4" name="Text Placeholder 3"/>
          <p:cNvSpPr>
            <a:spLocks noGrp="1"/>
          </p:cNvSpPr>
          <p:nvPr>
            <p:ph type="body" sz="half" idx="2"/>
          </p:nvPr>
        </p:nvSpPr>
        <p:spPr>
          <a:xfrm>
            <a:off x="649381" y="1530350"/>
            <a:ext cx="11796619" cy="5003800"/>
          </a:xfrm>
        </p:spPr>
        <p:txBody>
          <a:bodyPr/>
          <a:lstStyle/>
          <a:p>
            <a:r>
              <a:rPr lang="en-US" sz="2400" dirty="0" smtClean="0"/>
              <a:t>Hi</a:t>
            </a:r>
            <a:r>
              <a:rPr lang="en-US" sz="2400" dirty="0"/>
              <a:t>, Kirk and Tom.</a:t>
            </a:r>
          </a:p>
          <a:p>
            <a:r>
              <a:rPr lang="en-US" sz="2400" dirty="0"/>
              <a:t> </a:t>
            </a:r>
          </a:p>
          <a:p>
            <a:r>
              <a:rPr lang="en-US" sz="2400" dirty="0"/>
              <a:t>Just wanted you to know that I'm excited to see you launch the grandparenting class this weekend there at Immanuel. I'll be praying for much fruit in the lives of the grandparents, their extended families and the church. </a:t>
            </a:r>
          </a:p>
          <a:p>
            <a:r>
              <a:rPr lang="en-US" sz="2400" dirty="0"/>
              <a:t> </a:t>
            </a:r>
          </a:p>
          <a:p>
            <a:r>
              <a:rPr lang="en-US" sz="2400" dirty="0"/>
              <a:t>Feel free to pass along updated praises and requests as you have time and assure the grandparents in your class that they are being prayed for.</a:t>
            </a:r>
          </a:p>
          <a:p>
            <a:r>
              <a:rPr lang="en-US" sz="2400" dirty="0"/>
              <a:t> </a:t>
            </a:r>
          </a:p>
          <a:p>
            <a:r>
              <a:rPr lang="en-US" sz="2400" dirty="0"/>
              <a:t>Thanks!</a:t>
            </a:r>
          </a:p>
          <a:p>
            <a:r>
              <a:rPr lang="en-US" sz="2400" dirty="0"/>
              <a:t> </a:t>
            </a:r>
          </a:p>
          <a:p>
            <a:r>
              <a:rPr lang="en-US" sz="2400" dirty="0"/>
              <a:t>In His amazing grace</a:t>
            </a:r>
            <a:r>
              <a:rPr lang="en-US" sz="2400" dirty="0" smtClean="0"/>
              <a:t>,  Larry</a:t>
            </a:r>
            <a:endParaRPr lang="en-US" sz="2400" dirty="0"/>
          </a:p>
        </p:txBody>
      </p:sp>
      <p:sp>
        <p:nvSpPr>
          <p:cNvPr id="5" name="Text Placeholder 3"/>
          <p:cNvSpPr txBox="1">
            <a:spLocks/>
          </p:cNvSpPr>
          <p:nvPr/>
        </p:nvSpPr>
        <p:spPr bwMode="auto">
          <a:xfrm>
            <a:off x="9321800" y="337358"/>
            <a:ext cx="3124200" cy="573077"/>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0" indent="0" algn="l" defTabSz="982136" rtl="0" fontAlgn="base">
              <a:spcBef>
                <a:spcPct val="20000"/>
              </a:spcBef>
              <a:spcAft>
                <a:spcPct val="0"/>
              </a:spcAft>
              <a:buClr>
                <a:schemeClr val="accent1"/>
              </a:buClr>
              <a:buSzPct val="65000"/>
              <a:buFont typeface="Wingdings" pitchFamily="2" charset="2"/>
              <a:buNone/>
              <a:defRPr sz="1422">
                <a:solidFill>
                  <a:schemeClr val="bg1"/>
                </a:solidFill>
                <a:latin typeface="+mn-lt"/>
                <a:ea typeface="+mn-ea"/>
                <a:cs typeface="+mn-cs"/>
              </a:defRPr>
            </a:lvl1pPr>
            <a:lvl2pPr marL="464458" indent="0" algn="l" defTabSz="982136" rtl="0" fontAlgn="base">
              <a:spcBef>
                <a:spcPct val="20000"/>
              </a:spcBef>
              <a:spcAft>
                <a:spcPct val="0"/>
              </a:spcAft>
              <a:buClr>
                <a:schemeClr val="accent2"/>
              </a:buClr>
              <a:buSzPct val="60000"/>
              <a:buFont typeface="Wingdings" pitchFamily="2" charset="2"/>
              <a:buNone/>
              <a:defRPr sz="1219">
                <a:solidFill>
                  <a:schemeClr val="bg1"/>
                </a:solidFill>
                <a:latin typeface="+mn-lt"/>
                <a:cs typeface="+mn-cs"/>
              </a:defRPr>
            </a:lvl2pPr>
            <a:lvl3pPr marL="928916" indent="0" algn="l" defTabSz="982136" rtl="0" fontAlgn="base">
              <a:spcBef>
                <a:spcPct val="20000"/>
              </a:spcBef>
              <a:spcAft>
                <a:spcPct val="0"/>
              </a:spcAft>
              <a:buClr>
                <a:schemeClr val="accent1"/>
              </a:buClr>
              <a:buSzPct val="65000"/>
              <a:buFont typeface="Wingdings" pitchFamily="2" charset="2"/>
              <a:buNone/>
              <a:defRPr sz="1016">
                <a:solidFill>
                  <a:schemeClr val="bg1"/>
                </a:solidFill>
                <a:latin typeface="+mn-lt"/>
                <a:cs typeface="+mn-cs"/>
              </a:defRPr>
            </a:lvl3pPr>
            <a:lvl4pPr marL="1393373" indent="0" algn="l" defTabSz="982136" rtl="0" fontAlgn="base">
              <a:spcBef>
                <a:spcPct val="20000"/>
              </a:spcBef>
              <a:spcAft>
                <a:spcPct val="0"/>
              </a:spcAft>
              <a:buClr>
                <a:schemeClr val="accent2"/>
              </a:buClr>
              <a:buSzPct val="70000"/>
              <a:buFont typeface="Wingdings" pitchFamily="2" charset="2"/>
              <a:buNone/>
              <a:defRPr sz="914">
                <a:solidFill>
                  <a:schemeClr val="bg1"/>
                </a:solidFill>
                <a:latin typeface="+mn-lt"/>
                <a:cs typeface="+mn-cs"/>
              </a:defRPr>
            </a:lvl4pPr>
            <a:lvl5pPr marL="1857832" indent="0" algn="l" defTabSz="982136" rtl="0" fontAlgn="base">
              <a:spcBef>
                <a:spcPct val="20000"/>
              </a:spcBef>
              <a:spcAft>
                <a:spcPct val="0"/>
              </a:spcAft>
              <a:buClr>
                <a:schemeClr val="accent1"/>
              </a:buClr>
              <a:buSzPct val="75000"/>
              <a:buFont typeface="Wingdings" pitchFamily="2" charset="2"/>
              <a:buNone/>
              <a:defRPr sz="914">
                <a:solidFill>
                  <a:schemeClr val="bg1"/>
                </a:solidFill>
                <a:latin typeface="+mn-lt"/>
                <a:cs typeface="+mn-cs"/>
              </a:defRPr>
            </a:lvl5pPr>
            <a:lvl6pPr marL="2322289"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6pPr>
            <a:lvl7pPr marL="2786747"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7pPr>
            <a:lvl8pPr marL="3251205"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8pPr>
            <a:lvl9pPr marL="3715663"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9pPr>
          </a:lstStyle>
          <a:p>
            <a:pPr algn="ctr">
              <a:buSzPct val="90000"/>
            </a:pPr>
            <a:r>
              <a:rPr lang="en-US" sz="2600" i="1" kern="0" dirty="0" smtClean="0">
                <a:solidFill>
                  <a:srgbClr val="FFCC66"/>
                </a:solidFill>
              </a:rPr>
              <a:t>February 5</a:t>
            </a:r>
            <a:r>
              <a:rPr lang="en-US" sz="2600" i="1" kern="0" baseline="30000" dirty="0" smtClean="0">
                <a:solidFill>
                  <a:srgbClr val="FFCC66"/>
                </a:solidFill>
              </a:rPr>
              <a:t>th</a:t>
            </a:r>
            <a:r>
              <a:rPr lang="en-US" sz="2600" i="1" kern="0" dirty="0" smtClean="0">
                <a:solidFill>
                  <a:srgbClr val="FFCC66"/>
                </a:solidFill>
              </a:rPr>
              <a:t>, 2021</a:t>
            </a:r>
          </a:p>
        </p:txBody>
      </p:sp>
      <p:sp>
        <p:nvSpPr>
          <p:cNvPr id="3" name="Rectangle 2"/>
          <p:cNvSpPr/>
          <p:nvPr/>
        </p:nvSpPr>
        <p:spPr>
          <a:xfrm>
            <a:off x="2921000" y="1981200"/>
            <a:ext cx="71628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effectLst>
                  <a:outerShdw blurRad="38100" dist="38100" dir="2700000" algn="tl">
                    <a:srgbClr val="000000">
                      <a:alpha val="43137"/>
                    </a:srgbClr>
                  </a:outerShdw>
                </a:effectLst>
              </a:rPr>
              <a:t>Coming in a few weeks…</a:t>
            </a:r>
          </a:p>
          <a:p>
            <a:pPr algn="ctr"/>
            <a:endParaRPr lang="en-US" sz="3600" dirty="0">
              <a:solidFill>
                <a:schemeClr val="tx1"/>
              </a:solidFill>
              <a:effectLst>
                <a:outerShdw blurRad="38100" dist="38100" dir="2700000" algn="tl">
                  <a:srgbClr val="000000">
                    <a:alpha val="43137"/>
                  </a:srgbClr>
                </a:outerShdw>
              </a:effectLst>
            </a:endParaRPr>
          </a:p>
          <a:p>
            <a:pPr algn="ctr"/>
            <a:r>
              <a:rPr lang="en-US" sz="3600" dirty="0" smtClean="0">
                <a:solidFill>
                  <a:schemeClr val="tx1"/>
                </a:solidFill>
                <a:effectLst>
                  <a:outerShdw blurRad="38100" dist="38100" dir="2700000" algn="tl">
                    <a:srgbClr val="000000">
                      <a:alpha val="43137"/>
                    </a:srgbClr>
                  </a:outerShdw>
                </a:effectLst>
              </a:rPr>
              <a:t>A Zoom Night Session with Larry McCall on the Ministry of Grandparenting!</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30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420" y="766932"/>
            <a:ext cx="3186019" cy="1201514"/>
          </a:xfrm>
        </p:spPr>
        <p:txBody>
          <a:bodyPr/>
          <a:lstStyle/>
          <a:p>
            <a:pPr algn="r"/>
            <a:r>
              <a:rPr lang="en-US" sz="3200" dirty="0" smtClean="0"/>
              <a:t>Courageous Grandparenting</a:t>
            </a:r>
            <a:endParaRPr lang="en-US" sz="3200" dirty="0"/>
          </a:p>
        </p:txBody>
      </p:sp>
      <p:sp>
        <p:nvSpPr>
          <p:cNvPr id="4" name="Text Placeholder 3"/>
          <p:cNvSpPr>
            <a:spLocks noGrp="1"/>
          </p:cNvSpPr>
          <p:nvPr>
            <p:ph type="body" sz="half" idx="2"/>
          </p:nvPr>
        </p:nvSpPr>
        <p:spPr>
          <a:xfrm>
            <a:off x="1007062" y="1936607"/>
            <a:ext cx="2983377" cy="1447800"/>
          </a:xfrm>
        </p:spPr>
        <p:txBody>
          <a:bodyPr/>
          <a:lstStyle/>
          <a:p>
            <a:pPr algn="r"/>
            <a:r>
              <a:rPr lang="en-US" sz="2000" i="1" dirty="0" smtClean="0"/>
              <a:t>Building a Legacy Worth Outliving You</a:t>
            </a:r>
          </a:p>
          <a:p>
            <a:pPr algn="r"/>
            <a:r>
              <a:rPr lang="en-US" sz="2000" dirty="0" smtClean="0"/>
              <a:t>By </a:t>
            </a:r>
            <a:r>
              <a:rPr lang="en-US" sz="2000" dirty="0" err="1" smtClean="0"/>
              <a:t>Cavin</a:t>
            </a:r>
            <a:r>
              <a:rPr lang="en-US" sz="2000" dirty="0" smtClean="0"/>
              <a:t> Harper</a:t>
            </a:r>
            <a:endParaRPr lang="en-US" sz="2000" dirty="0"/>
          </a:p>
        </p:txBody>
      </p:sp>
      <p:pic>
        <p:nvPicPr>
          <p:cNvPr id="7" name="Picture 6"/>
          <p:cNvPicPr>
            <a:picLocks noChangeAspect="1"/>
          </p:cNvPicPr>
          <p:nvPr/>
        </p:nvPicPr>
        <p:blipFill rotWithShape="1">
          <a:blip r:embed="rId2"/>
          <a:srcRect l="1538" t="1567"/>
          <a:stretch/>
        </p:blipFill>
        <p:spPr>
          <a:xfrm>
            <a:off x="4078546" y="558828"/>
            <a:ext cx="1888931" cy="283609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bwMode="auto">
          <a:xfrm>
            <a:off x="9183266" y="3513968"/>
            <a:ext cx="3352800" cy="1238606"/>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l" defTabSz="982136" rtl="0" fontAlgn="base">
              <a:spcBef>
                <a:spcPct val="0"/>
              </a:spcBef>
              <a:spcAft>
                <a:spcPct val="0"/>
              </a:spcAft>
              <a:defRPr sz="4000" b="1">
                <a:solidFill>
                  <a:srgbClr val="FFCC66"/>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r>
              <a:rPr lang="en-US" sz="3200" kern="0" dirty="0" smtClean="0"/>
              <a:t>A Guide to Great Grandparenting</a:t>
            </a:r>
            <a:endParaRPr lang="en-US" sz="3200" kern="0" dirty="0"/>
          </a:p>
        </p:txBody>
      </p:sp>
      <p:sp>
        <p:nvSpPr>
          <p:cNvPr id="9" name="Text Placeholder 3"/>
          <p:cNvSpPr txBox="1">
            <a:spLocks/>
          </p:cNvSpPr>
          <p:nvPr/>
        </p:nvSpPr>
        <p:spPr bwMode="auto">
          <a:xfrm>
            <a:off x="9183266" y="4800600"/>
            <a:ext cx="2998698" cy="9144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0" indent="0" algn="l" defTabSz="982136" rtl="0" fontAlgn="base">
              <a:spcBef>
                <a:spcPct val="20000"/>
              </a:spcBef>
              <a:spcAft>
                <a:spcPct val="0"/>
              </a:spcAft>
              <a:buClr>
                <a:schemeClr val="accent1"/>
              </a:buClr>
              <a:buSzPct val="65000"/>
              <a:buFont typeface="Wingdings" pitchFamily="2" charset="2"/>
              <a:buNone/>
              <a:defRPr sz="1422">
                <a:solidFill>
                  <a:schemeClr val="bg1"/>
                </a:solidFill>
                <a:latin typeface="+mn-lt"/>
                <a:ea typeface="+mn-ea"/>
                <a:cs typeface="+mn-cs"/>
              </a:defRPr>
            </a:lvl1pPr>
            <a:lvl2pPr marL="464458" indent="0" algn="l" defTabSz="982136" rtl="0" fontAlgn="base">
              <a:spcBef>
                <a:spcPct val="20000"/>
              </a:spcBef>
              <a:spcAft>
                <a:spcPct val="0"/>
              </a:spcAft>
              <a:buClr>
                <a:schemeClr val="accent2"/>
              </a:buClr>
              <a:buSzPct val="60000"/>
              <a:buFont typeface="Wingdings" pitchFamily="2" charset="2"/>
              <a:buNone/>
              <a:defRPr sz="1219">
                <a:solidFill>
                  <a:schemeClr val="bg1"/>
                </a:solidFill>
                <a:latin typeface="+mn-lt"/>
                <a:cs typeface="+mn-cs"/>
              </a:defRPr>
            </a:lvl2pPr>
            <a:lvl3pPr marL="928916" indent="0" algn="l" defTabSz="982136" rtl="0" fontAlgn="base">
              <a:spcBef>
                <a:spcPct val="20000"/>
              </a:spcBef>
              <a:spcAft>
                <a:spcPct val="0"/>
              </a:spcAft>
              <a:buClr>
                <a:schemeClr val="accent1"/>
              </a:buClr>
              <a:buSzPct val="65000"/>
              <a:buFont typeface="Wingdings" pitchFamily="2" charset="2"/>
              <a:buNone/>
              <a:defRPr sz="1016">
                <a:solidFill>
                  <a:schemeClr val="bg1"/>
                </a:solidFill>
                <a:latin typeface="+mn-lt"/>
                <a:cs typeface="+mn-cs"/>
              </a:defRPr>
            </a:lvl3pPr>
            <a:lvl4pPr marL="1393373" indent="0" algn="l" defTabSz="982136" rtl="0" fontAlgn="base">
              <a:spcBef>
                <a:spcPct val="20000"/>
              </a:spcBef>
              <a:spcAft>
                <a:spcPct val="0"/>
              </a:spcAft>
              <a:buClr>
                <a:schemeClr val="accent2"/>
              </a:buClr>
              <a:buSzPct val="70000"/>
              <a:buFont typeface="Wingdings" pitchFamily="2" charset="2"/>
              <a:buNone/>
              <a:defRPr sz="914">
                <a:solidFill>
                  <a:schemeClr val="bg1"/>
                </a:solidFill>
                <a:latin typeface="+mn-lt"/>
                <a:cs typeface="+mn-cs"/>
              </a:defRPr>
            </a:lvl4pPr>
            <a:lvl5pPr marL="1857832" indent="0" algn="l" defTabSz="982136" rtl="0" fontAlgn="base">
              <a:spcBef>
                <a:spcPct val="20000"/>
              </a:spcBef>
              <a:spcAft>
                <a:spcPct val="0"/>
              </a:spcAft>
              <a:buClr>
                <a:schemeClr val="accent1"/>
              </a:buClr>
              <a:buSzPct val="75000"/>
              <a:buFont typeface="Wingdings" pitchFamily="2" charset="2"/>
              <a:buNone/>
              <a:defRPr sz="914">
                <a:solidFill>
                  <a:schemeClr val="bg1"/>
                </a:solidFill>
                <a:latin typeface="+mn-lt"/>
                <a:cs typeface="+mn-cs"/>
              </a:defRPr>
            </a:lvl5pPr>
            <a:lvl6pPr marL="2322289"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6pPr>
            <a:lvl7pPr marL="2786747"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7pPr>
            <a:lvl8pPr marL="3251205"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8pPr>
            <a:lvl9pPr marL="3715663"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9pPr>
          </a:lstStyle>
          <a:p>
            <a:r>
              <a:rPr lang="en-US" sz="2000" kern="0" dirty="0" smtClean="0"/>
              <a:t>By Paul and Diana Miller</a:t>
            </a:r>
            <a:endParaRPr lang="en-US" sz="2000" kern="0" dirty="0"/>
          </a:p>
        </p:txBody>
      </p:sp>
      <p:pic>
        <p:nvPicPr>
          <p:cNvPr id="1026" name="Picture 2" descr="https://images-na.ssl-images-amazon.com/images/I/61h7DGQ9I7L._SX335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35" y="3745149"/>
            <a:ext cx="1923020" cy="2847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6628" y="81323"/>
            <a:ext cx="4324696" cy="584775"/>
          </a:xfrm>
          <a:prstGeom prst="rect">
            <a:avLst/>
          </a:prstGeom>
          <a:noFill/>
        </p:spPr>
        <p:txBody>
          <a:bodyPr wrap="square" rtlCol="0">
            <a:spAutoFit/>
          </a:bodyPr>
          <a:lstStyle/>
          <a:p>
            <a:pPr algn="ctr"/>
            <a:r>
              <a:rPr lang="en-US" sz="3200" dirty="0" smtClean="0">
                <a:solidFill>
                  <a:schemeClr val="accent5"/>
                </a:solidFill>
              </a:rPr>
              <a:t>Supporting Text</a:t>
            </a:r>
            <a:endParaRPr lang="en-US" sz="3200" dirty="0">
              <a:solidFill>
                <a:schemeClr val="accent5"/>
              </a:solidFill>
            </a:endParaRPr>
          </a:p>
        </p:txBody>
      </p:sp>
      <p:pic>
        <p:nvPicPr>
          <p:cNvPr id="3" name="Picture 2"/>
          <p:cNvPicPr>
            <a:picLocks noChangeAspect="1"/>
          </p:cNvPicPr>
          <p:nvPr/>
        </p:nvPicPr>
        <p:blipFill>
          <a:blip r:embed="rId4"/>
          <a:stretch>
            <a:fillRect/>
          </a:stretch>
        </p:blipFill>
        <p:spPr>
          <a:xfrm>
            <a:off x="1677313" y="3733800"/>
            <a:ext cx="1898683" cy="2858788"/>
          </a:xfrm>
          <a:prstGeom prst="rect">
            <a:avLst/>
          </a:prstGeom>
          <a:ln>
            <a:solidFill>
              <a:schemeClr val="bg1"/>
            </a:solidFill>
          </a:ln>
        </p:spPr>
      </p:pic>
      <p:sp>
        <p:nvSpPr>
          <p:cNvPr id="12" name="Title 1"/>
          <p:cNvSpPr txBox="1">
            <a:spLocks/>
          </p:cNvSpPr>
          <p:nvPr/>
        </p:nvSpPr>
        <p:spPr bwMode="auto">
          <a:xfrm>
            <a:off x="3618209" y="3739400"/>
            <a:ext cx="3352800" cy="100831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l" defTabSz="982136" rtl="0" fontAlgn="base">
              <a:spcBef>
                <a:spcPct val="0"/>
              </a:spcBef>
              <a:spcAft>
                <a:spcPct val="0"/>
              </a:spcAft>
              <a:defRPr sz="4000" b="1">
                <a:solidFill>
                  <a:srgbClr val="FFCC66"/>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r>
              <a:rPr lang="en-US" sz="3200" kern="0" dirty="0" smtClean="0"/>
              <a:t>Extreme Grandparenting</a:t>
            </a:r>
          </a:p>
        </p:txBody>
      </p:sp>
      <p:sp>
        <p:nvSpPr>
          <p:cNvPr id="13" name="Text Placeholder 3"/>
          <p:cNvSpPr txBox="1">
            <a:spLocks/>
          </p:cNvSpPr>
          <p:nvPr/>
        </p:nvSpPr>
        <p:spPr bwMode="auto">
          <a:xfrm>
            <a:off x="3638745" y="4684032"/>
            <a:ext cx="2983377" cy="14478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0" indent="0" algn="l" defTabSz="982136" rtl="0" fontAlgn="base">
              <a:spcBef>
                <a:spcPct val="20000"/>
              </a:spcBef>
              <a:spcAft>
                <a:spcPct val="0"/>
              </a:spcAft>
              <a:buClr>
                <a:schemeClr val="accent1"/>
              </a:buClr>
              <a:buSzPct val="65000"/>
              <a:buFont typeface="Wingdings" pitchFamily="2" charset="2"/>
              <a:buNone/>
              <a:defRPr sz="1422">
                <a:solidFill>
                  <a:schemeClr val="bg1"/>
                </a:solidFill>
                <a:latin typeface="+mn-lt"/>
                <a:ea typeface="+mn-ea"/>
                <a:cs typeface="+mn-cs"/>
              </a:defRPr>
            </a:lvl1pPr>
            <a:lvl2pPr marL="464458" indent="0" algn="l" defTabSz="982136" rtl="0" fontAlgn="base">
              <a:spcBef>
                <a:spcPct val="20000"/>
              </a:spcBef>
              <a:spcAft>
                <a:spcPct val="0"/>
              </a:spcAft>
              <a:buClr>
                <a:schemeClr val="accent2"/>
              </a:buClr>
              <a:buSzPct val="60000"/>
              <a:buFont typeface="Wingdings" pitchFamily="2" charset="2"/>
              <a:buNone/>
              <a:defRPr sz="1219">
                <a:solidFill>
                  <a:schemeClr val="bg1"/>
                </a:solidFill>
                <a:latin typeface="+mn-lt"/>
                <a:cs typeface="+mn-cs"/>
              </a:defRPr>
            </a:lvl2pPr>
            <a:lvl3pPr marL="928916" indent="0" algn="l" defTabSz="982136" rtl="0" fontAlgn="base">
              <a:spcBef>
                <a:spcPct val="20000"/>
              </a:spcBef>
              <a:spcAft>
                <a:spcPct val="0"/>
              </a:spcAft>
              <a:buClr>
                <a:schemeClr val="accent1"/>
              </a:buClr>
              <a:buSzPct val="65000"/>
              <a:buFont typeface="Wingdings" pitchFamily="2" charset="2"/>
              <a:buNone/>
              <a:defRPr sz="1016">
                <a:solidFill>
                  <a:schemeClr val="bg1"/>
                </a:solidFill>
                <a:latin typeface="+mn-lt"/>
                <a:cs typeface="+mn-cs"/>
              </a:defRPr>
            </a:lvl3pPr>
            <a:lvl4pPr marL="1393373" indent="0" algn="l" defTabSz="982136" rtl="0" fontAlgn="base">
              <a:spcBef>
                <a:spcPct val="20000"/>
              </a:spcBef>
              <a:spcAft>
                <a:spcPct val="0"/>
              </a:spcAft>
              <a:buClr>
                <a:schemeClr val="accent2"/>
              </a:buClr>
              <a:buSzPct val="70000"/>
              <a:buFont typeface="Wingdings" pitchFamily="2" charset="2"/>
              <a:buNone/>
              <a:defRPr sz="914">
                <a:solidFill>
                  <a:schemeClr val="bg1"/>
                </a:solidFill>
                <a:latin typeface="+mn-lt"/>
                <a:cs typeface="+mn-cs"/>
              </a:defRPr>
            </a:lvl4pPr>
            <a:lvl5pPr marL="1857832" indent="0" algn="l" defTabSz="982136" rtl="0" fontAlgn="base">
              <a:spcBef>
                <a:spcPct val="20000"/>
              </a:spcBef>
              <a:spcAft>
                <a:spcPct val="0"/>
              </a:spcAft>
              <a:buClr>
                <a:schemeClr val="accent1"/>
              </a:buClr>
              <a:buSzPct val="75000"/>
              <a:buFont typeface="Wingdings" pitchFamily="2" charset="2"/>
              <a:buNone/>
              <a:defRPr sz="914">
                <a:solidFill>
                  <a:schemeClr val="bg1"/>
                </a:solidFill>
                <a:latin typeface="+mn-lt"/>
                <a:cs typeface="+mn-cs"/>
              </a:defRPr>
            </a:lvl5pPr>
            <a:lvl6pPr marL="2322289"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6pPr>
            <a:lvl7pPr marL="2786747"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7pPr>
            <a:lvl8pPr marL="3251205"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8pPr>
            <a:lvl9pPr marL="3715663"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9pPr>
          </a:lstStyle>
          <a:p>
            <a:r>
              <a:rPr lang="en-US" sz="2000" i="1" kern="0" dirty="0" smtClean="0"/>
              <a:t>The Ride of Your Life!</a:t>
            </a:r>
          </a:p>
          <a:p>
            <a:r>
              <a:rPr lang="en-US" sz="2000" kern="0" dirty="0" smtClean="0"/>
              <a:t>By Tim &amp; Darcy Kimmel</a:t>
            </a:r>
            <a:endParaRPr lang="en-US" sz="2000" kern="0" dirty="0"/>
          </a:p>
        </p:txBody>
      </p:sp>
      <p:sp>
        <p:nvSpPr>
          <p:cNvPr id="14" name="Text Placeholder 3"/>
          <p:cNvSpPr txBox="1">
            <a:spLocks/>
          </p:cNvSpPr>
          <p:nvPr/>
        </p:nvSpPr>
        <p:spPr bwMode="auto">
          <a:xfrm>
            <a:off x="6747878" y="664545"/>
            <a:ext cx="5786026" cy="2289174"/>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0" indent="0" algn="l" defTabSz="982136" rtl="0" fontAlgn="base">
              <a:spcBef>
                <a:spcPct val="20000"/>
              </a:spcBef>
              <a:spcAft>
                <a:spcPct val="0"/>
              </a:spcAft>
              <a:buClr>
                <a:schemeClr val="accent1"/>
              </a:buClr>
              <a:buSzPct val="65000"/>
              <a:buFont typeface="Wingdings" pitchFamily="2" charset="2"/>
              <a:buNone/>
              <a:defRPr sz="1422">
                <a:solidFill>
                  <a:schemeClr val="bg1"/>
                </a:solidFill>
                <a:latin typeface="+mn-lt"/>
                <a:ea typeface="+mn-ea"/>
                <a:cs typeface="+mn-cs"/>
              </a:defRPr>
            </a:lvl1pPr>
            <a:lvl2pPr marL="464458" indent="0" algn="l" defTabSz="982136" rtl="0" fontAlgn="base">
              <a:spcBef>
                <a:spcPct val="20000"/>
              </a:spcBef>
              <a:spcAft>
                <a:spcPct val="0"/>
              </a:spcAft>
              <a:buClr>
                <a:schemeClr val="accent2"/>
              </a:buClr>
              <a:buSzPct val="60000"/>
              <a:buFont typeface="Wingdings" pitchFamily="2" charset="2"/>
              <a:buNone/>
              <a:defRPr sz="1219">
                <a:solidFill>
                  <a:schemeClr val="bg1"/>
                </a:solidFill>
                <a:latin typeface="+mn-lt"/>
                <a:cs typeface="+mn-cs"/>
              </a:defRPr>
            </a:lvl2pPr>
            <a:lvl3pPr marL="928916" indent="0" algn="l" defTabSz="982136" rtl="0" fontAlgn="base">
              <a:spcBef>
                <a:spcPct val="20000"/>
              </a:spcBef>
              <a:spcAft>
                <a:spcPct val="0"/>
              </a:spcAft>
              <a:buClr>
                <a:schemeClr val="accent1"/>
              </a:buClr>
              <a:buSzPct val="65000"/>
              <a:buFont typeface="Wingdings" pitchFamily="2" charset="2"/>
              <a:buNone/>
              <a:defRPr sz="1016">
                <a:solidFill>
                  <a:schemeClr val="bg1"/>
                </a:solidFill>
                <a:latin typeface="+mn-lt"/>
                <a:cs typeface="+mn-cs"/>
              </a:defRPr>
            </a:lvl3pPr>
            <a:lvl4pPr marL="1393373" indent="0" algn="l" defTabSz="982136" rtl="0" fontAlgn="base">
              <a:spcBef>
                <a:spcPct val="20000"/>
              </a:spcBef>
              <a:spcAft>
                <a:spcPct val="0"/>
              </a:spcAft>
              <a:buClr>
                <a:schemeClr val="accent2"/>
              </a:buClr>
              <a:buSzPct val="70000"/>
              <a:buFont typeface="Wingdings" pitchFamily="2" charset="2"/>
              <a:buNone/>
              <a:defRPr sz="914">
                <a:solidFill>
                  <a:schemeClr val="bg1"/>
                </a:solidFill>
                <a:latin typeface="+mn-lt"/>
                <a:cs typeface="+mn-cs"/>
              </a:defRPr>
            </a:lvl4pPr>
            <a:lvl5pPr marL="1857832" indent="0" algn="l" defTabSz="982136" rtl="0" fontAlgn="base">
              <a:spcBef>
                <a:spcPct val="20000"/>
              </a:spcBef>
              <a:spcAft>
                <a:spcPct val="0"/>
              </a:spcAft>
              <a:buClr>
                <a:schemeClr val="accent1"/>
              </a:buClr>
              <a:buSzPct val="75000"/>
              <a:buFont typeface="Wingdings" pitchFamily="2" charset="2"/>
              <a:buNone/>
              <a:defRPr sz="914">
                <a:solidFill>
                  <a:schemeClr val="bg1"/>
                </a:solidFill>
                <a:latin typeface="+mn-lt"/>
                <a:cs typeface="+mn-cs"/>
              </a:defRPr>
            </a:lvl5pPr>
            <a:lvl6pPr marL="2322289"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6pPr>
            <a:lvl7pPr marL="2786747"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7pPr>
            <a:lvl8pPr marL="3251205"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8pPr>
            <a:lvl9pPr marL="3715663"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9pPr>
          </a:lstStyle>
          <a:p>
            <a:pPr algn="ctr"/>
            <a:r>
              <a:rPr lang="en-US" sz="3200" i="1" kern="0" dirty="0" smtClean="0">
                <a:latin typeface="Tw Cen MT" panose="020B0602020104020603" pitchFamily="34" charset="0"/>
              </a:rPr>
              <a:t>The Course will draw insights from these Grandparenting Resources as well as other online and physical material</a:t>
            </a:r>
            <a:endParaRPr lang="en-US" sz="3200" kern="0" dirty="0">
              <a:latin typeface="Tw Cen MT" panose="020B0602020104020603" pitchFamily="34" charset="0"/>
            </a:endParaRPr>
          </a:p>
        </p:txBody>
      </p:sp>
    </p:spTree>
    <p:extLst>
      <p:ext uri="{BB962C8B-B14F-4D97-AF65-F5344CB8AC3E}">
        <p14:creationId xmlns:p14="http://schemas.microsoft.com/office/powerpoint/2010/main" val="1393736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This Fall</a:t>
            </a:r>
            <a:endParaRPr lang="en-US" dirty="0"/>
          </a:p>
        </p:txBody>
      </p:sp>
      <p:sp>
        <p:nvSpPr>
          <p:cNvPr id="3" name="Content Placeholder 2"/>
          <p:cNvSpPr>
            <a:spLocks noGrp="1"/>
          </p:cNvSpPr>
          <p:nvPr>
            <p:ph idx="1"/>
          </p:nvPr>
        </p:nvSpPr>
        <p:spPr>
          <a:xfrm>
            <a:off x="5085378" y="290517"/>
            <a:ext cx="7513021" cy="6243637"/>
          </a:xfrm>
        </p:spPr>
        <p:txBody>
          <a:bodyPr/>
          <a:lstStyle/>
          <a:p>
            <a:r>
              <a:rPr lang="en-US" dirty="0" smtClean="0"/>
              <a:t>Grandparenting with Grace </a:t>
            </a:r>
          </a:p>
          <a:p>
            <a:pPr lvl="1"/>
            <a:r>
              <a:rPr lang="en-US" dirty="0" smtClean="0"/>
              <a:t>10 week class with online resources</a:t>
            </a:r>
          </a:p>
          <a:p>
            <a:pPr lvl="1"/>
            <a:r>
              <a:rPr lang="en-US" dirty="0" smtClean="0"/>
              <a:t>Sunday Morning in Person</a:t>
            </a:r>
          </a:p>
          <a:p>
            <a:pPr lvl="1"/>
            <a:r>
              <a:rPr lang="en-US" dirty="0" smtClean="0"/>
              <a:t>Weekday Night on Zoom</a:t>
            </a:r>
          </a:p>
          <a:p>
            <a:endParaRPr lang="en-US" dirty="0"/>
          </a:p>
          <a:p>
            <a:r>
              <a:rPr lang="en-US" dirty="0" smtClean="0"/>
              <a:t>Legacy Grandparenting Summit</a:t>
            </a:r>
          </a:p>
          <a:p>
            <a:pPr lvl="1"/>
            <a:r>
              <a:rPr lang="en-US" dirty="0" smtClean="0"/>
              <a:t>Oct 21</a:t>
            </a:r>
            <a:r>
              <a:rPr lang="en-US" baseline="30000" dirty="0" smtClean="0"/>
              <a:t>st</a:t>
            </a:r>
            <a:r>
              <a:rPr lang="en-US" dirty="0" smtClean="0"/>
              <a:t> / 22</a:t>
            </a:r>
            <a:r>
              <a:rPr lang="en-US" baseline="30000" dirty="0" smtClean="0"/>
              <a:t>nd</a:t>
            </a:r>
            <a:r>
              <a:rPr lang="en-US" dirty="0" smtClean="0"/>
              <a:t> 2022, Jacksonville FL</a:t>
            </a:r>
          </a:p>
          <a:p>
            <a:pPr marL="369309" lvl="1" indent="0">
              <a:buNone/>
            </a:pPr>
            <a:r>
              <a:rPr lang="en-US" dirty="0"/>
              <a:t>	</a:t>
            </a:r>
            <a:r>
              <a:rPr lang="en-US" dirty="0" smtClean="0"/>
              <a:t>or</a:t>
            </a:r>
          </a:p>
          <a:p>
            <a:pPr lvl="1"/>
            <a:r>
              <a:rPr lang="en-US" dirty="0" smtClean="0"/>
              <a:t>100+ simulcast locations including </a:t>
            </a:r>
            <a:r>
              <a:rPr lang="en-US" i="1" dirty="0" smtClean="0"/>
              <a:t>Church of the Apostles, Fairfax VA</a:t>
            </a:r>
          </a:p>
          <a:p>
            <a:pPr lvl="1"/>
            <a:r>
              <a:rPr lang="en-US" dirty="0" smtClean="0"/>
              <a:t>Early Bird until July 31</a:t>
            </a:r>
            <a:r>
              <a:rPr lang="en-US" baseline="30000" dirty="0" smtClean="0"/>
              <a:t>st</a:t>
            </a:r>
            <a:r>
              <a:rPr lang="en-US" dirty="0" smtClean="0"/>
              <a:t> </a:t>
            </a:r>
          </a:p>
          <a:p>
            <a:pPr lvl="1"/>
            <a:endParaRPr lang="en-US" dirty="0"/>
          </a:p>
        </p:txBody>
      </p:sp>
      <p:sp>
        <p:nvSpPr>
          <p:cNvPr id="5" name="TextBox 4"/>
          <p:cNvSpPr txBox="1"/>
          <p:nvPr/>
        </p:nvSpPr>
        <p:spPr>
          <a:xfrm>
            <a:off x="558800" y="6096000"/>
            <a:ext cx="4187365" cy="954107"/>
          </a:xfrm>
          <a:prstGeom prst="rect">
            <a:avLst/>
          </a:prstGeom>
          <a:noFill/>
        </p:spPr>
        <p:txBody>
          <a:bodyPr wrap="none" rtlCol="0">
            <a:spAutoFit/>
          </a:bodyPr>
          <a:lstStyle/>
          <a:p>
            <a:r>
              <a:rPr lang="en-US" sz="2800" dirty="0" smtClean="0">
                <a:solidFill>
                  <a:srgbClr val="FFCC66"/>
                </a:solidFill>
              </a:rPr>
              <a:t>Contact via email:</a:t>
            </a:r>
          </a:p>
          <a:p>
            <a:r>
              <a:rPr lang="en-US" sz="2800" dirty="0" smtClean="0">
                <a:solidFill>
                  <a:srgbClr val="FFCC66"/>
                </a:solidFill>
              </a:rPr>
              <a:t>streitmaterk@verizon.net</a:t>
            </a:r>
            <a:endParaRPr lang="en-US" sz="2800" dirty="0">
              <a:solidFill>
                <a:srgbClr val="FFCC66"/>
              </a:solidFill>
            </a:endParaRPr>
          </a:p>
        </p:txBody>
      </p:sp>
      <p:sp>
        <p:nvSpPr>
          <p:cNvPr id="6" name="TextBox 5"/>
          <p:cNvSpPr txBox="1"/>
          <p:nvPr/>
        </p:nvSpPr>
        <p:spPr>
          <a:xfrm>
            <a:off x="558800" y="4876800"/>
            <a:ext cx="4187365" cy="954107"/>
          </a:xfrm>
          <a:prstGeom prst="rect">
            <a:avLst/>
          </a:prstGeom>
          <a:noFill/>
        </p:spPr>
        <p:txBody>
          <a:bodyPr wrap="square" rtlCol="0">
            <a:spAutoFit/>
          </a:bodyPr>
          <a:lstStyle/>
          <a:p>
            <a:r>
              <a:rPr lang="en-US" sz="2800" dirty="0" smtClean="0">
                <a:solidFill>
                  <a:srgbClr val="FFCC66"/>
                </a:solidFill>
              </a:rPr>
              <a:t>Look out for IBC announcements</a:t>
            </a:r>
            <a:endParaRPr lang="en-US" sz="2800" dirty="0">
              <a:solidFill>
                <a:srgbClr val="FFCC66"/>
              </a:solidFill>
            </a:endParaRPr>
          </a:p>
        </p:txBody>
      </p:sp>
    </p:spTree>
    <p:extLst>
      <p:ext uri="{BB962C8B-B14F-4D97-AF65-F5344CB8AC3E}">
        <p14:creationId xmlns:p14="http://schemas.microsoft.com/office/powerpoint/2010/main" val="3444439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Coalition Summit</a:t>
            </a:r>
            <a:endParaRPr lang="en-US" dirty="0"/>
          </a:p>
        </p:txBody>
      </p:sp>
      <p:pic>
        <p:nvPicPr>
          <p:cNvPr id="5" name="Picture 4"/>
          <p:cNvPicPr>
            <a:picLocks noChangeAspect="1"/>
          </p:cNvPicPr>
          <p:nvPr/>
        </p:nvPicPr>
        <p:blipFill>
          <a:blip r:embed="rId2"/>
          <a:stretch>
            <a:fillRect/>
          </a:stretch>
        </p:blipFill>
        <p:spPr>
          <a:xfrm>
            <a:off x="5283200" y="620005"/>
            <a:ext cx="7277405" cy="3456695"/>
          </a:xfrm>
          <a:prstGeom prst="rect">
            <a:avLst/>
          </a:prstGeom>
        </p:spPr>
      </p:pic>
      <p:sp>
        <p:nvSpPr>
          <p:cNvPr id="6" name="Text Placeholder 3"/>
          <p:cNvSpPr>
            <a:spLocks noGrp="1"/>
          </p:cNvSpPr>
          <p:nvPr>
            <p:ph type="body" sz="half" idx="2"/>
          </p:nvPr>
        </p:nvSpPr>
        <p:spPr>
          <a:xfrm>
            <a:off x="649381" y="1752600"/>
            <a:ext cx="4279027" cy="4648200"/>
          </a:xfrm>
        </p:spPr>
        <p:txBody>
          <a:bodyPr/>
          <a:lstStyle/>
          <a:p>
            <a:r>
              <a:rPr lang="en-US" sz="3200" dirty="0" smtClean="0"/>
              <a:t>October 21-22</a:t>
            </a:r>
          </a:p>
          <a:p>
            <a:r>
              <a:rPr lang="en-US" sz="3200" dirty="0" smtClean="0"/>
              <a:t>2022</a:t>
            </a:r>
          </a:p>
          <a:p>
            <a:endParaRPr lang="en-US" sz="2800" dirty="0"/>
          </a:p>
          <a:p>
            <a:r>
              <a:rPr lang="en-US" sz="2800" dirty="0" err="1"/>
              <a:t>Crosswater</a:t>
            </a:r>
            <a:r>
              <a:rPr lang="en-US" sz="2800" dirty="0"/>
              <a:t> Community Church Jacksonville, FL</a:t>
            </a:r>
          </a:p>
          <a:p>
            <a:endParaRPr lang="en-US" sz="3200" dirty="0" smtClean="0"/>
          </a:p>
          <a:p>
            <a:r>
              <a:rPr lang="en-US" sz="2800" dirty="0" smtClean="0"/>
              <a:t>Livestream:</a:t>
            </a:r>
          </a:p>
          <a:p>
            <a:r>
              <a:rPr lang="en-US" sz="2800" dirty="0"/>
              <a:t>100+ SITES ACROSS THE U.S. AND </a:t>
            </a:r>
            <a:r>
              <a:rPr lang="en-US" sz="2800" dirty="0" smtClean="0"/>
              <a:t>CANADA</a:t>
            </a:r>
          </a:p>
        </p:txBody>
      </p:sp>
      <p:sp>
        <p:nvSpPr>
          <p:cNvPr id="7" name="Content Placeholder 2"/>
          <p:cNvSpPr>
            <a:spLocks noGrp="1"/>
          </p:cNvSpPr>
          <p:nvPr>
            <p:ph idx="1"/>
          </p:nvPr>
        </p:nvSpPr>
        <p:spPr>
          <a:xfrm>
            <a:off x="5971845" y="4495800"/>
            <a:ext cx="6553200" cy="2190754"/>
          </a:xfrm>
        </p:spPr>
        <p:txBody>
          <a:bodyPr/>
          <a:lstStyle/>
          <a:p>
            <a:r>
              <a:rPr lang="en-US" dirty="0" smtClean="0"/>
              <a:t>Receive Wisdom and Direction</a:t>
            </a:r>
          </a:p>
          <a:p>
            <a:r>
              <a:rPr lang="en-US" dirty="0" smtClean="0"/>
              <a:t>Find Spiritual Inspiration</a:t>
            </a:r>
          </a:p>
          <a:p>
            <a:r>
              <a:rPr lang="en-US" dirty="0" smtClean="0"/>
              <a:t>Gain Comfort in Community</a:t>
            </a:r>
          </a:p>
          <a:p>
            <a:pPr lvl="1"/>
            <a:endParaRPr lang="en-US" dirty="0"/>
          </a:p>
        </p:txBody>
      </p:sp>
    </p:spTree>
    <p:extLst>
      <p:ext uri="{BB962C8B-B14F-4D97-AF65-F5344CB8AC3E}">
        <p14:creationId xmlns:p14="http://schemas.microsoft.com/office/powerpoint/2010/main" val="1524585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Coalition Resources</a:t>
            </a:r>
            <a:endParaRPr lang="en-US" dirty="0"/>
          </a:p>
        </p:txBody>
      </p:sp>
      <p:sp>
        <p:nvSpPr>
          <p:cNvPr id="3" name="Content Placeholder 2"/>
          <p:cNvSpPr>
            <a:spLocks noGrp="1"/>
          </p:cNvSpPr>
          <p:nvPr>
            <p:ph idx="1"/>
          </p:nvPr>
        </p:nvSpPr>
        <p:spPr>
          <a:xfrm>
            <a:off x="5085379" y="457200"/>
            <a:ext cx="7270044" cy="6076954"/>
          </a:xfrm>
        </p:spPr>
        <p:txBody>
          <a:bodyPr/>
          <a:lstStyle/>
          <a:p>
            <a:r>
              <a:rPr lang="en-US" dirty="0"/>
              <a:t>https://legacycoalition.com/</a:t>
            </a:r>
          </a:p>
        </p:txBody>
      </p:sp>
      <p:sp>
        <p:nvSpPr>
          <p:cNvPr id="4" name="Text Placeholder 3"/>
          <p:cNvSpPr>
            <a:spLocks noGrp="1"/>
          </p:cNvSpPr>
          <p:nvPr>
            <p:ph type="body" sz="half" idx="2"/>
          </p:nvPr>
        </p:nvSpPr>
        <p:spPr>
          <a:xfrm>
            <a:off x="649381" y="4767656"/>
            <a:ext cx="3795619" cy="1766493"/>
          </a:xfrm>
        </p:spPr>
        <p:txBody>
          <a:bodyPr/>
          <a:lstStyle/>
          <a:p>
            <a:r>
              <a:rPr lang="en-US" b="1" dirty="0" smtClean="0"/>
              <a:t>WEEKLY </a:t>
            </a:r>
            <a:r>
              <a:rPr lang="en-US" b="1" dirty="0"/>
              <a:t>WEBINAR – Mondays </a:t>
            </a:r>
            <a:r>
              <a:rPr lang="en-US" b="1" dirty="0" smtClean="0"/>
              <a:t>8pm EST</a:t>
            </a:r>
            <a:endParaRPr lang="en-US" b="1" dirty="0"/>
          </a:p>
          <a:p>
            <a:r>
              <a:rPr lang="en-US" dirty="0"/>
              <a:t>Conversations about Intentional Christian Grandparenting: From our presenters each week, you’ll learn how to nurture your grandchildren’s faith and overcome obstacles.</a:t>
            </a:r>
          </a:p>
          <a:p>
            <a:endParaRPr lang="en-US" dirty="0"/>
          </a:p>
        </p:txBody>
      </p:sp>
      <p:pic>
        <p:nvPicPr>
          <p:cNvPr id="5" name="Picture 4"/>
          <p:cNvPicPr>
            <a:picLocks noChangeAspect="1"/>
          </p:cNvPicPr>
          <p:nvPr/>
        </p:nvPicPr>
        <p:blipFill>
          <a:blip r:embed="rId2"/>
          <a:stretch>
            <a:fillRect/>
          </a:stretch>
        </p:blipFill>
        <p:spPr>
          <a:xfrm>
            <a:off x="5588000" y="2266950"/>
            <a:ext cx="7023749" cy="4267200"/>
          </a:xfrm>
          <a:prstGeom prst="rect">
            <a:avLst/>
          </a:prstGeom>
        </p:spPr>
      </p:pic>
      <p:pic>
        <p:nvPicPr>
          <p:cNvPr id="6" name="Picture 5"/>
          <p:cNvPicPr>
            <a:picLocks noChangeAspect="1"/>
          </p:cNvPicPr>
          <p:nvPr/>
        </p:nvPicPr>
        <p:blipFill>
          <a:blip r:embed="rId3"/>
          <a:stretch>
            <a:fillRect/>
          </a:stretch>
        </p:blipFill>
        <p:spPr>
          <a:xfrm>
            <a:off x="711200" y="2266950"/>
            <a:ext cx="2514600" cy="2500707"/>
          </a:xfrm>
          <a:prstGeom prst="rect">
            <a:avLst/>
          </a:prstGeom>
        </p:spPr>
      </p:pic>
      <p:sp>
        <p:nvSpPr>
          <p:cNvPr id="7" name="Text Placeholder 3"/>
          <p:cNvSpPr txBox="1">
            <a:spLocks/>
          </p:cNvSpPr>
          <p:nvPr/>
        </p:nvSpPr>
        <p:spPr bwMode="auto">
          <a:xfrm>
            <a:off x="5560874" y="1905000"/>
            <a:ext cx="3795619" cy="1766493"/>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0" indent="0" algn="l" defTabSz="982136" rtl="0" fontAlgn="base">
              <a:spcBef>
                <a:spcPct val="20000"/>
              </a:spcBef>
              <a:spcAft>
                <a:spcPct val="0"/>
              </a:spcAft>
              <a:buClr>
                <a:schemeClr val="accent1"/>
              </a:buClr>
              <a:buSzPct val="65000"/>
              <a:buFont typeface="Wingdings" pitchFamily="2" charset="2"/>
              <a:buNone/>
              <a:defRPr sz="1422">
                <a:solidFill>
                  <a:schemeClr val="bg1"/>
                </a:solidFill>
                <a:latin typeface="+mn-lt"/>
                <a:ea typeface="+mn-ea"/>
                <a:cs typeface="+mn-cs"/>
              </a:defRPr>
            </a:lvl1pPr>
            <a:lvl2pPr marL="464458" indent="0" algn="l" defTabSz="982136" rtl="0" fontAlgn="base">
              <a:spcBef>
                <a:spcPct val="20000"/>
              </a:spcBef>
              <a:spcAft>
                <a:spcPct val="0"/>
              </a:spcAft>
              <a:buClr>
                <a:schemeClr val="accent2"/>
              </a:buClr>
              <a:buSzPct val="60000"/>
              <a:buFont typeface="Wingdings" pitchFamily="2" charset="2"/>
              <a:buNone/>
              <a:defRPr sz="1219">
                <a:solidFill>
                  <a:schemeClr val="bg1"/>
                </a:solidFill>
                <a:latin typeface="+mn-lt"/>
                <a:cs typeface="+mn-cs"/>
              </a:defRPr>
            </a:lvl2pPr>
            <a:lvl3pPr marL="928916" indent="0" algn="l" defTabSz="982136" rtl="0" fontAlgn="base">
              <a:spcBef>
                <a:spcPct val="20000"/>
              </a:spcBef>
              <a:spcAft>
                <a:spcPct val="0"/>
              </a:spcAft>
              <a:buClr>
                <a:schemeClr val="accent1"/>
              </a:buClr>
              <a:buSzPct val="65000"/>
              <a:buFont typeface="Wingdings" pitchFamily="2" charset="2"/>
              <a:buNone/>
              <a:defRPr sz="1016">
                <a:solidFill>
                  <a:schemeClr val="bg1"/>
                </a:solidFill>
                <a:latin typeface="+mn-lt"/>
                <a:cs typeface="+mn-cs"/>
              </a:defRPr>
            </a:lvl3pPr>
            <a:lvl4pPr marL="1393373" indent="0" algn="l" defTabSz="982136" rtl="0" fontAlgn="base">
              <a:spcBef>
                <a:spcPct val="20000"/>
              </a:spcBef>
              <a:spcAft>
                <a:spcPct val="0"/>
              </a:spcAft>
              <a:buClr>
                <a:schemeClr val="accent2"/>
              </a:buClr>
              <a:buSzPct val="70000"/>
              <a:buFont typeface="Wingdings" pitchFamily="2" charset="2"/>
              <a:buNone/>
              <a:defRPr sz="914">
                <a:solidFill>
                  <a:schemeClr val="bg1"/>
                </a:solidFill>
                <a:latin typeface="+mn-lt"/>
                <a:cs typeface="+mn-cs"/>
              </a:defRPr>
            </a:lvl4pPr>
            <a:lvl5pPr marL="1857832" indent="0" algn="l" defTabSz="982136" rtl="0" fontAlgn="base">
              <a:spcBef>
                <a:spcPct val="20000"/>
              </a:spcBef>
              <a:spcAft>
                <a:spcPct val="0"/>
              </a:spcAft>
              <a:buClr>
                <a:schemeClr val="accent1"/>
              </a:buClr>
              <a:buSzPct val="75000"/>
              <a:buFont typeface="Wingdings" pitchFamily="2" charset="2"/>
              <a:buNone/>
              <a:defRPr sz="914">
                <a:solidFill>
                  <a:schemeClr val="bg1"/>
                </a:solidFill>
                <a:latin typeface="+mn-lt"/>
                <a:cs typeface="+mn-cs"/>
              </a:defRPr>
            </a:lvl5pPr>
            <a:lvl6pPr marL="2322289"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6pPr>
            <a:lvl7pPr marL="2786747"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7pPr>
            <a:lvl8pPr marL="3251205"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8pPr>
            <a:lvl9pPr marL="3715663" indent="0" algn="l" defTabSz="982136" rtl="0" fontAlgn="base">
              <a:spcBef>
                <a:spcPct val="20000"/>
              </a:spcBef>
              <a:spcAft>
                <a:spcPct val="0"/>
              </a:spcAft>
              <a:buClr>
                <a:schemeClr val="accent1"/>
              </a:buClr>
              <a:buSzPct val="75000"/>
              <a:buFont typeface="Wingdings" pitchFamily="2" charset="2"/>
              <a:buNone/>
              <a:defRPr sz="914">
                <a:solidFill>
                  <a:schemeClr val="tx1"/>
                </a:solidFill>
                <a:latin typeface="+mn-lt"/>
                <a:cs typeface="+mn-cs"/>
              </a:defRPr>
            </a:lvl9pPr>
          </a:lstStyle>
          <a:p>
            <a:r>
              <a:rPr lang="en-US" b="1" kern="0" dirty="0" smtClean="0"/>
              <a:t>Free Resource Posted on the Website</a:t>
            </a:r>
            <a:endParaRPr lang="en-US" kern="0" dirty="0"/>
          </a:p>
        </p:txBody>
      </p:sp>
    </p:spTree>
    <p:extLst>
      <p:ext uri="{BB962C8B-B14F-4D97-AF65-F5344CB8AC3E}">
        <p14:creationId xmlns:p14="http://schemas.microsoft.com/office/powerpoint/2010/main" val="3205844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Hagiazo.net</a:t>
            </a:r>
            <a:endParaRPr lang="en-US" dirty="0"/>
          </a:p>
        </p:txBody>
      </p:sp>
      <p:sp>
        <p:nvSpPr>
          <p:cNvPr id="3" name="Content Placeholder 2"/>
          <p:cNvSpPr>
            <a:spLocks noGrp="1"/>
          </p:cNvSpPr>
          <p:nvPr>
            <p:ph idx="1"/>
          </p:nvPr>
        </p:nvSpPr>
        <p:spPr/>
        <p:txBody>
          <a:bodyPr/>
          <a:lstStyle/>
          <a:p>
            <a:r>
              <a:rPr lang="en-US" dirty="0" smtClean="0"/>
              <a:t>Grandparent Ministry Page</a:t>
            </a:r>
          </a:p>
          <a:p>
            <a:r>
              <a:rPr lang="en-US" dirty="0" smtClean="0"/>
              <a:t>Tools</a:t>
            </a:r>
          </a:p>
          <a:p>
            <a:r>
              <a:rPr lang="en-US" dirty="0" smtClean="0"/>
              <a:t>Apologetic Resources</a:t>
            </a:r>
          </a:p>
          <a:p>
            <a:endParaRPr lang="en-US" dirty="0"/>
          </a:p>
        </p:txBody>
      </p:sp>
      <p:pic>
        <p:nvPicPr>
          <p:cNvPr id="5" name="Picture 4"/>
          <p:cNvPicPr>
            <a:picLocks noChangeAspect="1"/>
          </p:cNvPicPr>
          <p:nvPr/>
        </p:nvPicPr>
        <p:blipFill>
          <a:blip r:embed="rId2"/>
          <a:stretch>
            <a:fillRect/>
          </a:stretch>
        </p:blipFill>
        <p:spPr>
          <a:xfrm>
            <a:off x="1854200" y="2362200"/>
            <a:ext cx="9677458" cy="4320294"/>
          </a:xfrm>
          <a:prstGeom prst="rect">
            <a:avLst/>
          </a:prstGeom>
        </p:spPr>
      </p:pic>
    </p:spTree>
    <p:extLst>
      <p:ext uri="{BB962C8B-B14F-4D97-AF65-F5344CB8AC3E}">
        <p14:creationId xmlns:p14="http://schemas.microsoft.com/office/powerpoint/2010/main" val="3085404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4950" t="23004" r="29489" b="25365"/>
          <a:stretch/>
        </p:blipFill>
        <p:spPr>
          <a:xfrm rot="5400000">
            <a:off x="419016" y="1206585"/>
            <a:ext cx="5924551" cy="5035382"/>
          </a:xfrm>
        </p:spPr>
      </p:pic>
      <p:sp>
        <p:nvSpPr>
          <p:cNvPr id="8" name="TextBox 7"/>
          <p:cNvSpPr txBox="1"/>
          <p:nvPr/>
        </p:nvSpPr>
        <p:spPr>
          <a:xfrm>
            <a:off x="4216400" y="6686552"/>
            <a:ext cx="1739579" cy="276999"/>
          </a:xfrm>
          <a:prstGeom prst="rect">
            <a:avLst/>
          </a:prstGeom>
          <a:noFill/>
        </p:spPr>
        <p:txBody>
          <a:bodyPr wrap="none" rtlCol="0">
            <a:spAutoFit/>
          </a:bodyPr>
          <a:lstStyle/>
          <a:p>
            <a:r>
              <a:rPr lang="en-US" sz="1200" dirty="0" smtClean="0">
                <a:solidFill>
                  <a:schemeClr val="accent1">
                    <a:lumMod val="60000"/>
                    <a:lumOff val="40000"/>
                  </a:schemeClr>
                </a:solidFill>
              </a:rPr>
              <a:t>The Streitmater Family</a:t>
            </a:r>
            <a:endParaRPr lang="en-US" sz="1200" dirty="0">
              <a:solidFill>
                <a:schemeClr val="accent1">
                  <a:lumMod val="60000"/>
                  <a:lumOff val="40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833" r="36458"/>
          <a:stretch/>
        </p:blipFill>
        <p:spPr>
          <a:xfrm rot="5400000">
            <a:off x="3463395" y="-542396"/>
            <a:ext cx="2039407" cy="3581399"/>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9950" y="3167451"/>
            <a:ext cx="4876800" cy="36576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8069" b="20264"/>
          <a:stretch/>
        </p:blipFill>
        <p:spPr>
          <a:xfrm>
            <a:off x="6959600" y="477307"/>
            <a:ext cx="3747977" cy="35814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831057" y="2819400"/>
            <a:ext cx="1784463" cy="276999"/>
          </a:xfrm>
          <a:prstGeom prst="rect">
            <a:avLst/>
          </a:prstGeom>
          <a:noFill/>
        </p:spPr>
        <p:txBody>
          <a:bodyPr wrap="none" rtlCol="0">
            <a:spAutoFit/>
          </a:bodyPr>
          <a:lstStyle/>
          <a:p>
            <a:r>
              <a:rPr lang="en-US" sz="1200" dirty="0" smtClean="0">
                <a:solidFill>
                  <a:schemeClr val="accent1">
                    <a:lumMod val="60000"/>
                    <a:lumOff val="40000"/>
                  </a:schemeClr>
                </a:solidFill>
              </a:rPr>
              <a:t>Clingenpeel Gentlemen</a:t>
            </a:r>
            <a:endParaRPr lang="en-US" sz="1200" dirty="0">
              <a:solidFill>
                <a:schemeClr val="accent1">
                  <a:lumMod val="60000"/>
                  <a:lumOff val="40000"/>
                </a:schemeClr>
              </a:solidFill>
            </a:endParaRPr>
          </a:p>
        </p:txBody>
      </p:sp>
    </p:spTree>
    <p:extLst>
      <p:ext uri="{BB962C8B-B14F-4D97-AF65-F5344CB8AC3E}">
        <p14:creationId xmlns:p14="http://schemas.microsoft.com/office/powerpoint/2010/main" val="11906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381" y="290517"/>
            <a:ext cx="4279027" cy="6338883"/>
          </a:xfrm>
        </p:spPr>
        <p:txBody>
          <a:bodyPr/>
          <a:lstStyle/>
          <a:p>
            <a:r>
              <a:rPr lang="en-US" sz="3600" dirty="0"/>
              <a:t>There are 30 million of us Christian grandparents in the United States alone.  Think of what we could do if we could unleash all of that potential influence.  </a:t>
            </a:r>
            <a:r>
              <a:rPr lang="en-US" sz="2400" dirty="0"/>
              <a:t/>
            </a:r>
            <a:br>
              <a:rPr lang="en-US" sz="2400" dirty="0"/>
            </a:br>
            <a:r>
              <a:rPr lang="en-US" sz="2400" dirty="0"/>
              <a:t> </a:t>
            </a:r>
            <a:br>
              <a:rPr lang="en-US" sz="2400" dirty="0"/>
            </a:br>
            <a:r>
              <a:rPr lang="en-US" sz="2400" dirty="0"/>
              <a:t>Larry Fowler, Legacy Coalition</a:t>
            </a:r>
            <a:br>
              <a:rPr lang="en-US" sz="2400" dirty="0"/>
            </a:br>
            <a:endParaRPr lang="en-US" sz="24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3748" y="290513"/>
            <a:ext cx="4472780" cy="6243637"/>
          </a:xfrm>
        </p:spPr>
      </p:pic>
      <p:sp>
        <p:nvSpPr>
          <p:cNvPr id="8" name="TextBox 7"/>
          <p:cNvSpPr txBox="1"/>
          <p:nvPr/>
        </p:nvSpPr>
        <p:spPr>
          <a:xfrm>
            <a:off x="9912909" y="6534150"/>
            <a:ext cx="1141658" cy="400110"/>
          </a:xfrm>
          <a:prstGeom prst="rect">
            <a:avLst/>
          </a:prstGeom>
          <a:noFill/>
        </p:spPr>
        <p:txBody>
          <a:bodyPr wrap="none" rtlCol="0">
            <a:spAutoFit/>
          </a:bodyPr>
          <a:lstStyle/>
          <a:p>
            <a:pPr algn="r"/>
            <a:r>
              <a:rPr lang="en-US" sz="1000" i="1" dirty="0" smtClean="0">
                <a:solidFill>
                  <a:schemeClr val="bg1">
                    <a:lumMod val="85000"/>
                  </a:schemeClr>
                </a:solidFill>
              </a:rPr>
              <a:t>Robert </a:t>
            </a:r>
            <a:r>
              <a:rPr lang="en-US" sz="1000" i="1" dirty="0" err="1" smtClean="0">
                <a:solidFill>
                  <a:schemeClr val="bg1">
                    <a:lumMod val="85000"/>
                  </a:schemeClr>
                </a:solidFill>
              </a:rPr>
              <a:t>Doisneau</a:t>
            </a:r>
            <a:endParaRPr lang="en-US" sz="1000" i="1" dirty="0" smtClean="0">
              <a:solidFill>
                <a:schemeClr val="bg1">
                  <a:lumMod val="85000"/>
                </a:schemeClr>
              </a:solidFill>
            </a:endParaRPr>
          </a:p>
          <a:p>
            <a:pPr algn="r"/>
            <a:r>
              <a:rPr lang="en-US" sz="1000" i="1" dirty="0" smtClean="0">
                <a:solidFill>
                  <a:schemeClr val="bg1">
                    <a:lumMod val="85000"/>
                  </a:schemeClr>
                </a:solidFill>
              </a:rPr>
              <a:t>Getty Images</a:t>
            </a:r>
            <a:endParaRPr lang="en-US" sz="1000" i="1" dirty="0">
              <a:solidFill>
                <a:schemeClr val="bg1">
                  <a:lumMod val="85000"/>
                </a:schemeClr>
              </a:solidFill>
            </a:endParaRPr>
          </a:p>
        </p:txBody>
      </p:sp>
    </p:spTree>
    <p:extLst>
      <p:ext uri="{BB962C8B-B14F-4D97-AF65-F5344CB8AC3E}">
        <p14:creationId xmlns:p14="http://schemas.microsoft.com/office/powerpoint/2010/main" val="1867973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Some Facts</a:t>
            </a:r>
            <a:endParaRPr lang="en-US" sz="4400" dirty="0"/>
          </a:p>
        </p:txBody>
      </p:sp>
      <p:sp>
        <p:nvSpPr>
          <p:cNvPr id="3" name="Content Placeholder 2"/>
          <p:cNvSpPr>
            <a:spLocks noGrp="1"/>
          </p:cNvSpPr>
          <p:nvPr>
            <p:ph idx="1"/>
          </p:nvPr>
        </p:nvSpPr>
        <p:spPr/>
        <p:txBody>
          <a:bodyPr/>
          <a:lstStyle/>
          <a:p>
            <a:r>
              <a:rPr lang="en-US" sz="2800" dirty="0"/>
              <a:t>Most Americans (83%) ages 65 and older say they have </a:t>
            </a:r>
            <a:r>
              <a:rPr lang="en-US" sz="2800" dirty="0" smtClean="0"/>
              <a:t>grandchildren at 50 – 64 it drops to 52%</a:t>
            </a:r>
          </a:p>
          <a:p>
            <a:r>
              <a:rPr lang="en-US" sz="2800" dirty="0"/>
              <a:t>More grandparents are living with a grandchild. About 7 million </a:t>
            </a:r>
            <a:r>
              <a:rPr lang="en-US" sz="2800" dirty="0" smtClean="0"/>
              <a:t>(2013) up </a:t>
            </a:r>
            <a:r>
              <a:rPr lang="en-US" sz="2800" dirty="0"/>
              <a:t>from 5.8 </a:t>
            </a:r>
            <a:r>
              <a:rPr lang="en-US" sz="2800" dirty="0" smtClean="0"/>
              <a:t>million (2000)</a:t>
            </a:r>
          </a:p>
          <a:p>
            <a:r>
              <a:rPr lang="en-US" sz="2800" dirty="0" smtClean="0"/>
              <a:t>About </a:t>
            </a:r>
            <a:r>
              <a:rPr lang="en-US" sz="2800" dirty="0"/>
              <a:t>10% of all children live in a household with a </a:t>
            </a:r>
            <a:r>
              <a:rPr lang="en-US" sz="2800" dirty="0" smtClean="0"/>
              <a:t>grandparent</a:t>
            </a:r>
            <a:endParaRPr lang="en-US" sz="2800" dirty="0"/>
          </a:p>
          <a:p>
            <a:r>
              <a:rPr lang="en-US" sz="2800" dirty="0"/>
              <a:t>About one-third of those children also have two parents in the </a:t>
            </a:r>
            <a:r>
              <a:rPr lang="en-US" sz="2800" dirty="0" smtClean="0"/>
              <a:t>home</a:t>
            </a:r>
            <a:endParaRPr lang="en-US" sz="2800" dirty="0"/>
          </a:p>
          <a:p>
            <a:endParaRPr lang="en-US" sz="2800" dirty="0" smtClean="0"/>
          </a:p>
          <a:p>
            <a:r>
              <a:rPr lang="en-US" sz="2800" dirty="0" smtClean="0"/>
              <a:t>In 2017, over </a:t>
            </a:r>
            <a:r>
              <a:rPr lang="en-US" sz="2800" dirty="0"/>
              <a:t>50% of adult attendees </a:t>
            </a:r>
            <a:r>
              <a:rPr lang="en-US" sz="2800" dirty="0" smtClean="0"/>
              <a:t>at Immanuel include </a:t>
            </a:r>
            <a:r>
              <a:rPr lang="en-US" sz="2800" dirty="0"/>
              <a:t>people 50 years and </a:t>
            </a:r>
            <a:r>
              <a:rPr lang="en-US" sz="2800" dirty="0" smtClean="0"/>
              <a:t>older </a:t>
            </a:r>
          </a:p>
          <a:p>
            <a:endParaRPr lang="en-US" sz="2800" dirty="0"/>
          </a:p>
        </p:txBody>
      </p:sp>
      <p:sp>
        <p:nvSpPr>
          <p:cNvPr id="6" name="TextBox 5"/>
          <p:cNvSpPr txBox="1"/>
          <p:nvPr/>
        </p:nvSpPr>
        <p:spPr>
          <a:xfrm>
            <a:off x="6273800" y="6811089"/>
            <a:ext cx="5202065" cy="246221"/>
          </a:xfrm>
          <a:prstGeom prst="rect">
            <a:avLst/>
          </a:prstGeom>
          <a:noFill/>
        </p:spPr>
        <p:txBody>
          <a:bodyPr wrap="none" rtlCol="0">
            <a:spAutoFit/>
          </a:bodyPr>
          <a:lstStyle/>
          <a:p>
            <a:pPr algn="r"/>
            <a:r>
              <a:rPr lang="en-US" sz="1000" dirty="0">
                <a:hlinkClick r:id="rId2"/>
              </a:rPr>
              <a:t>https://www.pewresearch.org/fact-tank/2015/09/13/5-facts-about-american-grandparents/</a:t>
            </a:r>
            <a:endParaRPr lang="en-US" sz="1000" i="1" dirty="0">
              <a:solidFill>
                <a:schemeClr val="bg1">
                  <a:lumMod val="85000"/>
                </a:schemeClr>
              </a:solidFill>
            </a:endParaRPr>
          </a:p>
        </p:txBody>
      </p:sp>
      <p:sp>
        <p:nvSpPr>
          <p:cNvPr id="7" name="TextBox 6"/>
          <p:cNvSpPr txBox="1"/>
          <p:nvPr/>
        </p:nvSpPr>
        <p:spPr>
          <a:xfrm>
            <a:off x="7426037" y="6564868"/>
            <a:ext cx="4068743" cy="246221"/>
          </a:xfrm>
          <a:prstGeom prst="rect">
            <a:avLst/>
          </a:prstGeom>
          <a:noFill/>
        </p:spPr>
        <p:txBody>
          <a:bodyPr wrap="none" rtlCol="0">
            <a:spAutoFit/>
          </a:bodyPr>
          <a:lstStyle/>
          <a:p>
            <a:pPr algn="r"/>
            <a:r>
              <a:rPr lang="en-US" sz="1000" dirty="0">
                <a:hlinkClick r:id="rId3"/>
              </a:rPr>
              <a:t>https://www.census.gov/library/publications/2014/demo/p20-576.html</a:t>
            </a:r>
            <a:endParaRPr lang="en-US" sz="1000" i="1" dirty="0">
              <a:solidFill>
                <a:schemeClr val="bg1">
                  <a:lumMod val="85000"/>
                </a:scheme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81" y="1752599"/>
            <a:ext cx="3928817" cy="2619211"/>
          </a:xfrm>
          <a:prstGeom prst="rect">
            <a:avLst/>
          </a:prstGeom>
        </p:spPr>
      </p:pic>
    </p:spTree>
    <p:extLst>
      <p:ext uri="{BB962C8B-B14F-4D97-AF65-F5344CB8AC3E}">
        <p14:creationId xmlns:p14="http://schemas.microsoft.com/office/powerpoint/2010/main" val="338736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Big Idea</a:t>
            </a:r>
            <a:endParaRPr lang="en-US" sz="6600" dirty="0"/>
          </a:p>
        </p:txBody>
      </p:sp>
      <p:sp>
        <p:nvSpPr>
          <p:cNvPr id="3" name="Content Placeholder 2"/>
          <p:cNvSpPr>
            <a:spLocks noGrp="1"/>
          </p:cNvSpPr>
          <p:nvPr>
            <p:ph idx="1"/>
          </p:nvPr>
        </p:nvSpPr>
        <p:spPr>
          <a:xfrm>
            <a:off x="5085379" y="914400"/>
            <a:ext cx="7270044" cy="5619754"/>
          </a:xfrm>
        </p:spPr>
        <p:txBody>
          <a:bodyPr anchor="ctr"/>
          <a:lstStyle/>
          <a:p>
            <a:r>
              <a:rPr lang="en-US" dirty="0"/>
              <a:t>In God’s redemptive plan, the family </a:t>
            </a:r>
            <a:r>
              <a:rPr lang="en-US" dirty="0" smtClean="0"/>
              <a:t>structure plays </a:t>
            </a:r>
            <a:r>
              <a:rPr lang="en-US" dirty="0"/>
              <a:t>a prominent role in the biblical </a:t>
            </a:r>
            <a:r>
              <a:rPr lang="en-US" dirty="0" smtClean="0"/>
              <a:t>story</a:t>
            </a:r>
          </a:p>
          <a:p>
            <a:r>
              <a:rPr lang="en-US" dirty="0"/>
              <a:t>Within that structure, specific roles exist for passing on God’s instruction that apply to the family and more broadly to society</a:t>
            </a:r>
            <a:endParaRPr lang="en-US" sz="4800" dirty="0"/>
          </a:p>
          <a:p>
            <a:r>
              <a:rPr lang="en-US" dirty="0" smtClean="0"/>
              <a:t>Grandparents </a:t>
            </a:r>
            <a:r>
              <a:rPr lang="en-US" dirty="0"/>
              <a:t>maintain an important </a:t>
            </a:r>
            <a:r>
              <a:rPr lang="en-US" dirty="0" smtClean="0"/>
              <a:t>role within he family structure in providing training</a:t>
            </a:r>
            <a:r>
              <a:rPr lang="en-US" dirty="0"/>
              <a:t>, equipping and encouragement</a:t>
            </a:r>
            <a:endParaRPr lang="en-US" dirty="0" smtClean="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4584"/>
          <a:stretch/>
        </p:blipFill>
        <p:spPr>
          <a:xfrm>
            <a:off x="939800" y="2362200"/>
            <a:ext cx="2871216" cy="2893802"/>
          </a:xfrm>
          <a:prstGeom prst="rect">
            <a:avLst/>
          </a:prstGeom>
        </p:spPr>
      </p:pic>
    </p:spTree>
    <p:extLst>
      <p:ext uri="{BB962C8B-B14F-4D97-AF65-F5344CB8AC3E}">
        <p14:creationId xmlns:p14="http://schemas.microsoft.com/office/powerpoint/2010/main" val="3299513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2757483"/>
          </a:xfrm>
        </p:spPr>
        <p:txBody>
          <a:bodyPr/>
          <a:lstStyle/>
          <a:p>
            <a:r>
              <a:rPr lang="en-US" dirty="0"/>
              <a:t>The Family as the Centerpiece for God’s Redemptive </a:t>
            </a:r>
            <a:r>
              <a:rPr lang="en-US" dirty="0" smtClean="0"/>
              <a:t>Plan</a:t>
            </a:r>
            <a:endParaRPr lang="en-US" dirty="0"/>
          </a:p>
        </p:txBody>
      </p:sp>
      <p:sp>
        <p:nvSpPr>
          <p:cNvPr id="3" name="Content Placeholder 2"/>
          <p:cNvSpPr>
            <a:spLocks noGrp="1"/>
          </p:cNvSpPr>
          <p:nvPr>
            <p:ph idx="1"/>
          </p:nvPr>
        </p:nvSpPr>
        <p:spPr>
          <a:xfrm>
            <a:off x="5085379" y="290517"/>
            <a:ext cx="7208221" cy="6243637"/>
          </a:xfrm>
        </p:spPr>
        <p:txBody>
          <a:bodyPr/>
          <a:lstStyle/>
          <a:p>
            <a:r>
              <a:rPr lang="en-US" dirty="0"/>
              <a:t>Humanity was not an afterthought, but a valued part of His </a:t>
            </a:r>
            <a:r>
              <a:rPr lang="en-US" dirty="0" smtClean="0"/>
              <a:t>creation</a:t>
            </a:r>
            <a:endParaRPr lang="en-US" dirty="0" smtClean="0"/>
          </a:p>
          <a:p>
            <a:r>
              <a:rPr lang="en-US" dirty="0" smtClean="0"/>
              <a:t>The redemptive plan was first given to Abraham and passed down through his offspring</a:t>
            </a:r>
          </a:p>
          <a:p>
            <a:r>
              <a:rPr lang="en-US" dirty="0" smtClean="0"/>
              <a:t>The kinsman-redeemer was a biblical role of protection and restoration (</a:t>
            </a:r>
            <a:r>
              <a:rPr lang="en-US" i="1" dirty="0" err="1" smtClean="0"/>
              <a:t>gōʾēl</a:t>
            </a:r>
            <a:r>
              <a:rPr lang="en-US" dirty="0" smtClean="0"/>
              <a:t>; Lev 25; Ruth 3:9)</a:t>
            </a:r>
          </a:p>
          <a:p>
            <a:r>
              <a:rPr lang="en-US" dirty="0"/>
              <a:t>Paul held a firm identity as parentally responsible for his spiritual offspring and their </a:t>
            </a:r>
            <a:r>
              <a:rPr lang="en-US" dirty="0" smtClean="0"/>
              <a:t>growth (1 </a:t>
            </a:r>
            <a:r>
              <a:rPr lang="en-US" dirty="0"/>
              <a:t>Cor 4:16, 11:1; 1 </a:t>
            </a:r>
            <a:r>
              <a:rPr lang="en-US" dirty="0" err="1"/>
              <a:t>Thes</a:t>
            </a:r>
            <a:r>
              <a:rPr lang="en-US" dirty="0"/>
              <a:t> 1:6). </a:t>
            </a:r>
            <a:endParaRPr lang="en-US" dirty="0" smtClean="0"/>
          </a:p>
          <a:p>
            <a:endParaRPr lang="en-US" dirty="0"/>
          </a:p>
        </p:txBody>
      </p:sp>
      <p:sp>
        <p:nvSpPr>
          <p:cNvPr id="4" name="Text Placeholder 3"/>
          <p:cNvSpPr>
            <a:spLocks noGrp="1"/>
          </p:cNvSpPr>
          <p:nvPr>
            <p:ph type="body" sz="half" idx="2"/>
          </p:nvPr>
        </p:nvSpPr>
        <p:spPr>
          <a:xfrm>
            <a:off x="649381" y="3429000"/>
            <a:ext cx="4279027" cy="3105150"/>
          </a:xfrm>
        </p:spPr>
        <p:txBody>
          <a:bodyPr/>
          <a:lstStyle/>
          <a:p>
            <a:r>
              <a:rPr lang="en-US" sz="2800" dirty="0" smtClean="0"/>
              <a:t>The </a:t>
            </a:r>
            <a:r>
              <a:rPr lang="en-US" sz="2800" dirty="0"/>
              <a:t>human family is “the most ancient of all societies and the only one that is natural.” </a:t>
            </a:r>
            <a:endParaRPr lang="en-US" sz="2800" dirty="0" smtClean="0"/>
          </a:p>
          <a:p>
            <a:r>
              <a:rPr lang="en-US" sz="2800" dirty="0" smtClean="0"/>
              <a:t>		Rousseau</a:t>
            </a:r>
          </a:p>
          <a:p>
            <a:endParaRPr lang="en-US" i="1" dirty="0"/>
          </a:p>
          <a:p>
            <a:endParaRPr lang="en-US" i="1" dirty="0" smtClean="0"/>
          </a:p>
          <a:p>
            <a:r>
              <a:rPr lang="en-US" sz="1100" i="1" dirty="0" smtClean="0"/>
              <a:t>The </a:t>
            </a:r>
            <a:r>
              <a:rPr lang="en-US" sz="1100" i="1" dirty="0" err="1"/>
              <a:t>Syntopicon</a:t>
            </a:r>
            <a:r>
              <a:rPr lang="en-US" sz="1100" i="1" dirty="0"/>
              <a:t>: An Index to the Great Ideas</a:t>
            </a:r>
            <a:r>
              <a:rPr lang="en-US" sz="1100" dirty="0"/>
              <a:t>, ed. Mortimer J. Adler, Second Edition ed., vol. 1 (Chicago; London; New Delhi; Paris; Seoul; Sydney; Taipei; Tokyo: </a:t>
            </a:r>
            <a:r>
              <a:rPr lang="en-US" sz="1100" dirty="0" err="1"/>
              <a:t>Encyclopædia</a:t>
            </a:r>
            <a:r>
              <a:rPr lang="en-US" sz="1100" dirty="0"/>
              <a:t> Britannica, Inc., 1990), 386.</a:t>
            </a:r>
          </a:p>
        </p:txBody>
      </p:sp>
    </p:spTree>
    <p:extLst>
      <p:ext uri="{BB962C8B-B14F-4D97-AF65-F5344CB8AC3E}">
        <p14:creationId xmlns:p14="http://schemas.microsoft.com/office/powerpoint/2010/main" val="17223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606438" cy="1239837"/>
          </a:xfrm>
        </p:spPr>
        <p:txBody>
          <a:bodyPr/>
          <a:lstStyle/>
          <a:p>
            <a:r>
              <a:rPr lang="en-US" dirty="0" smtClean="0"/>
              <a:t>The Family Trinity</a:t>
            </a:r>
            <a:endParaRPr lang="en-US" dirty="0"/>
          </a:p>
        </p:txBody>
      </p:sp>
      <p:sp>
        <p:nvSpPr>
          <p:cNvPr id="4" name="Text Placeholder 3"/>
          <p:cNvSpPr>
            <a:spLocks noGrp="1"/>
          </p:cNvSpPr>
          <p:nvPr>
            <p:ph type="body" sz="half" idx="2"/>
          </p:nvPr>
        </p:nvSpPr>
        <p:spPr>
          <a:xfrm>
            <a:off x="649381" y="1530350"/>
            <a:ext cx="4406104" cy="5003800"/>
          </a:xfrm>
        </p:spPr>
        <p:txBody>
          <a:bodyPr/>
          <a:lstStyle/>
          <a:p>
            <a:r>
              <a:rPr lang="en-US" sz="2800" dirty="0" smtClean="0"/>
              <a:t>A three generation unit built around three different but complementary relationships.  </a:t>
            </a:r>
            <a:endParaRPr lang="en-US" sz="2800" dirty="0"/>
          </a:p>
        </p:txBody>
      </p:sp>
      <p:sp>
        <p:nvSpPr>
          <p:cNvPr id="5" name="TextBox 4"/>
          <p:cNvSpPr txBox="1"/>
          <p:nvPr/>
        </p:nvSpPr>
        <p:spPr>
          <a:xfrm>
            <a:off x="7190335" y="1351196"/>
            <a:ext cx="2385589" cy="523220"/>
          </a:xfrm>
          <a:prstGeom prst="rect">
            <a:avLst/>
          </a:prstGeom>
          <a:noFill/>
        </p:spPr>
        <p:txBody>
          <a:bodyPr wrap="none" rtlCol="0">
            <a:spAutoFit/>
          </a:bodyPr>
          <a:lstStyle/>
          <a:p>
            <a:r>
              <a:rPr lang="en-US" sz="2800" dirty="0" smtClean="0">
                <a:solidFill>
                  <a:schemeClr val="bg1"/>
                </a:solidFill>
              </a:rPr>
              <a:t>Grandparents</a:t>
            </a:r>
            <a:endParaRPr lang="en-US" sz="2800" dirty="0">
              <a:solidFill>
                <a:schemeClr val="bg1"/>
              </a:solidFill>
            </a:endParaRPr>
          </a:p>
        </p:txBody>
      </p:sp>
      <p:sp>
        <p:nvSpPr>
          <p:cNvPr id="6" name="TextBox 5"/>
          <p:cNvSpPr txBox="1"/>
          <p:nvPr/>
        </p:nvSpPr>
        <p:spPr>
          <a:xfrm>
            <a:off x="5056735" y="5161196"/>
            <a:ext cx="1423788" cy="523220"/>
          </a:xfrm>
          <a:prstGeom prst="rect">
            <a:avLst/>
          </a:prstGeom>
          <a:noFill/>
        </p:spPr>
        <p:txBody>
          <a:bodyPr wrap="none" rtlCol="0">
            <a:spAutoFit/>
          </a:bodyPr>
          <a:lstStyle/>
          <a:p>
            <a:r>
              <a:rPr lang="en-US" sz="2800" dirty="0" smtClean="0">
                <a:solidFill>
                  <a:schemeClr val="bg1"/>
                </a:solidFill>
              </a:rPr>
              <a:t>Parents</a:t>
            </a:r>
            <a:endParaRPr lang="en-US" sz="2800" dirty="0">
              <a:solidFill>
                <a:schemeClr val="bg1"/>
              </a:solidFill>
            </a:endParaRPr>
          </a:p>
        </p:txBody>
      </p:sp>
      <p:sp>
        <p:nvSpPr>
          <p:cNvPr id="7" name="TextBox 6"/>
          <p:cNvSpPr txBox="1"/>
          <p:nvPr/>
        </p:nvSpPr>
        <p:spPr>
          <a:xfrm>
            <a:off x="9628735" y="5161196"/>
            <a:ext cx="2446504" cy="523220"/>
          </a:xfrm>
          <a:prstGeom prst="rect">
            <a:avLst/>
          </a:prstGeom>
          <a:noFill/>
        </p:spPr>
        <p:txBody>
          <a:bodyPr wrap="none" rtlCol="0">
            <a:spAutoFit/>
          </a:bodyPr>
          <a:lstStyle/>
          <a:p>
            <a:r>
              <a:rPr lang="en-US" sz="2800" dirty="0" smtClean="0">
                <a:solidFill>
                  <a:schemeClr val="bg1"/>
                </a:solidFill>
              </a:rPr>
              <a:t>Grandchildren</a:t>
            </a:r>
            <a:endParaRPr lang="en-US" sz="2800" dirty="0">
              <a:solidFill>
                <a:schemeClr val="bg1"/>
              </a:solidFill>
            </a:endParaRPr>
          </a:p>
        </p:txBody>
      </p:sp>
      <p:sp>
        <p:nvSpPr>
          <p:cNvPr id="8" name="Oval 7"/>
          <p:cNvSpPr/>
          <p:nvPr/>
        </p:nvSpPr>
        <p:spPr>
          <a:xfrm>
            <a:off x="8028535" y="2036996"/>
            <a:ext cx="354594" cy="381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03226" y="4627796"/>
            <a:ext cx="354594" cy="381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33535" y="4627796"/>
            <a:ext cx="354594" cy="381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8" idx="3"/>
            <a:endCxn id="9" idx="7"/>
          </p:cNvCxnSpPr>
          <p:nvPr/>
        </p:nvCxnSpPr>
        <p:spPr>
          <a:xfrm flipH="1">
            <a:off x="6605891" y="2362200"/>
            <a:ext cx="1474573" cy="2321392"/>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a:stCxn id="8" idx="5"/>
            <a:endCxn id="10" idx="1"/>
          </p:cNvCxnSpPr>
          <p:nvPr/>
        </p:nvCxnSpPr>
        <p:spPr>
          <a:xfrm>
            <a:off x="8331200" y="2362200"/>
            <a:ext cx="1654264" cy="2321392"/>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stCxn id="9" idx="6"/>
            <a:endCxn id="10" idx="2"/>
          </p:cNvCxnSpPr>
          <p:nvPr/>
        </p:nvCxnSpPr>
        <p:spPr>
          <a:xfrm>
            <a:off x="6657820" y="4818296"/>
            <a:ext cx="3275715"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5255819" y="2833316"/>
            <a:ext cx="1705916" cy="523220"/>
          </a:xfrm>
          <a:prstGeom prst="rect">
            <a:avLst/>
          </a:prstGeom>
          <a:noFill/>
        </p:spPr>
        <p:txBody>
          <a:bodyPr wrap="none" rtlCol="0">
            <a:spAutoFit/>
          </a:bodyPr>
          <a:lstStyle/>
          <a:p>
            <a:r>
              <a:rPr lang="en-US" sz="2800" dirty="0" smtClean="0">
                <a:solidFill>
                  <a:srgbClr val="FFCC66"/>
                </a:solidFill>
              </a:rPr>
              <a:t>Coaching</a:t>
            </a:r>
            <a:endParaRPr lang="en-US" sz="2800" dirty="0">
              <a:solidFill>
                <a:srgbClr val="FFCC66"/>
              </a:solidFill>
            </a:endParaRPr>
          </a:p>
        </p:txBody>
      </p:sp>
      <p:sp>
        <p:nvSpPr>
          <p:cNvPr id="21" name="TextBox 20"/>
          <p:cNvSpPr txBox="1"/>
          <p:nvPr/>
        </p:nvSpPr>
        <p:spPr>
          <a:xfrm>
            <a:off x="7392955" y="4998616"/>
            <a:ext cx="1843774" cy="523220"/>
          </a:xfrm>
          <a:prstGeom prst="rect">
            <a:avLst/>
          </a:prstGeom>
          <a:noFill/>
        </p:spPr>
        <p:txBody>
          <a:bodyPr wrap="none" rtlCol="0">
            <a:spAutoFit/>
          </a:bodyPr>
          <a:lstStyle/>
          <a:p>
            <a:r>
              <a:rPr lang="en-US" sz="2800" dirty="0" smtClean="0">
                <a:solidFill>
                  <a:srgbClr val="FFCC66"/>
                </a:solidFill>
              </a:rPr>
              <a:t>Instructing</a:t>
            </a:r>
            <a:endParaRPr lang="en-US" sz="2800" dirty="0">
              <a:solidFill>
                <a:srgbClr val="FFCC66"/>
              </a:solidFill>
            </a:endParaRPr>
          </a:p>
        </p:txBody>
      </p:sp>
      <p:sp>
        <p:nvSpPr>
          <p:cNvPr id="22" name="TextBox 21"/>
          <p:cNvSpPr txBox="1"/>
          <p:nvPr/>
        </p:nvSpPr>
        <p:spPr>
          <a:xfrm>
            <a:off x="9446474" y="2833316"/>
            <a:ext cx="1646605" cy="523220"/>
          </a:xfrm>
          <a:prstGeom prst="rect">
            <a:avLst/>
          </a:prstGeom>
          <a:noFill/>
        </p:spPr>
        <p:txBody>
          <a:bodyPr wrap="none" rtlCol="0">
            <a:spAutoFit/>
          </a:bodyPr>
          <a:lstStyle/>
          <a:p>
            <a:r>
              <a:rPr lang="en-US" sz="2800" dirty="0" smtClean="0">
                <a:solidFill>
                  <a:srgbClr val="FFCC66"/>
                </a:solidFill>
              </a:rPr>
              <a:t>Modeling</a:t>
            </a:r>
            <a:endParaRPr lang="en-US" sz="2800" dirty="0">
              <a:solidFill>
                <a:srgbClr val="FFCC66"/>
              </a:solidFill>
            </a:endParaRPr>
          </a:p>
        </p:txBody>
      </p:sp>
      <p:pic>
        <p:nvPicPr>
          <p:cNvPr id="16" name="Picture 2" descr="https://images-na.ssl-images-amazon.com/images/I/61h7DGQ9I7L._SX335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2" y="3585076"/>
            <a:ext cx="1923020" cy="2847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6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405219" cy="1239837"/>
          </a:xfrm>
        </p:spPr>
        <p:txBody>
          <a:bodyPr/>
          <a:lstStyle/>
          <a:p>
            <a:r>
              <a:rPr lang="en-US" dirty="0" smtClean="0"/>
              <a:t>The “Real” Family Trinity (in process)</a:t>
            </a:r>
            <a:endParaRPr lang="en-US" dirty="0"/>
          </a:p>
        </p:txBody>
      </p:sp>
      <p:sp>
        <p:nvSpPr>
          <p:cNvPr id="4" name="Text Placeholder 3"/>
          <p:cNvSpPr>
            <a:spLocks noGrp="1"/>
          </p:cNvSpPr>
          <p:nvPr>
            <p:ph type="body" sz="half" idx="2"/>
          </p:nvPr>
        </p:nvSpPr>
        <p:spPr/>
        <p:txBody>
          <a:bodyPr/>
          <a:lstStyle/>
          <a:p>
            <a:r>
              <a:rPr lang="en-US" sz="2800" u="sng" dirty="0" smtClean="0"/>
              <a:t>Often</a:t>
            </a:r>
            <a:r>
              <a:rPr lang="en-US" sz="2800" dirty="0" smtClean="0"/>
              <a:t> a complex, multi- generation and non-nuclear unit built around many different and evolving relationships.  </a:t>
            </a:r>
            <a:endParaRPr lang="en-US" sz="2800" dirty="0"/>
          </a:p>
        </p:txBody>
      </p:sp>
      <p:sp>
        <p:nvSpPr>
          <p:cNvPr id="5" name="TextBox 4"/>
          <p:cNvSpPr txBox="1"/>
          <p:nvPr/>
        </p:nvSpPr>
        <p:spPr>
          <a:xfrm>
            <a:off x="7190334" y="387215"/>
            <a:ext cx="2385589" cy="523220"/>
          </a:xfrm>
          <a:prstGeom prst="rect">
            <a:avLst/>
          </a:prstGeom>
          <a:noFill/>
        </p:spPr>
        <p:txBody>
          <a:bodyPr wrap="none" rtlCol="0">
            <a:spAutoFit/>
          </a:bodyPr>
          <a:lstStyle/>
          <a:p>
            <a:r>
              <a:rPr lang="en-US" sz="2800" dirty="0" smtClean="0">
                <a:solidFill>
                  <a:schemeClr val="bg1"/>
                </a:solidFill>
              </a:rPr>
              <a:t>Grandparents</a:t>
            </a:r>
            <a:endParaRPr lang="en-US" sz="2800" dirty="0">
              <a:solidFill>
                <a:schemeClr val="bg1"/>
              </a:solidFill>
            </a:endParaRPr>
          </a:p>
        </p:txBody>
      </p:sp>
      <p:sp>
        <p:nvSpPr>
          <p:cNvPr id="7" name="TextBox 6"/>
          <p:cNvSpPr txBox="1"/>
          <p:nvPr/>
        </p:nvSpPr>
        <p:spPr>
          <a:xfrm>
            <a:off x="9628735" y="5161196"/>
            <a:ext cx="2446504" cy="523220"/>
          </a:xfrm>
          <a:prstGeom prst="rect">
            <a:avLst/>
          </a:prstGeom>
          <a:noFill/>
        </p:spPr>
        <p:txBody>
          <a:bodyPr wrap="none" rtlCol="0">
            <a:spAutoFit/>
          </a:bodyPr>
          <a:lstStyle/>
          <a:p>
            <a:r>
              <a:rPr lang="en-US" sz="2800" dirty="0" smtClean="0">
                <a:solidFill>
                  <a:schemeClr val="bg1"/>
                </a:solidFill>
              </a:rPr>
              <a:t>Grandchildren</a:t>
            </a:r>
            <a:endParaRPr lang="en-US" sz="2800" dirty="0">
              <a:solidFill>
                <a:schemeClr val="bg1"/>
              </a:solidFill>
            </a:endParaRPr>
          </a:p>
        </p:txBody>
      </p:sp>
      <p:sp>
        <p:nvSpPr>
          <p:cNvPr id="8" name="Oval 7"/>
          <p:cNvSpPr/>
          <p:nvPr/>
        </p:nvSpPr>
        <p:spPr>
          <a:xfrm>
            <a:off x="8028535" y="2036996"/>
            <a:ext cx="354594" cy="381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03226" y="4627796"/>
            <a:ext cx="354594" cy="381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33535" y="4627796"/>
            <a:ext cx="354594" cy="381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8" idx="3"/>
            <a:endCxn id="9" idx="7"/>
          </p:cNvCxnSpPr>
          <p:nvPr/>
        </p:nvCxnSpPr>
        <p:spPr>
          <a:xfrm flipH="1">
            <a:off x="6605891" y="2362200"/>
            <a:ext cx="1474573" cy="2321392"/>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a:stCxn id="24" idx="4"/>
            <a:endCxn id="10" idx="1"/>
          </p:cNvCxnSpPr>
          <p:nvPr/>
        </p:nvCxnSpPr>
        <p:spPr>
          <a:xfrm>
            <a:off x="9041897" y="1728926"/>
            <a:ext cx="943567" cy="2954666"/>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stCxn id="9" idx="6"/>
            <a:endCxn id="10" idx="2"/>
          </p:cNvCxnSpPr>
          <p:nvPr/>
        </p:nvCxnSpPr>
        <p:spPr>
          <a:xfrm>
            <a:off x="6657820" y="4818296"/>
            <a:ext cx="3275715"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25" idx="3"/>
            <a:endCxn id="10" idx="7"/>
          </p:cNvCxnSpPr>
          <p:nvPr/>
        </p:nvCxnSpPr>
        <p:spPr>
          <a:xfrm flipH="1">
            <a:off x="10236200" y="2692257"/>
            <a:ext cx="1123645" cy="1991335"/>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stCxn id="46" idx="5"/>
            <a:endCxn id="9" idx="0"/>
          </p:cNvCxnSpPr>
          <p:nvPr/>
        </p:nvCxnSpPr>
        <p:spPr>
          <a:xfrm>
            <a:off x="5932916" y="2362200"/>
            <a:ext cx="547607" cy="2265596"/>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4" name="Oval 23"/>
          <p:cNvSpPr/>
          <p:nvPr/>
        </p:nvSpPr>
        <p:spPr>
          <a:xfrm>
            <a:off x="8864600" y="1347926"/>
            <a:ext cx="354594" cy="381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307916" y="2367053"/>
            <a:ext cx="354594" cy="381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8" idx="5"/>
            <a:endCxn id="10" idx="1"/>
          </p:cNvCxnSpPr>
          <p:nvPr/>
        </p:nvCxnSpPr>
        <p:spPr>
          <a:xfrm>
            <a:off x="8331200" y="2362200"/>
            <a:ext cx="1654264" cy="2321392"/>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7" name="Oval 26"/>
          <p:cNvSpPr/>
          <p:nvPr/>
        </p:nvSpPr>
        <p:spPr>
          <a:xfrm>
            <a:off x="8053248" y="1171705"/>
            <a:ext cx="354594" cy="381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41" idx="6"/>
            <a:endCxn id="10" idx="3"/>
          </p:cNvCxnSpPr>
          <p:nvPr/>
        </p:nvCxnSpPr>
        <p:spPr>
          <a:xfrm flipV="1">
            <a:off x="5790129" y="4953000"/>
            <a:ext cx="4195335" cy="790575"/>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a:stCxn id="9" idx="5"/>
          </p:cNvCxnSpPr>
          <p:nvPr/>
        </p:nvCxnSpPr>
        <p:spPr>
          <a:xfrm>
            <a:off x="6605891" y="4953000"/>
            <a:ext cx="3249309" cy="0"/>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1" name="Oval 40"/>
          <p:cNvSpPr/>
          <p:nvPr/>
        </p:nvSpPr>
        <p:spPr>
          <a:xfrm>
            <a:off x="5435535" y="5553075"/>
            <a:ext cx="354594" cy="381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stCxn id="41" idx="7"/>
            <a:endCxn id="9" idx="3"/>
          </p:cNvCxnSpPr>
          <p:nvPr/>
        </p:nvCxnSpPr>
        <p:spPr>
          <a:xfrm flipV="1">
            <a:off x="5738200" y="4953000"/>
            <a:ext cx="616955" cy="655871"/>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6" name="Oval 45"/>
          <p:cNvSpPr/>
          <p:nvPr/>
        </p:nvSpPr>
        <p:spPr>
          <a:xfrm>
            <a:off x="5630251" y="2036996"/>
            <a:ext cx="354594" cy="381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46" idx="4"/>
            <a:endCxn id="41" idx="0"/>
          </p:cNvCxnSpPr>
          <p:nvPr/>
        </p:nvCxnSpPr>
        <p:spPr>
          <a:xfrm flipH="1">
            <a:off x="5612832" y="2417996"/>
            <a:ext cx="194716" cy="3135079"/>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a:stCxn id="46" idx="6"/>
            <a:endCxn id="8" idx="2"/>
          </p:cNvCxnSpPr>
          <p:nvPr/>
        </p:nvCxnSpPr>
        <p:spPr>
          <a:xfrm>
            <a:off x="5984845" y="2227496"/>
            <a:ext cx="2043690" cy="0"/>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64" name="Oval 63"/>
          <p:cNvSpPr/>
          <p:nvPr/>
        </p:nvSpPr>
        <p:spPr>
          <a:xfrm>
            <a:off x="4660522" y="4645274"/>
            <a:ext cx="354594" cy="381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1233205" y="4627796"/>
            <a:ext cx="354594" cy="381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64189" y="4625113"/>
            <a:ext cx="354594" cy="381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688503" y="5219258"/>
            <a:ext cx="1423788" cy="523220"/>
          </a:xfrm>
          <a:prstGeom prst="rect">
            <a:avLst/>
          </a:prstGeom>
          <a:noFill/>
        </p:spPr>
        <p:txBody>
          <a:bodyPr wrap="none" rtlCol="0">
            <a:spAutoFit/>
          </a:bodyPr>
          <a:lstStyle/>
          <a:p>
            <a:r>
              <a:rPr lang="en-US" sz="2800" dirty="0" smtClean="0">
                <a:solidFill>
                  <a:schemeClr val="bg1"/>
                </a:solidFill>
              </a:rPr>
              <a:t>Parents</a:t>
            </a:r>
            <a:endParaRPr lang="en-US" sz="2800" dirty="0">
              <a:solidFill>
                <a:schemeClr val="bg1"/>
              </a:solidFill>
            </a:endParaRPr>
          </a:p>
        </p:txBody>
      </p:sp>
      <p:sp>
        <p:nvSpPr>
          <p:cNvPr id="30" name="TextBox 29"/>
          <p:cNvSpPr txBox="1"/>
          <p:nvPr/>
        </p:nvSpPr>
        <p:spPr>
          <a:xfrm>
            <a:off x="388398" y="5219258"/>
            <a:ext cx="1423788" cy="523220"/>
          </a:xfrm>
          <a:prstGeom prst="rect">
            <a:avLst/>
          </a:prstGeom>
          <a:noFill/>
        </p:spPr>
        <p:txBody>
          <a:bodyPr wrap="none" rtlCol="0">
            <a:spAutoFit/>
          </a:bodyPr>
          <a:lstStyle/>
          <a:p>
            <a:r>
              <a:rPr lang="en-US" sz="2800" dirty="0" smtClean="0">
                <a:solidFill>
                  <a:schemeClr val="bg1"/>
                </a:solidFill>
              </a:rPr>
              <a:t>Parents</a:t>
            </a:r>
            <a:endParaRPr lang="en-US" sz="2800" dirty="0">
              <a:solidFill>
                <a:schemeClr val="bg1"/>
              </a:solidFill>
            </a:endParaRPr>
          </a:p>
        </p:txBody>
      </p:sp>
      <p:sp>
        <p:nvSpPr>
          <p:cNvPr id="31" name="TextBox 30"/>
          <p:cNvSpPr txBox="1"/>
          <p:nvPr/>
        </p:nvSpPr>
        <p:spPr>
          <a:xfrm>
            <a:off x="4931367" y="6173532"/>
            <a:ext cx="1423788" cy="523220"/>
          </a:xfrm>
          <a:prstGeom prst="rect">
            <a:avLst/>
          </a:prstGeom>
          <a:noFill/>
        </p:spPr>
        <p:txBody>
          <a:bodyPr wrap="none" rtlCol="0">
            <a:spAutoFit/>
          </a:bodyPr>
          <a:lstStyle/>
          <a:p>
            <a:r>
              <a:rPr lang="en-US" sz="2800" dirty="0" smtClean="0">
                <a:solidFill>
                  <a:schemeClr val="bg1"/>
                </a:solidFill>
              </a:rPr>
              <a:t>Parents</a:t>
            </a:r>
            <a:endParaRPr lang="en-US" sz="2800" dirty="0">
              <a:solidFill>
                <a:schemeClr val="bg1"/>
              </a:solidFill>
            </a:endParaRPr>
          </a:p>
        </p:txBody>
      </p:sp>
      <p:sp>
        <p:nvSpPr>
          <p:cNvPr id="32" name="TextBox 31"/>
          <p:cNvSpPr txBox="1"/>
          <p:nvPr/>
        </p:nvSpPr>
        <p:spPr>
          <a:xfrm>
            <a:off x="9575923" y="1118630"/>
            <a:ext cx="2385589" cy="523220"/>
          </a:xfrm>
          <a:prstGeom prst="rect">
            <a:avLst/>
          </a:prstGeom>
          <a:noFill/>
        </p:spPr>
        <p:txBody>
          <a:bodyPr wrap="none" rtlCol="0">
            <a:spAutoFit/>
          </a:bodyPr>
          <a:lstStyle/>
          <a:p>
            <a:r>
              <a:rPr lang="en-US" sz="2800" dirty="0" smtClean="0">
                <a:solidFill>
                  <a:schemeClr val="bg1"/>
                </a:solidFill>
              </a:rPr>
              <a:t>Grandparents</a:t>
            </a:r>
            <a:endParaRPr lang="en-US" sz="2800" dirty="0">
              <a:solidFill>
                <a:schemeClr val="bg1"/>
              </a:solidFill>
            </a:endParaRPr>
          </a:p>
        </p:txBody>
      </p:sp>
    </p:spTree>
    <p:extLst>
      <p:ext uri="{BB962C8B-B14F-4D97-AF65-F5344CB8AC3E}">
        <p14:creationId xmlns:p14="http://schemas.microsoft.com/office/powerpoint/2010/main" val="385352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out there?</a:t>
            </a:r>
            <a:endParaRPr lang="en-US" dirty="0"/>
          </a:p>
        </p:txBody>
      </p:sp>
      <p:sp>
        <p:nvSpPr>
          <p:cNvPr id="3" name="Content Placeholder 2"/>
          <p:cNvSpPr>
            <a:spLocks noGrp="1"/>
          </p:cNvSpPr>
          <p:nvPr>
            <p:ph idx="1"/>
          </p:nvPr>
        </p:nvSpPr>
        <p:spPr/>
        <p:txBody>
          <a:bodyPr/>
          <a:lstStyle/>
          <a:p>
            <a:r>
              <a:rPr lang="en-US" dirty="0" smtClean="0"/>
              <a:t>Grandparenting with Grace Class</a:t>
            </a:r>
          </a:p>
          <a:p>
            <a:endParaRPr lang="en-US" dirty="0" smtClean="0"/>
          </a:p>
          <a:p>
            <a:r>
              <a:rPr lang="en-US" dirty="0" smtClean="0"/>
              <a:t>Additional Organizations</a:t>
            </a:r>
          </a:p>
          <a:p>
            <a:pPr lvl="1"/>
            <a:r>
              <a:rPr lang="en-US" dirty="0" smtClean="0"/>
              <a:t>Legacy Coalition</a:t>
            </a:r>
          </a:p>
          <a:p>
            <a:pPr lvl="1"/>
            <a:r>
              <a:rPr lang="en-US" dirty="0" smtClean="0"/>
              <a:t>Grace Based Families</a:t>
            </a:r>
          </a:p>
          <a:p>
            <a:pPr lvl="1"/>
            <a:r>
              <a:rPr lang="en-US" dirty="0" smtClean="0"/>
              <a:t>Christian Grandparent Network</a:t>
            </a:r>
          </a:p>
          <a:p>
            <a:pPr lvl="1"/>
            <a:r>
              <a:rPr lang="en-US" dirty="0" smtClean="0"/>
              <a:t>Family Life</a:t>
            </a:r>
          </a:p>
          <a:p>
            <a:pPr lvl="1"/>
            <a:r>
              <a:rPr lang="en-US" dirty="0" smtClean="0"/>
              <a:t>Grandkids Matter</a:t>
            </a:r>
          </a:p>
          <a:p>
            <a:endParaRPr lang="en-US" dirty="0" smtClean="0"/>
          </a:p>
          <a:p>
            <a:r>
              <a:rPr lang="en-US" dirty="0" smtClean="0"/>
              <a:t>Additional Resources</a:t>
            </a:r>
          </a:p>
          <a:p>
            <a:pPr lvl="1"/>
            <a:r>
              <a:rPr lang="en-US" dirty="0" smtClean="0"/>
              <a:t>Extreme Grandparenting </a:t>
            </a:r>
          </a:p>
          <a:p>
            <a:pPr lvl="1"/>
            <a:r>
              <a:rPr lang="en-US" dirty="0" smtClean="0"/>
              <a:t>Courageous Grandparenting</a:t>
            </a:r>
          </a:p>
          <a:p>
            <a:pPr lvl="1"/>
            <a:endParaRPr lang="en-US" dirty="0"/>
          </a:p>
        </p:txBody>
      </p:sp>
      <p:sp>
        <p:nvSpPr>
          <p:cNvPr id="4" name="Text Placeholder 3"/>
          <p:cNvSpPr>
            <a:spLocks noGrp="1"/>
          </p:cNvSpPr>
          <p:nvPr>
            <p:ph type="body" sz="half" idx="2"/>
          </p:nvPr>
        </p:nvSpPr>
        <p:spPr>
          <a:xfrm>
            <a:off x="649381" y="2514600"/>
            <a:ext cx="4279027" cy="4019550"/>
          </a:xfrm>
        </p:spPr>
        <p:txBody>
          <a:bodyPr/>
          <a:lstStyle/>
          <a:p>
            <a:r>
              <a:rPr lang="en-US" sz="3200" dirty="0" smtClean="0"/>
              <a:t>See Hagiazo.net</a:t>
            </a:r>
            <a:endParaRPr lang="en-US" sz="3200" dirty="0"/>
          </a:p>
        </p:txBody>
      </p:sp>
    </p:spTree>
    <p:extLst>
      <p:ext uri="{BB962C8B-B14F-4D97-AF65-F5344CB8AC3E}">
        <p14:creationId xmlns:p14="http://schemas.microsoft.com/office/powerpoint/2010/main" val="2007479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26110</TotalTime>
  <Words>701</Words>
  <Application>Microsoft Office PowerPoint</Application>
  <PresentationFormat>Custom</PresentationFormat>
  <Paragraphs>142</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Cambria</vt:lpstr>
      <vt:lpstr>Courier New</vt:lpstr>
      <vt:lpstr>Garamond</vt:lpstr>
      <vt:lpstr>Tw Cen MT</vt:lpstr>
      <vt:lpstr>Wingdings</vt:lpstr>
      <vt:lpstr>Edge</vt:lpstr>
      <vt:lpstr>Grandparenting (with Grace)</vt:lpstr>
      <vt:lpstr>PowerPoint Presentation</vt:lpstr>
      <vt:lpstr>There are 30 million of us Christian grandparents in the United States alone.  Think of what we could do if we could unleash all of that potential influence.     Larry Fowler, Legacy Coalition </vt:lpstr>
      <vt:lpstr>Some Facts</vt:lpstr>
      <vt:lpstr>Big Idea</vt:lpstr>
      <vt:lpstr>The Family as the Centerpiece for God’s Redemptive Plan</vt:lpstr>
      <vt:lpstr>The Family Trinity</vt:lpstr>
      <vt:lpstr>The “Real” Family Trinity (in process)</vt:lpstr>
      <vt:lpstr>What is out there?</vt:lpstr>
      <vt:lpstr>Grandparenting with Grace</vt:lpstr>
      <vt:lpstr>Our Approach</vt:lpstr>
      <vt:lpstr>Handouts</vt:lpstr>
      <vt:lpstr>Course Outline</vt:lpstr>
      <vt:lpstr>Praying for you</vt:lpstr>
      <vt:lpstr>Courageous Grandparenting</vt:lpstr>
      <vt:lpstr>Coming This Fall</vt:lpstr>
      <vt:lpstr>Legacy Coalition Summit</vt:lpstr>
      <vt:lpstr>Legacy Coalition Resources</vt:lpstr>
      <vt:lpstr>Hagiazo.net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streitmaterk</cp:lastModifiedBy>
  <cp:revision>271</cp:revision>
  <cp:lastPrinted>2020-01-12T04:19:19Z</cp:lastPrinted>
  <dcterms:created xsi:type="dcterms:W3CDTF">2006-08-27T02:03:17Z</dcterms:created>
  <dcterms:modified xsi:type="dcterms:W3CDTF">2022-07-23T01:40:56Z</dcterms:modified>
</cp:coreProperties>
</file>